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4"/>
  </p:notesMasterIdLst>
  <p:handoutMasterIdLst>
    <p:handoutMasterId r:id="rId185"/>
  </p:handoutMasterIdLst>
  <p:sldIdLst>
    <p:sldId id="586" r:id="rId2"/>
    <p:sldId id="826" r:id="rId3"/>
    <p:sldId id="713" r:id="rId4"/>
    <p:sldId id="256" r:id="rId5"/>
    <p:sldId id="257" r:id="rId6"/>
    <p:sldId id="260" r:id="rId7"/>
    <p:sldId id="266" r:id="rId8"/>
    <p:sldId id="306" r:id="rId9"/>
    <p:sldId id="314" r:id="rId10"/>
    <p:sldId id="318" r:id="rId11"/>
    <p:sldId id="622" r:id="rId12"/>
    <p:sldId id="319" r:id="rId13"/>
    <p:sldId id="307" r:id="rId14"/>
    <p:sldId id="320" r:id="rId15"/>
    <p:sldId id="303" r:id="rId16"/>
    <p:sldId id="309" r:id="rId17"/>
    <p:sldId id="310" r:id="rId18"/>
    <p:sldId id="311" r:id="rId19"/>
    <p:sldId id="312" r:id="rId20"/>
    <p:sldId id="281" r:id="rId21"/>
    <p:sldId id="263" r:id="rId22"/>
    <p:sldId id="302" r:id="rId23"/>
    <p:sldId id="624" r:id="rId24"/>
    <p:sldId id="323" r:id="rId25"/>
    <p:sldId id="324" r:id="rId26"/>
    <p:sldId id="325" r:id="rId27"/>
    <p:sldId id="337" r:id="rId28"/>
    <p:sldId id="338" r:id="rId29"/>
    <p:sldId id="327" r:id="rId30"/>
    <p:sldId id="328" r:id="rId31"/>
    <p:sldId id="789" r:id="rId32"/>
    <p:sldId id="626" r:id="rId33"/>
    <p:sldId id="627" r:id="rId34"/>
    <p:sldId id="629" r:id="rId35"/>
    <p:sldId id="630" r:id="rId36"/>
    <p:sldId id="628" r:id="rId37"/>
    <p:sldId id="330" r:id="rId38"/>
    <p:sldId id="572" r:id="rId39"/>
    <p:sldId id="573" r:id="rId40"/>
    <p:sldId id="574" r:id="rId41"/>
    <p:sldId id="575" r:id="rId42"/>
    <p:sldId id="576" r:id="rId43"/>
    <p:sldId id="577" r:id="rId44"/>
    <p:sldId id="790" r:id="rId45"/>
    <p:sldId id="791" r:id="rId46"/>
    <p:sldId id="792" r:id="rId47"/>
    <p:sldId id="645" r:id="rId48"/>
    <p:sldId id="643" r:id="rId49"/>
    <p:sldId id="646" r:id="rId50"/>
    <p:sldId id="654" r:id="rId51"/>
    <p:sldId id="793" r:id="rId52"/>
    <p:sldId id="794" r:id="rId53"/>
    <p:sldId id="795" r:id="rId54"/>
    <p:sldId id="657" r:id="rId55"/>
    <p:sldId id="655" r:id="rId56"/>
    <p:sldId id="656" r:id="rId57"/>
    <p:sldId id="658" r:id="rId58"/>
    <p:sldId id="796" r:id="rId59"/>
    <p:sldId id="797" r:id="rId60"/>
    <p:sldId id="798" r:id="rId61"/>
    <p:sldId id="799" r:id="rId62"/>
    <p:sldId id="663" r:id="rId63"/>
    <p:sldId id="661" r:id="rId64"/>
    <p:sldId id="662" r:id="rId65"/>
    <p:sldId id="664" r:id="rId66"/>
    <p:sldId id="667" r:id="rId67"/>
    <p:sldId id="669" r:id="rId68"/>
    <p:sldId id="341" r:id="rId69"/>
    <p:sldId id="670" r:id="rId70"/>
    <p:sldId id="671"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682" r:id="rId86"/>
    <p:sldId id="360" r:id="rId87"/>
    <p:sldId id="362" r:id="rId88"/>
    <p:sldId id="668" r:id="rId89"/>
    <p:sldId id="364" r:id="rId90"/>
    <p:sldId id="365" r:id="rId91"/>
    <p:sldId id="366" r:id="rId92"/>
    <p:sldId id="367" r:id="rId93"/>
    <p:sldId id="368" r:id="rId94"/>
    <p:sldId id="683" r:id="rId95"/>
    <p:sldId id="578" r:id="rId96"/>
    <p:sldId id="371" r:id="rId97"/>
    <p:sldId id="684" r:id="rId98"/>
    <p:sldId id="579" r:id="rId99"/>
    <p:sldId id="580" r:id="rId100"/>
    <p:sldId id="376" r:id="rId101"/>
    <p:sldId id="685" r:id="rId102"/>
    <p:sldId id="581" r:id="rId103"/>
    <p:sldId id="378" r:id="rId104"/>
    <p:sldId id="714" r:id="rId105"/>
    <p:sldId id="379" r:id="rId106"/>
    <p:sldId id="380" r:id="rId107"/>
    <p:sldId id="382" r:id="rId108"/>
    <p:sldId id="686" r:id="rId109"/>
    <p:sldId id="383" r:id="rId110"/>
    <p:sldId id="715" r:id="rId111"/>
    <p:sldId id="716" r:id="rId112"/>
    <p:sldId id="717" r:id="rId113"/>
    <p:sldId id="718" r:id="rId114"/>
    <p:sldId id="719" r:id="rId115"/>
    <p:sldId id="720" r:id="rId116"/>
    <p:sldId id="721" r:id="rId117"/>
    <p:sldId id="722" r:id="rId118"/>
    <p:sldId id="723" r:id="rId119"/>
    <p:sldId id="724" r:id="rId120"/>
    <p:sldId id="725" r:id="rId121"/>
    <p:sldId id="726" r:id="rId122"/>
    <p:sldId id="727" r:id="rId123"/>
    <p:sldId id="728" r:id="rId124"/>
    <p:sldId id="729" r:id="rId125"/>
    <p:sldId id="730" r:id="rId126"/>
    <p:sldId id="731" r:id="rId127"/>
    <p:sldId id="732" r:id="rId128"/>
    <p:sldId id="733" r:id="rId129"/>
    <p:sldId id="734" r:id="rId130"/>
    <p:sldId id="735" r:id="rId131"/>
    <p:sldId id="736" r:id="rId132"/>
    <p:sldId id="737" r:id="rId133"/>
    <p:sldId id="740" r:id="rId134"/>
    <p:sldId id="741" r:id="rId135"/>
    <p:sldId id="742" r:id="rId136"/>
    <p:sldId id="743" r:id="rId137"/>
    <p:sldId id="744" r:id="rId138"/>
    <p:sldId id="745" r:id="rId139"/>
    <p:sldId id="746" r:id="rId140"/>
    <p:sldId id="803" r:id="rId141"/>
    <p:sldId id="754" r:id="rId142"/>
    <p:sldId id="756" r:id="rId143"/>
    <p:sldId id="757" r:id="rId144"/>
    <p:sldId id="760" r:id="rId145"/>
    <p:sldId id="780" r:id="rId146"/>
    <p:sldId id="801" r:id="rId147"/>
    <p:sldId id="800" r:id="rId148"/>
    <p:sldId id="759" r:id="rId149"/>
    <p:sldId id="761" r:id="rId150"/>
    <p:sldId id="762" r:id="rId151"/>
    <p:sldId id="781" r:id="rId152"/>
    <p:sldId id="763" r:id="rId153"/>
    <p:sldId id="782" r:id="rId154"/>
    <p:sldId id="764" r:id="rId155"/>
    <p:sldId id="768" r:id="rId156"/>
    <p:sldId id="769" r:id="rId157"/>
    <p:sldId id="770" r:id="rId158"/>
    <p:sldId id="771" r:id="rId159"/>
    <p:sldId id="772" r:id="rId160"/>
    <p:sldId id="785" r:id="rId161"/>
    <p:sldId id="786" r:id="rId162"/>
    <p:sldId id="773" r:id="rId163"/>
    <p:sldId id="774" r:id="rId164"/>
    <p:sldId id="775" r:id="rId165"/>
    <p:sldId id="776" r:id="rId166"/>
    <p:sldId id="788" r:id="rId167"/>
    <p:sldId id="777" r:id="rId168"/>
    <p:sldId id="809" r:id="rId169"/>
    <p:sldId id="818" r:id="rId170"/>
    <p:sldId id="819" r:id="rId171"/>
    <p:sldId id="820" r:id="rId172"/>
    <p:sldId id="821" r:id="rId173"/>
    <p:sldId id="822" r:id="rId174"/>
    <p:sldId id="823" r:id="rId175"/>
    <p:sldId id="824" r:id="rId176"/>
    <p:sldId id="825" r:id="rId177"/>
    <p:sldId id="778" r:id="rId178"/>
    <p:sldId id="808" r:id="rId179"/>
    <p:sldId id="571" r:id="rId180"/>
    <p:sldId id="395" r:id="rId181"/>
    <p:sldId id="802" r:id="rId182"/>
    <p:sldId id="807" r:id="rId183"/>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75869" autoAdjust="0"/>
  </p:normalViewPr>
  <p:slideViewPr>
    <p:cSldViewPr snapToGrid="0">
      <p:cViewPr varScale="1">
        <p:scale>
          <a:sx n="54" d="100"/>
          <a:sy n="54"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CD04612-4F08-470B-9622-5B67425A7A63}" type="datetimeFigureOut">
              <a:rPr lang="en-US" smtClean="0"/>
              <a:t>5/19/2019</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70FBF50-911B-4D8D-B194-03D55F67AA28}" type="slidenum">
              <a:rPr lang="en-US" smtClean="0"/>
              <a:t>‹#›</a:t>
            </a:fld>
            <a:endParaRPr lang="en-US" dirty="0"/>
          </a:p>
        </p:txBody>
      </p:sp>
    </p:spTree>
    <p:extLst>
      <p:ext uri="{BB962C8B-B14F-4D97-AF65-F5344CB8AC3E}">
        <p14:creationId xmlns:p14="http://schemas.microsoft.com/office/powerpoint/2010/main" val="365705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D9A24475-48C5-4376-81A2-F67C2977D2EB}" type="datetimeFigureOut">
              <a:rPr lang="en-US" smtClean="0"/>
              <a:t>5/19/2019</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B82C26C6-ABA4-408F-8F5A-325A4EDB55F5}" type="slidenum">
              <a:rPr lang="en-US" smtClean="0"/>
              <a:t>‹#›</a:t>
            </a:fld>
            <a:endParaRPr lang="en-US" dirty="0"/>
          </a:p>
        </p:txBody>
      </p:sp>
    </p:spTree>
    <p:extLst>
      <p:ext uri="{BB962C8B-B14F-4D97-AF65-F5344CB8AC3E}">
        <p14:creationId xmlns:p14="http://schemas.microsoft.com/office/powerpoint/2010/main" val="270794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en.wikipedia.org/wiki/Variance" TargetMode="External"/><Relationship Id="rId2" Type="http://schemas.openxmlformats.org/officeDocument/2006/relationships/slide" Target="../slides/slide177.xml"/><Relationship Id="rId1" Type="http://schemas.openxmlformats.org/officeDocument/2006/relationships/notesMaster" Target="../notesMasters/notesMaster1.xml"/><Relationship Id="rId4" Type="http://schemas.openxmlformats.org/officeDocument/2006/relationships/hyperlink" Target="https://en.wikipedia.org/wiki/Bias_of_an_estimator"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2C26C6-ABA4-408F-8F5A-325A4EDB55F5}" type="slidenum">
              <a:rPr lang="en-US" smtClean="0"/>
              <a:t>2</a:t>
            </a:fld>
            <a:endParaRPr lang="en-US" dirty="0"/>
          </a:p>
        </p:txBody>
      </p:sp>
    </p:spTree>
    <p:extLst>
      <p:ext uri="{BB962C8B-B14F-4D97-AF65-F5344CB8AC3E}">
        <p14:creationId xmlns:p14="http://schemas.microsoft.com/office/powerpoint/2010/main" val="57655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36</a:t>
            </a:fld>
            <a:endParaRPr lang="en-US" dirty="0"/>
          </a:p>
        </p:txBody>
      </p:sp>
    </p:spTree>
    <p:extLst>
      <p:ext uri="{BB962C8B-B14F-4D97-AF65-F5344CB8AC3E}">
        <p14:creationId xmlns:p14="http://schemas.microsoft.com/office/powerpoint/2010/main" val="330543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38</a:t>
            </a:fld>
            <a:endParaRPr lang="en-US" dirty="0"/>
          </a:p>
        </p:txBody>
      </p:sp>
    </p:spTree>
    <p:extLst>
      <p:ext uri="{BB962C8B-B14F-4D97-AF65-F5344CB8AC3E}">
        <p14:creationId xmlns:p14="http://schemas.microsoft.com/office/powerpoint/2010/main" val="411768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39</a:t>
            </a:fld>
            <a:endParaRPr lang="en-US" dirty="0"/>
          </a:p>
        </p:txBody>
      </p:sp>
    </p:spTree>
    <p:extLst>
      <p:ext uri="{BB962C8B-B14F-4D97-AF65-F5344CB8AC3E}">
        <p14:creationId xmlns:p14="http://schemas.microsoft.com/office/powerpoint/2010/main" val="353452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40</a:t>
            </a:fld>
            <a:endParaRPr lang="en-US" dirty="0"/>
          </a:p>
        </p:txBody>
      </p:sp>
    </p:spTree>
    <p:extLst>
      <p:ext uri="{BB962C8B-B14F-4D97-AF65-F5344CB8AC3E}">
        <p14:creationId xmlns:p14="http://schemas.microsoft.com/office/powerpoint/2010/main" val="2012132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41</a:t>
            </a:fld>
            <a:endParaRPr lang="en-US" dirty="0"/>
          </a:p>
        </p:txBody>
      </p:sp>
    </p:spTree>
    <p:extLst>
      <p:ext uri="{BB962C8B-B14F-4D97-AF65-F5344CB8AC3E}">
        <p14:creationId xmlns:p14="http://schemas.microsoft.com/office/powerpoint/2010/main" val="86745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42</a:t>
            </a:fld>
            <a:endParaRPr lang="en-US" dirty="0"/>
          </a:p>
        </p:txBody>
      </p:sp>
    </p:spTree>
    <p:extLst>
      <p:ext uri="{BB962C8B-B14F-4D97-AF65-F5344CB8AC3E}">
        <p14:creationId xmlns:p14="http://schemas.microsoft.com/office/powerpoint/2010/main" val="40936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43</a:t>
            </a:fld>
            <a:endParaRPr lang="en-US" dirty="0"/>
          </a:p>
        </p:txBody>
      </p:sp>
    </p:spTree>
    <p:extLst>
      <p:ext uri="{BB962C8B-B14F-4D97-AF65-F5344CB8AC3E}">
        <p14:creationId xmlns:p14="http://schemas.microsoft.com/office/powerpoint/2010/main" val="220328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r>
              <a:rPr lang="en-US" dirty="0"/>
              <a:t>Here</a:t>
            </a:r>
            <a:r>
              <a:rPr lang="en-US" baseline="0" dirty="0"/>
              <a:t> is study flow of the Engage study.</a:t>
            </a:r>
            <a:endParaRPr lang="en-US" dirty="0"/>
          </a:p>
          <a:p>
            <a:endParaRPr lang="en-US" dirty="0"/>
          </a:p>
          <a:p>
            <a:pPr marL="173304" indent="-173304">
              <a:buFont typeface="Arial" panose="020B0604020202020204" pitchFamily="34" charset="0"/>
              <a:buChar char="•"/>
            </a:pPr>
            <a:r>
              <a:rPr lang="en-US" dirty="0"/>
              <a:t>500 patients enrolled in an intensive outpatient</a:t>
            </a:r>
            <a:r>
              <a:rPr lang="en-US" baseline="0" dirty="0"/>
              <a:t> treatment program and provided baseline assessments.</a:t>
            </a:r>
          </a:p>
          <a:p>
            <a:endParaRPr lang="en-US" baseline="0" dirty="0"/>
          </a:p>
          <a:p>
            <a:pPr marL="173304" indent="-173304">
              <a:buFont typeface="Arial" panose="020B0604020202020204" pitchFamily="34" charset="0"/>
              <a:buChar char="•"/>
            </a:pPr>
            <a:r>
              <a:rPr lang="en-US" baseline="0" dirty="0"/>
              <a:t>After 2 weeks, 273 (55%) had failed to come to the first weeks of sessions, and were randomized into the study. </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173304" indent="-173304">
              <a:buFont typeface="Arial" panose="020B0604020202020204" pitchFamily="34" charset="0"/>
              <a:buChar char="•"/>
            </a:pPr>
            <a:r>
              <a:rPr lang="en-US" baseline="0" dirty="0"/>
              <a:t>½ received a motivational telephone interview in which the counselor offered a personal choice of treatment options:</a:t>
            </a:r>
          </a:p>
          <a:p>
            <a:pPr marL="231072" indent="-231072">
              <a:buFont typeface="+mj-lt"/>
              <a:buAutoNum type="arabicPeriod"/>
            </a:pPr>
            <a:endParaRPr lang="en-US" baseline="0" dirty="0">
              <a:solidFill>
                <a:srgbClr val="C00000"/>
              </a:solidFill>
              <a:effectLst/>
            </a:endParaRPr>
          </a:p>
          <a:p>
            <a:pPr marL="173304" indent="-173304">
              <a:buFont typeface="Arial" panose="020B0604020202020204" pitchFamily="34" charset="0"/>
              <a:buChar char="•"/>
            </a:pPr>
            <a:r>
              <a:rPr lang="en-US" baseline="0" dirty="0"/>
              <a:t>Those who then engage in the treatment have no further interventions.</a:t>
            </a:r>
          </a:p>
          <a:p>
            <a:pPr marL="173304" indent="-173304">
              <a:buFont typeface="Arial" panose="020B0604020202020204" pitchFamily="34" charset="0"/>
              <a:buChar char="•"/>
            </a:pPr>
            <a:r>
              <a:rPr lang="en-US" baseline="0" dirty="0"/>
              <a:t>Those who never engaged in the treatment by week 8, are randomized to receive MI-PC or nothing.</a:t>
            </a:r>
          </a:p>
          <a:p>
            <a:endParaRPr lang="en-US" dirty="0"/>
          </a:p>
          <a:p>
            <a:r>
              <a:rPr lang="en-US" dirty="0"/>
              <a:t>Embedded in this SMART are 4</a:t>
            </a:r>
            <a:r>
              <a:rPr lang="en-US" baseline="0" dirty="0"/>
              <a:t> interventions:  </a:t>
            </a:r>
          </a:p>
          <a:p>
            <a:endParaRPr lang="en-US" baseline="0" dirty="0"/>
          </a:p>
          <a:p>
            <a:r>
              <a:rPr lang="en-US" baseline="0" dirty="0"/>
              <a:t>*************************************************</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693215" lvl="1" indent="-231072">
              <a:buFont typeface="+mj-lt"/>
              <a:buAutoNum type="arabicPeriod"/>
            </a:pPr>
            <a:r>
              <a:rPr lang="en-US" baseline="0" dirty="0"/>
              <a:t>9 hours group-based treatment/week, up to 3 months</a:t>
            </a:r>
          </a:p>
          <a:p>
            <a:pPr marL="693215" lvl="1" indent="-231072">
              <a:buFont typeface="+mj-lt"/>
              <a:buAutoNum type="arabicPeriod"/>
            </a:pPr>
            <a:r>
              <a:rPr lang="en-US" baseline="0" dirty="0"/>
              <a:t>Focus on overcoming denial, fostering participation in self-help groups, providing info about process of addiction, cues to relapse.</a:t>
            </a:r>
          </a:p>
          <a:p>
            <a:pPr marL="173304" indent="-173304">
              <a:buFont typeface="Arial" panose="020B0604020202020204" pitchFamily="34" charset="0"/>
              <a:buChar char="•"/>
            </a:pPr>
            <a:r>
              <a:rPr lang="en-US" baseline="0" dirty="0"/>
              <a:t>½ received a motivational telephone interview in which the counselor offered a choice of treatment options:</a:t>
            </a:r>
          </a:p>
          <a:p>
            <a:pPr marL="693215" lvl="1" indent="-231072">
              <a:buFont typeface="+mj-lt"/>
              <a:buAutoNum type="arabicPeriod"/>
            </a:pPr>
            <a:r>
              <a:rPr lang="en-US" baseline="0" dirty="0">
                <a:solidFill>
                  <a:srgbClr val="C00000"/>
                </a:solidFill>
                <a:effectLst/>
              </a:rPr>
              <a:t>The original IOP</a:t>
            </a:r>
          </a:p>
          <a:p>
            <a:pPr marL="693215" lvl="1" indent="-231072">
              <a:buFont typeface="+mj-lt"/>
              <a:buAutoNum type="arabicPeriod"/>
            </a:pPr>
            <a:r>
              <a:rPr lang="en-US" baseline="0" dirty="0">
                <a:solidFill>
                  <a:srgbClr val="C00000"/>
                </a:solidFill>
                <a:effectLst/>
              </a:rPr>
              <a:t>Cognitive behavioral therapy – up to 12 weekly sessions</a:t>
            </a:r>
          </a:p>
          <a:p>
            <a:pPr marL="693215" lvl="1" indent="-231072">
              <a:buFont typeface="+mj-lt"/>
              <a:buAutoNum type="arabicPeriod"/>
            </a:pPr>
            <a:r>
              <a:rPr lang="en-US" baseline="0" dirty="0">
                <a:solidFill>
                  <a:srgbClr val="C00000"/>
                </a:solidFill>
                <a:effectLst/>
              </a:rPr>
              <a:t>Telephone counselling plus stepped-care: an initial face-to-face interview followed by telephone follow up, with stepped up care (more calls or in-person sessions) if the patient isn’t achieving adequate progress</a:t>
            </a:r>
          </a:p>
          <a:p>
            <a:pPr marL="693215" lvl="1" indent="-231072">
              <a:buFont typeface="+mj-lt"/>
              <a:buAutoNum type="arabicPeriod"/>
            </a:pPr>
            <a:r>
              <a:rPr lang="en-US" baseline="0" dirty="0">
                <a:solidFill>
                  <a:srgbClr val="C00000"/>
                </a:solidFill>
                <a:effectLst/>
              </a:rPr>
              <a:t>Medication management – was offered only to those with alcohol dependence, since the drug for cocaine use was shown by 2 negative studies to be ineffective early in the recruitment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44</a:t>
            </a:fld>
            <a:endParaRPr lang="en-US" dirty="0"/>
          </a:p>
        </p:txBody>
      </p:sp>
    </p:spTree>
    <p:extLst>
      <p:ext uri="{BB962C8B-B14F-4D97-AF65-F5344CB8AC3E}">
        <p14:creationId xmlns:p14="http://schemas.microsoft.com/office/powerpoint/2010/main" val="3715983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47</a:t>
            </a:fld>
            <a:endParaRPr lang="en-US" dirty="0"/>
          </a:p>
        </p:txBody>
      </p:sp>
    </p:spTree>
    <p:extLst>
      <p:ext uri="{BB962C8B-B14F-4D97-AF65-F5344CB8AC3E}">
        <p14:creationId xmlns:p14="http://schemas.microsoft.com/office/powerpoint/2010/main" val="56843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49</a:t>
            </a:fld>
            <a:endParaRPr lang="en-US" dirty="0"/>
          </a:p>
        </p:txBody>
      </p:sp>
    </p:spTree>
    <p:extLst>
      <p:ext uri="{BB962C8B-B14F-4D97-AF65-F5344CB8AC3E}">
        <p14:creationId xmlns:p14="http://schemas.microsoft.com/office/powerpoint/2010/main" val="199856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3</a:t>
            </a:fld>
            <a:endParaRPr lang="en-US" dirty="0"/>
          </a:p>
        </p:txBody>
      </p:sp>
    </p:spTree>
    <p:extLst>
      <p:ext uri="{BB962C8B-B14F-4D97-AF65-F5344CB8AC3E}">
        <p14:creationId xmlns:p14="http://schemas.microsoft.com/office/powerpoint/2010/main" val="173225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r>
              <a:rPr lang="en-US" dirty="0"/>
              <a:t>Here</a:t>
            </a:r>
            <a:r>
              <a:rPr lang="en-US" baseline="0" dirty="0"/>
              <a:t> is study flow of the Engage study.</a:t>
            </a:r>
            <a:endParaRPr lang="en-US" dirty="0"/>
          </a:p>
          <a:p>
            <a:endParaRPr lang="en-US" dirty="0"/>
          </a:p>
          <a:p>
            <a:pPr marL="173304" indent="-173304">
              <a:buFont typeface="Arial" panose="020B0604020202020204" pitchFamily="34" charset="0"/>
              <a:buChar char="•"/>
            </a:pPr>
            <a:r>
              <a:rPr lang="en-US" dirty="0"/>
              <a:t>500 patients enrolled in an intensive outpatient</a:t>
            </a:r>
            <a:r>
              <a:rPr lang="en-US" baseline="0" dirty="0"/>
              <a:t> treatment program and provided baseline assessments.</a:t>
            </a:r>
          </a:p>
          <a:p>
            <a:endParaRPr lang="en-US" baseline="0" dirty="0"/>
          </a:p>
          <a:p>
            <a:pPr marL="173304" indent="-173304">
              <a:buFont typeface="Arial" panose="020B0604020202020204" pitchFamily="34" charset="0"/>
              <a:buChar char="•"/>
            </a:pPr>
            <a:r>
              <a:rPr lang="en-US" baseline="0" dirty="0"/>
              <a:t>After 2 weeks, 273 (55%) had failed to come to the first weeks of sessions, and were randomized into the study. </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173304" indent="-173304">
              <a:buFont typeface="Arial" panose="020B0604020202020204" pitchFamily="34" charset="0"/>
              <a:buChar char="•"/>
            </a:pPr>
            <a:r>
              <a:rPr lang="en-US" baseline="0" dirty="0"/>
              <a:t>½ received a motivational telephone interview in which the counselor offered a personal choice of treatment options:</a:t>
            </a:r>
          </a:p>
          <a:p>
            <a:pPr marL="231072" indent="-231072">
              <a:buFont typeface="+mj-lt"/>
              <a:buAutoNum type="arabicPeriod"/>
            </a:pPr>
            <a:endParaRPr lang="en-US" baseline="0" dirty="0">
              <a:solidFill>
                <a:srgbClr val="C00000"/>
              </a:solidFill>
              <a:effectLst/>
            </a:endParaRPr>
          </a:p>
          <a:p>
            <a:pPr marL="173304" indent="-173304">
              <a:buFont typeface="Arial" panose="020B0604020202020204" pitchFamily="34" charset="0"/>
              <a:buChar char="•"/>
            </a:pPr>
            <a:r>
              <a:rPr lang="en-US" baseline="0" dirty="0"/>
              <a:t>Those who then engage in the treatment have no further interventions.</a:t>
            </a:r>
          </a:p>
          <a:p>
            <a:pPr marL="173304" indent="-173304">
              <a:buFont typeface="Arial" panose="020B0604020202020204" pitchFamily="34" charset="0"/>
              <a:buChar char="•"/>
            </a:pPr>
            <a:r>
              <a:rPr lang="en-US" baseline="0" dirty="0"/>
              <a:t>Those who never engaged in the treatment by week 8, are randomized to receive MI-PC or nothing.</a:t>
            </a:r>
          </a:p>
          <a:p>
            <a:endParaRPr lang="en-US" dirty="0"/>
          </a:p>
          <a:p>
            <a:r>
              <a:rPr lang="en-US" dirty="0"/>
              <a:t>Embedded in this SMART are 4</a:t>
            </a:r>
            <a:r>
              <a:rPr lang="en-US" baseline="0" dirty="0"/>
              <a:t> interventions:  </a:t>
            </a:r>
          </a:p>
          <a:p>
            <a:endParaRPr lang="en-US" baseline="0" dirty="0"/>
          </a:p>
          <a:p>
            <a:r>
              <a:rPr lang="en-US" baseline="0" dirty="0"/>
              <a:t>*************************************************</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693215" lvl="1" indent="-231072">
              <a:buFont typeface="+mj-lt"/>
              <a:buAutoNum type="arabicPeriod"/>
            </a:pPr>
            <a:r>
              <a:rPr lang="en-US" baseline="0" dirty="0"/>
              <a:t>9 hours group-based treatment/week, up to 3 months</a:t>
            </a:r>
          </a:p>
          <a:p>
            <a:pPr marL="693215" lvl="1" indent="-231072">
              <a:buFont typeface="+mj-lt"/>
              <a:buAutoNum type="arabicPeriod"/>
            </a:pPr>
            <a:r>
              <a:rPr lang="en-US" baseline="0" dirty="0"/>
              <a:t>Focus on overcoming denial, fostering participation in self-help groups, providing info about process of addiction, cues to relapse.</a:t>
            </a:r>
          </a:p>
          <a:p>
            <a:pPr marL="173304" indent="-173304">
              <a:buFont typeface="Arial" panose="020B0604020202020204" pitchFamily="34" charset="0"/>
              <a:buChar char="•"/>
            </a:pPr>
            <a:r>
              <a:rPr lang="en-US" baseline="0" dirty="0"/>
              <a:t>½ received a motivational telephone interview in which the counselor offered a choice of treatment options:</a:t>
            </a:r>
          </a:p>
          <a:p>
            <a:pPr marL="693215" lvl="1" indent="-231072">
              <a:buFont typeface="+mj-lt"/>
              <a:buAutoNum type="arabicPeriod"/>
            </a:pPr>
            <a:r>
              <a:rPr lang="en-US" baseline="0" dirty="0">
                <a:solidFill>
                  <a:srgbClr val="C00000"/>
                </a:solidFill>
                <a:effectLst/>
              </a:rPr>
              <a:t>The original IOP</a:t>
            </a:r>
          </a:p>
          <a:p>
            <a:pPr marL="693215" lvl="1" indent="-231072">
              <a:buFont typeface="+mj-lt"/>
              <a:buAutoNum type="arabicPeriod"/>
            </a:pPr>
            <a:r>
              <a:rPr lang="en-US" baseline="0" dirty="0">
                <a:solidFill>
                  <a:srgbClr val="C00000"/>
                </a:solidFill>
                <a:effectLst/>
              </a:rPr>
              <a:t>Cognitive behavioral therapy – up to 12 weekly sessions</a:t>
            </a:r>
          </a:p>
          <a:p>
            <a:pPr marL="693215" lvl="1" indent="-231072">
              <a:buFont typeface="+mj-lt"/>
              <a:buAutoNum type="arabicPeriod"/>
            </a:pPr>
            <a:r>
              <a:rPr lang="en-US" baseline="0" dirty="0">
                <a:solidFill>
                  <a:srgbClr val="C00000"/>
                </a:solidFill>
                <a:effectLst/>
              </a:rPr>
              <a:t>Telephone counselling plus stepped-care: an initial face-to-face interview followed by telephone follow up, with stepped up care (more calls or in-person sessions) if the patient isn’t achieving adequate progress</a:t>
            </a:r>
          </a:p>
          <a:p>
            <a:pPr marL="693215" lvl="1" indent="-231072">
              <a:buFont typeface="+mj-lt"/>
              <a:buAutoNum type="arabicPeriod"/>
            </a:pPr>
            <a:r>
              <a:rPr lang="en-US" baseline="0" dirty="0">
                <a:solidFill>
                  <a:srgbClr val="C00000"/>
                </a:solidFill>
                <a:effectLst/>
              </a:rPr>
              <a:t>Medication management – was offered only to those with alcohol dependence, since the drug for cocaine use was shown by 2 negative studies to be ineffective early in the recruitment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51</a:t>
            </a:fld>
            <a:endParaRPr lang="en-US" dirty="0"/>
          </a:p>
        </p:txBody>
      </p:sp>
    </p:spTree>
    <p:extLst>
      <p:ext uri="{BB962C8B-B14F-4D97-AF65-F5344CB8AC3E}">
        <p14:creationId xmlns:p14="http://schemas.microsoft.com/office/powerpoint/2010/main" val="427963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54</a:t>
            </a:fld>
            <a:endParaRPr lang="en-US" dirty="0"/>
          </a:p>
        </p:txBody>
      </p:sp>
    </p:spTree>
    <p:extLst>
      <p:ext uri="{BB962C8B-B14F-4D97-AF65-F5344CB8AC3E}">
        <p14:creationId xmlns:p14="http://schemas.microsoft.com/office/powerpoint/2010/main" val="233588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57</a:t>
            </a:fld>
            <a:endParaRPr lang="en-US" dirty="0"/>
          </a:p>
        </p:txBody>
      </p:sp>
    </p:spTree>
    <p:extLst>
      <p:ext uri="{BB962C8B-B14F-4D97-AF65-F5344CB8AC3E}">
        <p14:creationId xmlns:p14="http://schemas.microsoft.com/office/powerpoint/2010/main" val="238640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58</a:t>
            </a:fld>
            <a:endParaRPr lang="en-US" dirty="0"/>
          </a:p>
        </p:txBody>
      </p:sp>
    </p:spTree>
    <p:extLst>
      <p:ext uri="{BB962C8B-B14F-4D97-AF65-F5344CB8AC3E}">
        <p14:creationId xmlns:p14="http://schemas.microsoft.com/office/powerpoint/2010/main" val="253115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62</a:t>
            </a:fld>
            <a:endParaRPr lang="en-US" dirty="0"/>
          </a:p>
        </p:txBody>
      </p:sp>
    </p:spTree>
    <p:extLst>
      <p:ext uri="{BB962C8B-B14F-4D97-AF65-F5344CB8AC3E}">
        <p14:creationId xmlns:p14="http://schemas.microsoft.com/office/powerpoint/2010/main" val="1117959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r>
              <a:rPr lang="en-US" dirty="0"/>
              <a:t>Here</a:t>
            </a:r>
            <a:r>
              <a:rPr lang="en-US" baseline="0" dirty="0"/>
              <a:t> is study flow of the Engage study.</a:t>
            </a:r>
            <a:endParaRPr lang="en-US" dirty="0"/>
          </a:p>
          <a:p>
            <a:endParaRPr lang="en-US" dirty="0"/>
          </a:p>
          <a:p>
            <a:pPr marL="173304" indent="-173304">
              <a:buFont typeface="Arial" panose="020B0604020202020204" pitchFamily="34" charset="0"/>
              <a:buChar char="•"/>
            </a:pPr>
            <a:r>
              <a:rPr lang="en-US" dirty="0"/>
              <a:t>500 patients enrolled in an intensive outpatient</a:t>
            </a:r>
            <a:r>
              <a:rPr lang="en-US" baseline="0" dirty="0"/>
              <a:t> treatment program and provided baseline assessments.</a:t>
            </a:r>
          </a:p>
          <a:p>
            <a:endParaRPr lang="en-US" baseline="0" dirty="0"/>
          </a:p>
          <a:p>
            <a:pPr marL="173304" indent="-173304">
              <a:buFont typeface="Arial" panose="020B0604020202020204" pitchFamily="34" charset="0"/>
              <a:buChar char="•"/>
            </a:pPr>
            <a:r>
              <a:rPr lang="en-US" baseline="0" dirty="0"/>
              <a:t>After 2 weeks, 273 (55%) had failed to come to the first weeks of sessions, and were randomized into the study. </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173304" indent="-173304">
              <a:buFont typeface="Arial" panose="020B0604020202020204" pitchFamily="34" charset="0"/>
              <a:buChar char="•"/>
            </a:pPr>
            <a:r>
              <a:rPr lang="en-US" baseline="0" dirty="0"/>
              <a:t>½ received a motivational telephone interview in which the counselor offered a personal choice of treatment options:</a:t>
            </a:r>
          </a:p>
          <a:p>
            <a:pPr marL="231072" indent="-231072">
              <a:buFont typeface="+mj-lt"/>
              <a:buAutoNum type="arabicPeriod"/>
            </a:pPr>
            <a:endParaRPr lang="en-US" baseline="0" dirty="0">
              <a:solidFill>
                <a:srgbClr val="C00000"/>
              </a:solidFill>
              <a:effectLst/>
            </a:endParaRPr>
          </a:p>
          <a:p>
            <a:pPr marL="173304" indent="-173304">
              <a:buFont typeface="Arial" panose="020B0604020202020204" pitchFamily="34" charset="0"/>
              <a:buChar char="•"/>
            </a:pPr>
            <a:r>
              <a:rPr lang="en-US" baseline="0" dirty="0"/>
              <a:t>Those who then engage in the treatment have no further interventions.</a:t>
            </a:r>
          </a:p>
          <a:p>
            <a:pPr marL="173304" indent="-173304">
              <a:buFont typeface="Arial" panose="020B0604020202020204" pitchFamily="34" charset="0"/>
              <a:buChar char="•"/>
            </a:pPr>
            <a:r>
              <a:rPr lang="en-US" baseline="0" dirty="0"/>
              <a:t>Those who never engaged in the treatment by week 8, are randomized to receive MI-PC or nothing.</a:t>
            </a:r>
          </a:p>
          <a:p>
            <a:endParaRPr lang="en-US" dirty="0"/>
          </a:p>
          <a:p>
            <a:r>
              <a:rPr lang="en-US" dirty="0"/>
              <a:t>Embedded in this SMART are 4</a:t>
            </a:r>
            <a:r>
              <a:rPr lang="en-US" baseline="0" dirty="0"/>
              <a:t> interventions:  </a:t>
            </a:r>
          </a:p>
          <a:p>
            <a:endParaRPr lang="en-US" baseline="0" dirty="0"/>
          </a:p>
          <a:p>
            <a:r>
              <a:rPr lang="en-US" baseline="0" dirty="0"/>
              <a:t>*************************************************</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693215" lvl="1" indent="-231072">
              <a:buFont typeface="+mj-lt"/>
              <a:buAutoNum type="arabicPeriod"/>
            </a:pPr>
            <a:r>
              <a:rPr lang="en-US" baseline="0" dirty="0"/>
              <a:t>9 hours group-based treatment/week, up to 3 months</a:t>
            </a:r>
          </a:p>
          <a:p>
            <a:pPr marL="693215" lvl="1" indent="-231072">
              <a:buFont typeface="+mj-lt"/>
              <a:buAutoNum type="arabicPeriod"/>
            </a:pPr>
            <a:r>
              <a:rPr lang="en-US" baseline="0" dirty="0"/>
              <a:t>Focus on overcoming denial, fostering participation in self-help groups, providing info about process of addiction, cues to relapse.</a:t>
            </a:r>
          </a:p>
          <a:p>
            <a:pPr marL="173304" indent="-173304">
              <a:buFont typeface="Arial" panose="020B0604020202020204" pitchFamily="34" charset="0"/>
              <a:buChar char="•"/>
            </a:pPr>
            <a:r>
              <a:rPr lang="en-US" baseline="0" dirty="0"/>
              <a:t>½ received a motivational telephone interview in which the counselor offered a choice of treatment options:</a:t>
            </a:r>
          </a:p>
          <a:p>
            <a:pPr marL="693215" lvl="1" indent="-231072">
              <a:buFont typeface="+mj-lt"/>
              <a:buAutoNum type="arabicPeriod"/>
            </a:pPr>
            <a:r>
              <a:rPr lang="en-US" baseline="0" dirty="0">
                <a:solidFill>
                  <a:srgbClr val="C00000"/>
                </a:solidFill>
                <a:effectLst/>
              </a:rPr>
              <a:t>The original IOP</a:t>
            </a:r>
          </a:p>
          <a:p>
            <a:pPr marL="693215" lvl="1" indent="-231072">
              <a:buFont typeface="+mj-lt"/>
              <a:buAutoNum type="arabicPeriod"/>
            </a:pPr>
            <a:r>
              <a:rPr lang="en-US" baseline="0" dirty="0">
                <a:solidFill>
                  <a:srgbClr val="C00000"/>
                </a:solidFill>
                <a:effectLst/>
              </a:rPr>
              <a:t>Cognitive behavioral therapy – up to 12 weekly sessions</a:t>
            </a:r>
          </a:p>
          <a:p>
            <a:pPr marL="693215" lvl="1" indent="-231072">
              <a:buFont typeface="+mj-lt"/>
              <a:buAutoNum type="arabicPeriod"/>
            </a:pPr>
            <a:r>
              <a:rPr lang="en-US" baseline="0" dirty="0">
                <a:solidFill>
                  <a:srgbClr val="C00000"/>
                </a:solidFill>
                <a:effectLst/>
              </a:rPr>
              <a:t>Telephone counselling plus stepped-care: an initial face-to-face interview followed by telephone follow up, with stepped up care (more calls or in-person sessions) if the patient isn’t achieving adequate progress</a:t>
            </a:r>
          </a:p>
          <a:p>
            <a:pPr marL="693215" lvl="1" indent="-231072">
              <a:buFont typeface="+mj-lt"/>
              <a:buAutoNum type="arabicPeriod"/>
            </a:pPr>
            <a:r>
              <a:rPr lang="en-US" baseline="0" dirty="0">
                <a:solidFill>
                  <a:srgbClr val="C00000"/>
                </a:solidFill>
                <a:effectLst/>
              </a:rPr>
              <a:t>Medication management – was offered only to those with alcohol dependence, since the drug for cocaine use was shown by 2 negative studies to be ineffective early in the recruitment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65</a:t>
            </a:fld>
            <a:endParaRPr lang="en-US" dirty="0"/>
          </a:p>
        </p:txBody>
      </p:sp>
    </p:spTree>
    <p:extLst>
      <p:ext uri="{BB962C8B-B14F-4D97-AF65-F5344CB8AC3E}">
        <p14:creationId xmlns:p14="http://schemas.microsoft.com/office/powerpoint/2010/main" val="2782101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SMART is a special type of factorial design where treatments are given in sequence</a:t>
            </a:r>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70</a:t>
            </a:fld>
            <a:endParaRPr lang="en-US" dirty="0"/>
          </a:p>
        </p:txBody>
      </p:sp>
    </p:spTree>
    <p:extLst>
      <p:ext uri="{BB962C8B-B14F-4D97-AF65-F5344CB8AC3E}">
        <p14:creationId xmlns:p14="http://schemas.microsoft.com/office/powerpoint/2010/main" val="183679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appears best initially is not best when considered part of a sequence</a:t>
            </a:r>
          </a:p>
          <a:p>
            <a:endParaRPr lang="en-US" dirty="0"/>
          </a:p>
          <a:p>
            <a:r>
              <a:rPr lang="en-US" dirty="0"/>
              <a:t>We want big</a:t>
            </a:r>
            <a:r>
              <a:rPr lang="en-US" baseline="0" dirty="0"/>
              <a:t> positive delayed effects </a:t>
            </a:r>
          </a:p>
          <a:p>
            <a:endParaRPr lang="en-US" baseline="0" dirty="0"/>
          </a:p>
          <a:p>
            <a:r>
              <a:rPr lang="en-US" baseline="0" dirty="0"/>
              <a:t>Positive synergies happen often with behavioral interventions- take a while for intervention to work (little short term gains) but when add something else or provide different context, see huge gain</a:t>
            </a:r>
          </a:p>
          <a:p>
            <a:endParaRPr lang="en-US" baseline="0" dirty="0"/>
          </a:p>
          <a:p>
            <a:r>
              <a:rPr lang="en-US" baseline="0" dirty="0"/>
              <a:t>Negative synergies can happen if initial treatment overburdens individual and results in decreased responsivity to future treatment- see Thall et al 2007, Bembom and van der Laan for example</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75</a:t>
            </a:fld>
            <a:endParaRPr lang="en-US" dirty="0"/>
          </a:p>
        </p:txBody>
      </p:sp>
    </p:spTree>
    <p:extLst>
      <p:ext uri="{BB962C8B-B14F-4D97-AF65-F5344CB8AC3E}">
        <p14:creationId xmlns:p14="http://schemas.microsoft.com/office/powerpoint/2010/main" val="129155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77</a:t>
            </a:fld>
            <a:endParaRPr lang="en-US" dirty="0"/>
          </a:p>
        </p:txBody>
      </p:sp>
    </p:spTree>
    <p:extLst>
      <p:ext uri="{BB962C8B-B14F-4D97-AF65-F5344CB8AC3E}">
        <p14:creationId xmlns:p14="http://schemas.microsoft.com/office/powerpoint/2010/main" val="206774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non-responders to initial treatment are discouraged they may not want to enroll in another trial</a:t>
            </a:r>
            <a:r>
              <a:rPr lang="en-US" baseline="0" dirty="0"/>
              <a:t> so those who do enroll are unlikely to represent all non-responders. This selection bias will prevent us from realizing that we may need a behavioral intervention to encourage non-responders to start again with treatment</a:t>
            </a:r>
          </a:p>
          <a:p>
            <a:endParaRPr lang="en-US" baseline="0" dirty="0"/>
          </a:p>
          <a:p>
            <a:r>
              <a:rPr lang="en-US" baseline="0" dirty="0"/>
              <a:t>Note, we know in trials, we already get a more motivated group of folks than general population</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79</a:t>
            </a:fld>
            <a:endParaRPr lang="en-US" dirty="0"/>
          </a:p>
        </p:txBody>
      </p:sp>
    </p:spTree>
    <p:extLst>
      <p:ext uri="{BB962C8B-B14F-4D97-AF65-F5344CB8AC3E}">
        <p14:creationId xmlns:p14="http://schemas.microsoft.com/office/powerpoint/2010/main" val="128413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4</a:t>
            </a:fld>
            <a:endParaRPr lang="en-US" dirty="0"/>
          </a:p>
        </p:txBody>
      </p:sp>
    </p:spTree>
    <p:extLst>
      <p:ext uri="{BB962C8B-B14F-4D97-AF65-F5344CB8AC3E}">
        <p14:creationId xmlns:p14="http://schemas.microsoft.com/office/powerpoint/2010/main" val="3293182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non-responders to initial treatment are discouraged they may not want to enroll in another trial</a:t>
            </a:r>
            <a:r>
              <a:rPr lang="en-US" baseline="0" dirty="0"/>
              <a:t> so those who do enroll are unlikely to represent all non-responders. This selection bias will prevent us from realizing that we may need a behavioral intervention to encourage non-responders to start again with treatment</a:t>
            </a:r>
          </a:p>
          <a:p>
            <a:endParaRPr lang="en-US" baseline="0" dirty="0"/>
          </a:p>
          <a:p>
            <a:r>
              <a:rPr lang="en-US" baseline="0" dirty="0"/>
              <a:t>Note, we know in trials, we already get a more motivated group of folks than general population</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80</a:t>
            </a:fld>
            <a:endParaRPr lang="en-US" dirty="0"/>
          </a:p>
        </p:txBody>
      </p:sp>
    </p:spTree>
    <p:extLst>
      <p:ext uri="{BB962C8B-B14F-4D97-AF65-F5344CB8AC3E}">
        <p14:creationId xmlns:p14="http://schemas.microsoft.com/office/powerpoint/2010/main" val="1811832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83</a:t>
            </a:fld>
            <a:endParaRPr lang="en-US" dirty="0"/>
          </a:p>
        </p:txBody>
      </p:sp>
    </p:spTree>
    <p:extLst>
      <p:ext uri="{BB962C8B-B14F-4D97-AF65-F5344CB8AC3E}">
        <p14:creationId xmlns:p14="http://schemas.microsoft.com/office/powerpoint/2010/main" val="1211873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84</a:t>
            </a:fld>
            <a:endParaRPr lang="en-US" dirty="0"/>
          </a:p>
        </p:txBody>
      </p:sp>
    </p:spTree>
    <p:extLst>
      <p:ext uri="{BB962C8B-B14F-4D97-AF65-F5344CB8AC3E}">
        <p14:creationId xmlns:p14="http://schemas.microsoft.com/office/powerpoint/2010/main" val="1274607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from Danny </a:t>
            </a:r>
            <a:r>
              <a:rPr lang="en-US" dirty="0" err="1"/>
              <a:t>Almirall</a:t>
            </a:r>
            <a:r>
              <a:rPr lang="en-US" dirty="0"/>
              <a:t>, </a:t>
            </a:r>
            <a:r>
              <a:rPr lang="en-US" dirty="0" err="1"/>
              <a:t>Anahlee</a:t>
            </a:r>
            <a:r>
              <a:rPr lang="en-US" dirty="0"/>
              <a:t> Brinks and Billie Nahum-Shani</a:t>
            </a:r>
          </a:p>
          <a:p>
            <a:endParaRPr lang="en-US" dirty="0"/>
          </a:p>
          <a:p>
            <a:r>
              <a:rPr lang="en-US" dirty="0"/>
              <a:t>http://d3lab-isr.com/wp-content/uploads/2018/04/MODULE2_SMART.pdf</a:t>
            </a:r>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85</a:t>
            </a:fld>
            <a:endParaRPr lang="en-US" dirty="0"/>
          </a:p>
        </p:txBody>
      </p:sp>
    </p:spTree>
    <p:extLst>
      <p:ext uri="{BB962C8B-B14F-4D97-AF65-F5344CB8AC3E}">
        <p14:creationId xmlns:p14="http://schemas.microsoft.com/office/powerpoint/2010/main" val="3906385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95</a:t>
            </a:fld>
            <a:endParaRPr lang="en-US" dirty="0"/>
          </a:p>
        </p:txBody>
      </p:sp>
    </p:spTree>
    <p:extLst>
      <p:ext uri="{BB962C8B-B14F-4D97-AF65-F5344CB8AC3E}">
        <p14:creationId xmlns:p14="http://schemas.microsoft.com/office/powerpoint/2010/main" val="1723413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0" lvl="1" indent="-232943"/>
            <a:endParaRPr lang="en-US" altLang="en-US" dirty="0"/>
          </a:p>
          <a:p>
            <a:pPr marL="698830" lvl="1" indent="-232943"/>
            <a:r>
              <a:rPr lang="en-US" altLang="en-US" dirty="0"/>
              <a:t>Because of the randomizations, we are ruling out alternative explanations like severity at baseline (for the effect of first stage) or adherence as alternative explanation: people who do not adhere will be switch, so all switched people are non-adherent (for the second-stage)  </a:t>
            </a:r>
          </a:p>
          <a:p>
            <a:pPr marL="698830" lvl="1" indent="-232943"/>
            <a:endParaRPr lang="en-US" altLang="en-US" dirty="0"/>
          </a:p>
          <a:p>
            <a:pPr marL="1164717" lvl="2" indent="-232943"/>
            <a:endParaRPr lang="en-US" altLang="en-US" dirty="0"/>
          </a:p>
          <a:p>
            <a:pPr marL="1164717" lvl="2" indent="-232943">
              <a:buFontTx/>
              <a:buChar char="•"/>
            </a:pPr>
            <a:endParaRPr lang="en-US" altLang="en-US" dirty="0"/>
          </a:p>
          <a:p>
            <a:pPr marL="1164717" lvl="2" indent="-232943"/>
            <a:endParaRPr lang="en-US" altLang="en-US" dirty="0"/>
          </a:p>
          <a:p>
            <a:pPr marL="1164717" lvl="2" indent="-232943"/>
            <a:endParaRPr lang="en-US" altLang="en-US" dirty="0"/>
          </a:p>
          <a:p>
            <a:pPr marL="232943" indent="-232943"/>
            <a:endParaRPr lang="en-US" altLang="en-US" dirty="0"/>
          </a:p>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96</a:t>
            </a:fld>
            <a:endParaRPr lang="en-US" dirty="0"/>
          </a:p>
        </p:txBody>
      </p:sp>
    </p:spTree>
    <p:extLst>
      <p:ext uri="{BB962C8B-B14F-4D97-AF65-F5344CB8AC3E}">
        <p14:creationId xmlns:p14="http://schemas.microsoft.com/office/powerpoint/2010/main" val="3000027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0" lvl="1" indent="-232943"/>
            <a:endParaRPr lang="en-US" altLang="en-US" dirty="0"/>
          </a:p>
          <a:p>
            <a:pPr marL="698830" lvl="1" indent="-232943"/>
            <a:r>
              <a:rPr lang="en-US" altLang="en-US" dirty="0"/>
              <a:t>Because of the randomizations, we are ruling out alternative explanations like severity at baseline (for the effect of first stage) or adherence as alternative explanation: people who do not adhere will be switch, so all switched people are non-adherent (for the second-stage)  </a:t>
            </a:r>
          </a:p>
          <a:p>
            <a:pPr marL="698830" lvl="1" indent="-232943"/>
            <a:endParaRPr lang="en-US" altLang="en-US" dirty="0"/>
          </a:p>
          <a:p>
            <a:pPr marL="1164717" lvl="2" indent="-232943"/>
            <a:endParaRPr lang="en-US" altLang="en-US" dirty="0"/>
          </a:p>
          <a:p>
            <a:pPr marL="1164717" lvl="2" indent="-232943">
              <a:buFontTx/>
              <a:buChar char="•"/>
            </a:pPr>
            <a:endParaRPr lang="en-US" altLang="en-US" dirty="0"/>
          </a:p>
          <a:p>
            <a:pPr marL="1164717" lvl="2" indent="-232943"/>
            <a:endParaRPr lang="en-US" altLang="en-US" dirty="0"/>
          </a:p>
          <a:p>
            <a:pPr marL="1164717" lvl="2" indent="-232943"/>
            <a:endParaRPr lang="en-US" altLang="en-US" dirty="0"/>
          </a:p>
          <a:p>
            <a:pPr marL="232943" indent="-232943"/>
            <a:endParaRPr lang="en-US" altLang="en-US" dirty="0"/>
          </a:p>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97</a:t>
            </a:fld>
            <a:endParaRPr lang="en-US" dirty="0"/>
          </a:p>
        </p:txBody>
      </p:sp>
    </p:spTree>
    <p:extLst>
      <p:ext uri="{BB962C8B-B14F-4D97-AF65-F5344CB8AC3E}">
        <p14:creationId xmlns:p14="http://schemas.microsoft.com/office/powerpoint/2010/main" val="1893657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98</a:t>
            </a:fld>
            <a:endParaRPr lang="en-US" dirty="0"/>
          </a:p>
        </p:txBody>
      </p:sp>
    </p:spTree>
    <p:extLst>
      <p:ext uri="{BB962C8B-B14F-4D97-AF65-F5344CB8AC3E}">
        <p14:creationId xmlns:p14="http://schemas.microsoft.com/office/powerpoint/2010/main" val="1163822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99</a:t>
            </a:fld>
            <a:endParaRPr lang="en-US" dirty="0"/>
          </a:p>
        </p:txBody>
      </p:sp>
    </p:spTree>
    <p:extLst>
      <p:ext uri="{BB962C8B-B14F-4D97-AF65-F5344CB8AC3E}">
        <p14:creationId xmlns:p14="http://schemas.microsoft.com/office/powerpoint/2010/main" val="3856456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0" lvl="1" indent="-232943"/>
            <a:r>
              <a:rPr lang="en-US" altLang="en-US" dirty="0"/>
              <a:t>Because of the randomizations, we are ruling out alternative explanations like severity at baseline (for the effect of first stage) or adherence as alternative explanation: people who do not adhere will be switch, so all switched people are non-adherent (for the second-stage)  </a:t>
            </a:r>
          </a:p>
          <a:p>
            <a:pPr marL="698830" lvl="1" indent="-232943"/>
            <a:endParaRPr lang="en-US" altLang="en-US" dirty="0"/>
          </a:p>
          <a:p>
            <a:pPr marL="698830" lvl="1" indent="-232943"/>
            <a:r>
              <a:rPr lang="en-US" altLang="en-US" dirty="0"/>
              <a:t>See</a:t>
            </a:r>
            <a:r>
              <a:rPr lang="en-US" altLang="en-US" baseline="0" dirty="0"/>
              <a:t> if interaction between 1</a:t>
            </a:r>
            <a:r>
              <a:rPr lang="en-US" altLang="en-US" baseline="30000" dirty="0"/>
              <a:t>st</a:t>
            </a:r>
            <a:r>
              <a:rPr lang="en-US" altLang="en-US" baseline="0" dirty="0"/>
              <a:t> and 2</a:t>
            </a:r>
            <a:r>
              <a:rPr lang="en-US" altLang="en-US" baseline="30000" dirty="0"/>
              <a:t>nd</a:t>
            </a:r>
            <a:r>
              <a:rPr lang="en-US" altLang="en-US" baseline="0" dirty="0"/>
              <a:t> stage treatments- synergies or antagonisms</a:t>
            </a:r>
            <a:endParaRPr lang="en-US" altLang="en-US" dirty="0"/>
          </a:p>
          <a:p>
            <a:pPr marL="698830" lvl="1" indent="-232943"/>
            <a:endParaRPr lang="en-US" altLang="en-US" dirty="0"/>
          </a:p>
          <a:p>
            <a:pPr marL="1164717" lvl="2" indent="-232943"/>
            <a:endParaRPr lang="en-US" altLang="en-US" dirty="0"/>
          </a:p>
          <a:p>
            <a:pPr marL="1164717" lvl="2" indent="-232943">
              <a:buFontTx/>
              <a:buChar char="•"/>
            </a:pPr>
            <a:endParaRPr lang="en-US" altLang="en-US" dirty="0"/>
          </a:p>
          <a:p>
            <a:pPr marL="1164717" lvl="2" indent="-232943"/>
            <a:endParaRPr lang="en-US" altLang="en-US" dirty="0"/>
          </a:p>
          <a:p>
            <a:pPr marL="1164717" lvl="2" indent="-232943"/>
            <a:endParaRPr lang="en-US" altLang="en-US" dirty="0"/>
          </a:p>
          <a:p>
            <a:pPr marL="232943" indent="-232943"/>
            <a:endParaRPr lang="en-US" altLang="en-US" dirty="0"/>
          </a:p>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100</a:t>
            </a:fld>
            <a:endParaRPr lang="en-US" dirty="0"/>
          </a:p>
        </p:txBody>
      </p:sp>
    </p:spTree>
    <p:extLst>
      <p:ext uri="{BB962C8B-B14F-4D97-AF65-F5344CB8AC3E}">
        <p14:creationId xmlns:p14="http://schemas.microsoft.com/office/powerpoint/2010/main" val="234521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Metastatic kidney cancer</a:t>
            </a:r>
          </a:p>
        </p:txBody>
      </p:sp>
      <p:sp>
        <p:nvSpPr>
          <p:cNvPr id="4" name="Slide Number Placeholder 3"/>
          <p:cNvSpPr>
            <a:spLocks noGrp="1"/>
          </p:cNvSpPr>
          <p:nvPr>
            <p:ph type="sldNum" sz="quarter" idx="10"/>
          </p:nvPr>
        </p:nvSpPr>
        <p:spPr/>
        <p:txBody>
          <a:bodyPr/>
          <a:lstStyle/>
          <a:p>
            <a:fld id="{B82C26C6-ABA4-408F-8F5A-325A4EDB55F5}" type="slidenum">
              <a:rPr lang="en-US" smtClean="0"/>
              <a:t>14</a:t>
            </a:fld>
            <a:endParaRPr lang="en-US" dirty="0"/>
          </a:p>
        </p:txBody>
      </p:sp>
    </p:spTree>
    <p:extLst>
      <p:ext uri="{BB962C8B-B14F-4D97-AF65-F5344CB8AC3E}">
        <p14:creationId xmlns:p14="http://schemas.microsoft.com/office/powerpoint/2010/main" val="692283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0" lvl="1" indent="-232943"/>
            <a:r>
              <a:rPr lang="en-US" altLang="en-US" dirty="0"/>
              <a:t>Because of the randomizations, we are ruling out alternative explanations like severity at baseline (for the effect of first stage) or adherence as alternative explanation: people who do not adhere will be switch, so all switched people are non-adherent (for the second-stage)  </a:t>
            </a:r>
          </a:p>
          <a:p>
            <a:pPr marL="698830" lvl="1" indent="-232943"/>
            <a:endParaRPr lang="en-US" altLang="en-US" dirty="0"/>
          </a:p>
          <a:p>
            <a:pPr marL="698830" lvl="1" indent="-232943"/>
            <a:r>
              <a:rPr lang="en-US" altLang="en-US" dirty="0"/>
              <a:t>See</a:t>
            </a:r>
            <a:r>
              <a:rPr lang="en-US" altLang="en-US" baseline="0" dirty="0"/>
              <a:t> if interaction between 1</a:t>
            </a:r>
            <a:r>
              <a:rPr lang="en-US" altLang="en-US" baseline="30000" dirty="0"/>
              <a:t>st</a:t>
            </a:r>
            <a:r>
              <a:rPr lang="en-US" altLang="en-US" baseline="0" dirty="0"/>
              <a:t> and 2</a:t>
            </a:r>
            <a:r>
              <a:rPr lang="en-US" altLang="en-US" baseline="30000" dirty="0"/>
              <a:t>nd</a:t>
            </a:r>
            <a:r>
              <a:rPr lang="en-US" altLang="en-US" baseline="0" dirty="0"/>
              <a:t> stage treatments- synergies or antagonisms</a:t>
            </a:r>
            <a:endParaRPr lang="en-US" altLang="en-US" dirty="0"/>
          </a:p>
          <a:p>
            <a:pPr marL="698830" lvl="1" indent="-232943"/>
            <a:endParaRPr lang="en-US" altLang="en-US" dirty="0"/>
          </a:p>
          <a:p>
            <a:pPr marL="1164717" lvl="2" indent="-232943"/>
            <a:endParaRPr lang="en-US" altLang="en-US" dirty="0"/>
          </a:p>
          <a:p>
            <a:pPr marL="1164717" lvl="2" indent="-232943">
              <a:buFontTx/>
              <a:buChar char="•"/>
            </a:pPr>
            <a:endParaRPr lang="en-US" altLang="en-US" dirty="0"/>
          </a:p>
          <a:p>
            <a:pPr marL="1164717" lvl="2" indent="-232943"/>
            <a:endParaRPr lang="en-US" altLang="en-US" dirty="0"/>
          </a:p>
          <a:p>
            <a:pPr marL="1164717" lvl="2" indent="-232943"/>
            <a:endParaRPr lang="en-US" altLang="en-US" dirty="0"/>
          </a:p>
          <a:p>
            <a:pPr marL="232943" indent="-232943"/>
            <a:endParaRPr lang="en-US" altLang="en-US" dirty="0"/>
          </a:p>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101</a:t>
            </a:fld>
            <a:endParaRPr lang="en-US" dirty="0"/>
          </a:p>
        </p:txBody>
      </p:sp>
    </p:spTree>
    <p:extLst>
      <p:ext uri="{BB962C8B-B14F-4D97-AF65-F5344CB8AC3E}">
        <p14:creationId xmlns:p14="http://schemas.microsoft.com/office/powerpoint/2010/main" val="718074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102</a:t>
            </a:fld>
            <a:endParaRPr lang="en-US" dirty="0"/>
          </a:p>
        </p:txBody>
      </p:sp>
    </p:spTree>
    <p:extLst>
      <p:ext uri="{BB962C8B-B14F-4D97-AF65-F5344CB8AC3E}">
        <p14:creationId xmlns:p14="http://schemas.microsoft.com/office/powerpoint/2010/main" val="2135032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equal</a:t>
            </a:r>
            <a:r>
              <a:rPr lang="en-US" baseline="0" dirty="0"/>
              <a:t> randomization among treatments</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103</a:t>
            </a:fld>
            <a:endParaRPr lang="en-US" dirty="0"/>
          </a:p>
        </p:txBody>
      </p:sp>
    </p:spTree>
    <p:extLst>
      <p:ext uri="{BB962C8B-B14F-4D97-AF65-F5344CB8AC3E}">
        <p14:creationId xmlns:p14="http://schemas.microsoft.com/office/powerpoint/2010/main" val="3389921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equal</a:t>
            </a:r>
            <a:r>
              <a:rPr lang="en-US" baseline="0" dirty="0"/>
              <a:t> randomization among treatments</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104</a:t>
            </a:fld>
            <a:endParaRPr lang="en-US" dirty="0"/>
          </a:p>
        </p:txBody>
      </p:sp>
    </p:spTree>
    <p:extLst>
      <p:ext uri="{BB962C8B-B14F-4D97-AF65-F5344CB8AC3E}">
        <p14:creationId xmlns:p14="http://schemas.microsoft.com/office/powerpoint/2010/main" val="4057970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most other survival</a:t>
            </a:r>
            <a:r>
              <a:rPr lang="en-US" baseline="0" dirty="0"/>
              <a:t> calculators, you do not need to specify the time to accrual or length of follow up, variance calculator that would consider those things is just an upper bound, so do not need to level of detail</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105</a:t>
            </a:fld>
            <a:endParaRPr lang="en-US" dirty="0"/>
          </a:p>
        </p:txBody>
      </p:sp>
    </p:spTree>
    <p:extLst>
      <p:ext uri="{BB962C8B-B14F-4D97-AF65-F5344CB8AC3E}">
        <p14:creationId xmlns:p14="http://schemas.microsoft.com/office/powerpoint/2010/main" val="553838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Longitudinal calc in the works</a:t>
            </a:r>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106</a:t>
            </a:fld>
            <a:endParaRPr lang="en-US" dirty="0"/>
          </a:p>
        </p:txBody>
      </p:sp>
    </p:spTree>
    <p:extLst>
      <p:ext uri="{BB962C8B-B14F-4D97-AF65-F5344CB8AC3E}">
        <p14:creationId xmlns:p14="http://schemas.microsoft.com/office/powerpoint/2010/main" val="497513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107</a:t>
            </a:fld>
            <a:endParaRPr lang="en-US" dirty="0"/>
          </a:p>
        </p:txBody>
      </p:sp>
    </p:spTree>
    <p:extLst>
      <p:ext uri="{BB962C8B-B14F-4D97-AF65-F5344CB8AC3E}">
        <p14:creationId xmlns:p14="http://schemas.microsoft.com/office/powerpoint/2010/main" val="3277316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goal is to discover and propose an AI in which the treatment is more deeply-tailored than the four AIs that are embedded in the SMART design (i.e., beyond those specified in Table 2). Practically, this aim involves identifying tailoring variables beyond those that are embedded in a SMART.</a:t>
            </a:r>
          </a:p>
          <a:p>
            <a:endParaRPr lang="en-US" dirty="0"/>
          </a:p>
          <a:p>
            <a:r>
              <a:rPr lang="en-US" dirty="0"/>
              <a:t>The optimization aim concerns the identification of baseline tailoring variables that might be useful in making decisions about first-stage treatment (duration of first-stage IBT), as well as other intermediate tailoring variables, other than response/nonresponse based on a 5-lb change in weight, that might be useful in making decisions about second-stage treatment </a:t>
            </a:r>
          </a:p>
        </p:txBody>
      </p:sp>
      <p:sp>
        <p:nvSpPr>
          <p:cNvPr id="4" name="Slide Number Placeholder 3"/>
          <p:cNvSpPr>
            <a:spLocks noGrp="1"/>
          </p:cNvSpPr>
          <p:nvPr>
            <p:ph type="sldNum" sz="quarter" idx="10"/>
          </p:nvPr>
        </p:nvSpPr>
        <p:spPr/>
        <p:txBody>
          <a:bodyPr/>
          <a:lstStyle/>
          <a:p>
            <a:fld id="{284270A9-BC37-4601-B86A-1ACC66B3E58D}" type="slidenum">
              <a:rPr lang="en-US" smtClean="0"/>
              <a:t>108</a:t>
            </a:fld>
            <a:endParaRPr lang="en-US" dirty="0"/>
          </a:p>
        </p:txBody>
      </p:sp>
    </p:spTree>
    <p:extLst>
      <p:ext uri="{BB962C8B-B14F-4D97-AF65-F5344CB8AC3E}">
        <p14:creationId xmlns:p14="http://schemas.microsoft.com/office/powerpoint/2010/main" val="3354474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goal is to discover and propose an AI in which the treatment is more deeply-tailored than the four AIs that are embedded in the SMART design (i.e., beyond those specified in Table 2). Practically, this aim involves identifying tailoring variables beyond those that are embedded in a SMART.</a:t>
            </a:r>
          </a:p>
          <a:p>
            <a:endParaRPr lang="en-US" dirty="0"/>
          </a:p>
          <a:p>
            <a:r>
              <a:rPr lang="en-US" dirty="0"/>
              <a:t>The optimization aim concerns the identification of baseline tailoring variables that might be useful in making decisions about first-stage treatment (duration of first-stage IBT), as well as other intermediate tailoring variables, other than response/nonresponse based on a 5-lb change in weight, that might be useful in making decisions about second-stage treatment </a:t>
            </a:r>
          </a:p>
        </p:txBody>
      </p:sp>
      <p:sp>
        <p:nvSpPr>
          <p:cNvPr id="4" name="Slide Number Placeholder 3"/>
          <p:cNvSpPr>
            <a:spLocks noGrp="1"/>
          </p:cNvSpPr>
          <p:nvPr>
            <p:ph type="sldNum" sz="quarter" idx="10"/>
          </p:nvPr>
        </p:nvSpPr>
        <p:spPr/>
        <p:txBody>
          <a:bodyPr/>
          <a:lstStyle/>
          <a:p>
            <a:fld id="{284270A9-BC37-4601-B86A-1ACC66B3E58D}" type="slidenum">
              <a:rPr lang="en-US" smtClean="0"/>
              <a:t>109</a:t>
            </a:fld>
            <a:endParaRPr lang="en-US" dirty="0"/>
          </a:p>
        </p:txBody>
      </p:sp>
    </p:spTree>
    <p:extLst>
      <p:ext uri="{BB962C8B-B14F-4D97-AF65-F5344CB8AC3E}">
        <p14:creationId xmlns:p14="http://schemas.microsoft.com/office/powerpoint/2010/main" val="1602080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contrast coding, but could use dummy or any coding of choice</a:t>
            </a:r>
          </a:p>
          <a:p>
            <a:endParaRPr lang="en-US" dirty="0"/>
          </a:p>
          <a:p>
            <a:r>
              <a:rPr lang="en-US" dirty="0"/>
              <a:t>O1= baseline variables</a:t>
            </a:r>
          </a:p>
          <a:p>
            <a:r>
              <a:rPr lang="en-US" dirty="0"/>
              <a:t>O2=variables before/at time of randomization</a:t>
            </a:r>
          </a:p>
          <a:p>
            <a:r>
              <a:rPr lang="en-US" dirty="0"/>
              <a:t>R= response status, 1=responder, 0 if not</a:t>
            </a:r>
          </a:p>
          <a:p>
            <a:r>
              <a:rPr lang="en-US" dirty="0"/>
              <a:t>Y = outcome</a:t>
            </a:r>
          </a:p>
        </p:txBody>
      </p:sp>
      <p:sp>
        <p:nvSpPr>
          <p:cNvPr id="4" name="Slide Number Placeholder 3"/>
          <p:cNvSpPr>
            <a:spLocks noGrp="1"/>
          </p:cNvSpPr>
          <p:nvPr>
            <p:ph type="sldNum" sz="quarter" idx="10"/>
          </p:nvPr>
        </p:nvSpPr>
        <p:spPr/>
        <p:txBody>
          <a:bodyPr/>
          <a:lstStyle/>
          <a:p>
            <a:fld id="{B82C26C6-ABA4-408F-8F5A-325A4EDB55F5}" type="slidenum">
              <a:rPr lang="en-US" smtClean="0"/>
              <a:t>112</a:t>
            </a:fld>
            <a:endParaRPr lang="en-US" dirty="0"/>
          </a:p>
        </p:txBody>
      </p:sp>
    </p:spTree>
    <p:extLst>
      <p:ext uri="{BB962C8B-B14F-4D97-AF65-F5344CB8AC3E}">
        <p14:creationId xmlns:p14="http://schemas.microsoft.com/office/powerpoint/2010/main" val="143854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19</a:t>
            </a:fld>
            <a:endParaRPr lang="en-US" dirty="0"/>
          </a:p>
        </p:txBody>
      </p:sp>
    </p:spTree>
    <p:extLst>
      <p:ext uri="{BB962C8B-B14F-4D97-AF65-F5344CB8AC3E}">
        <p14:creationId xmlns:p14="http://schemas.microsoft.com/office/powerpoint/2010/main" val="4209951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contrast coding, but could use dummy or any coding of choice</a:t>
            </a:r>
          </a:p>
          <a:p>
            <a:endParaRPr lang="en-US" dirty="0"/>
          </a:p>
          <a:p>
            <a:r>
              <a:rPr lang="en-US" dirty="0"/>
              <a:t>O1= baseline variables</a:t>
            </a:r>
          </a:p>
          <a:p>
            <a:r>
              <a:rPr lang="en-US" dirty="0"/>
              <a:t>O2=variables before/at time of randomization</a:t>
            </a:r>
          </a:p>
          <a:p>
            <a:r>
              <a:rPr lang="en-US" dirty="0"/>
              <a:t>R= response status, 1=responder, 0 if not</a:t>
            </a:r>
          </a:p>
          <a:p>
            <a:r>
              <a:rPr lang="en-US" dirty="0"/>
              <a:t>Y = outcome</a:t>
            </a:r>
          </a:p>
        </p:txBody>
      </p:sp>
      <p:sp>
        <p:nvSpPr>
          <p:cNvPr id="4" name="Slide Number Placeholder 3"/>
          <p:cNvSpPr>
            <a:spLocks noGrp="1"/>
          </p:cNvSpPr>
          <p:nvPr>
            <p:ph type="sldNum" sz="quarter" idx="10"/>
          </p:nvPr>
        </p:nvSpPr>
        <p:spPr/>
        <p:txBody>
          <a:bodyPr/>
          <a:lstStyle/>
          <a:p>
            <a:fld id="{B82C26C6-ABA4-408F-8F5A-325A4EDB55F5}" type="slidenum">
              <a:rPr lang="en-US" smtClean="0"/>
              <a:t>113</a:t>
            </a:fld>
            <a:endParaRPr lang="en-US" dirty="0"/>
          </a:p>
        </p:txBody>
      </p:sp>
    </p:spTree>
    <p:extLst>
      <p:ext uri="{BB962C8B-B14F-4D97-AF65-F5344CB8AC3E}">
        <p14:creationId xmlns:p14="http://schemas.microsoft.com/office/powerpoint/2010/main" val="311372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contrast coding, but could use dummy or any coding of choice</a:t>
            </a:r>
          </a:p>
          <a:p>
            <a:endParaRPr lang="en-US" dirty="0"/>
          </a:p>
          <a:p>
            <a:r>
              <a:rPr lang="en-US" dirty="0"/>
              <a:t>O1= baseline variables</a:t>
            </a:r>
          </a:p>
          <a:p>
            <a:r>
              <a:rPr lang="en-US" dirty="0"/>
              <a:t>O2=variables before/at time of randomization</a:t>
            </a:r>
          </a:p>
          <a:p>
            <a:r>
              <a:rPr lang="en-US" dirty="0"/>
              <a:t>R= response status, 1=responder, 0 if not</a:t>
            </a:r>
          </a:p>
          <a:p>
            <a:r>
              <a:rPr lang="en-US" dirty="0"/>
              <a:t>Y = outcome</a:t>
            </a:r>
          </a:p>
        </p:txBody>
      </p:sp>
      <p:sp>
        <p:nvSpPr>
          <p:cNvPr id="4" name="Slide Number Placeholder 3"/>
          <p:cNvSpPr>
            <a:spLocks noGrp="1"/>
          </p:cNvSpPr>
          <p:nvPr>
            <p:ph type="sldNum" sz="quarter" idx="10"/>
          </p:nvPr>
        </p:nvSpPr>
        <p:spPr/>
        <p:txBody>
          <a:bodyPr/>
          <a:lstStyle/>
          <a:p>
            <a:fld id="{B82C26C6-ABA4-408F-8F5A-325A4EDB55F5}" type="slidenum">
              <a:rPr lang="en-US" smtClean="0"/>
              <a:t>114</a:t>
            </a:fld>
            <a:endParaRPr lang="en-US" dirty="0"/>
          </a:p>
        </p:txBody>
      </p:sp>
    </p:spTree>
    <p:extLst>
      <p:ext uri="{BB962C8B-B14F-4D97-AF65-F5344CB8AC3E}">
        <p14:creationId xmlns:p14="http://schemas.microsoft.com/office/powerpoint/2010/main" val="2972289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contrast coding, but could use dummy or any coding of choice</a:t>
            </a:r>
          </a:p>
          <a:p>
            <a:endParaRPr lang="en-US" dirty="0"/>
          </a:p>
          <a:p>
            <a:r>
              <a:rPr lang="en-US" dirty="0"/>
              <a:t>O1= baseline variables</a:t>
            </a:r>
          </a:p>
          <a:p>
            <a:r>
              <a:rPr lang="en-US" dirty="0"/>
              <a:t>O2=variables before/at time of randomization</a:t>
            </a:r>
          </a:p>
          <a:p>
            <a:r>
              <a:rPr lang="en-US" dirty="0"/>
              <a:t>R= response status, 1=responder, 0 if not</a:t>
            </a:r>
          </a:p>
          <a:p>
            <a:r>
              <a:rPr lang="en-US" dirty="0"/>
              <a:t>Y = outcome</a:t>
            </a:r>
          </a:p>
        </p:txBody>
      </p:sp>
      <p:sp>
        <p:nvSpPr>
          <p:cNvPr id="4" name="Slide Number Placeholder 3"/>
          <p:cNvSpPr>
            <a:spLocks noGrp="1"/>
          </p:cNvSpPr>
          <p:nvPr>
            <p:ph type="sldNum" sz="quarter" idx="10"/>
          </p:nvPr>
        </p:nvSpPr>
        <p:spPr/>
        <p:txBody>
          <a:bodyPr/>
          <a:lstStyle/>
          <a:p>
            <a:fld id="{B82C26C6-ABA4-408F-8F5A-325A4EDB55F5}" type="slidenum">
              <a:rPr lang="en-US" smtClean="0"/>
              <a:t>115</a:t>
            </a:fld>
            <a:endParaRPr lang="en-US" dirty="0"/>
          </a:p>
        </p:txBody>
      </p:sp>
    </p:spTree>
    <p:extLst>
      <p:ext uri="{BB962C8B-B14F-4D97-AF65-F5344CB8AC3E}">
        <p14:creationId xmlns:p14="http://schemas.microsoft.com/office/powerpoint/2010/main" val="19575046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117</a:t>
            </a:fld>
            <a:endParaRPr lang="en-US" dirty="0"/>
          </a:p>
        </p:txBody>
      </p:sp>
    </p:spTree>
    <p:extLst>
      <p:ext uri="{BB962C8B-B14F-4D97-AF65-F5344CB8AC3E}">
        <p14:creationId xmlns:p14="http://schemas.microsoft.com/office/powerpoint/2010/main" val="1595401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2939975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p-hats are patient-specific</a:t>
            </a:r>
          </a:p>
        </p:txBody>
      </p:sp>
      <p:sp>
        <p:nvSpPr>
          <p:cNvPr id="4" name="Slide Number Placeholder 3"/>
          <p:cNvSpPr>
            <a:spLocks noGrp="1"/>
          </p:cNvSpPr>
          <p:nvPr>
            <p:ph type="sldNum" sz="quarter" idx="10"/>
          </p:nvPr>
        </p:nvSpPr>
        <p:spPr/>
        <p:txBody>
          <a:bodyPr/>
          <a:lstStyle/>
          <a:p>
            <a:fld id="{73859579-0CF9-4156-9511-626682F33F23}" type="slidenum">
              <a:rPr lang="en-US" smtClean="0"/>
              <a:t>121</a:t>
            </a:fld>
            <a:endParaRPr lang="en-US" dirty="0"/>
          </a:p>
        </p:txBody>
      </p:sp>
    </p:spTree>
    <p:extLst>
      <p:ext uri="{BB962C8B-B14F-4D97-AF65-F5344CB8AC3E}">
        <p14:creationId xmlns:p14="http://schemas.microsoft.com/office/powerpoint/2010/main" val="809627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AC6141A-71B7-477E-9379-09F1C9423A53}" type="slidenum">
              <a:rPr lang="en-US" smtClean="0"/>
              <a:t>122</a:t>
            </a:fld>
            <a:endParaRPr lang="en-US" dirty="0"/>
          </a:p>
        </p:txBody>
      </p:sp>
    </p:spTree>
    <p:extLst>
      <p:ext uri="{BB962C8B-B14F-4D97-AF65-F5344CB8AC3E}">
        <p14:creationId xmlns:p14="http://schemas.microsoft.com/office/powerpoint/2010/main" val="1297192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Note this parametrization assumes second-stage strategies/tactics or the same second stage treatment</a:t>
            </a:r>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124</a:t>
            </a:fld>
            <a:endParaRPr lang="en-US" dirty="0"/>
          </a:p>
        </p:txBody>
      </p:sp>
    </p:spTree>
    <p:extLst>
      <p:ext uri="{BB962C8B-B14F-4D97-AF65-F5344CB8AC3E}">
        <p14:creationId xmlns:p14="http://schemas.microsoft.com/office/powerpoint/2010/main" val="3833719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r>
              <a:rPr lang="en-US" dirty="0"/>
              <a:t>Or use PROC </a:t>
            </a:r>
            <a:r>
              <a:rPr lang="en-US" dirty="0" err="1"/>
              <a:t>genmod</a:t>
            </a:r>
            <a:r>
              <a:rPr lang="en-US" dirty="0"/>
              <a:t> in SAS</a:t>
            </a:r>
          </a:p>
        </p:txBody>
      </p:sp>
      <p:sp>
        <p:nvSpPr>
          <p:cNvPr id="4" name="Slide Number Placeholder 3"/>
          <p:cNvSpPr>
            <a:spLocks noGrp="1"/>
          </p:cNvSpPr>
          <p:nvPr>
            <p:ph type="sldNum" sz="quarter" idx="10"/>
          </p:nvPr>
        </p:nvSpPr>
        <p:spPr/>
        <p:txBody>
          <a:bodyPr/>
          <a:lstStyle/>
          <a:p>
            <a:fld id="{6AC6141A-71B7-477E-9379-09F1C9423A53}" type="slidenum">
              <a:rPr lang="en-US" smtClean="0"/>
              <a:t>128</a:t>
            </a:fld>
            <a:endParaRPr lang="en-US" dirty="0"/>
          </a:p>
        </p:txBody>
      </p:sp>
    </p:spTree>
    <p:extLst>
      <p:ext uri="{BB962C8B-B14F-4D97-AF65-F5344CB8AC3E}">
        <p14:creationId xmlns:p14="http://schemas.microsoft.com/office/powerpoint/2010/main" val="22195665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129</a:t>
            </a:fld>
            <a:endParaRPr lang="en-US" dirty="0"/>
          </a:p>
        </p:txBody>
      </p:sp>
    </p:spTree>
    <p:extLst>
      <p:ext uri="{BB962C8B-B14F-4D97-AF65-F5344CB8AC3E}">
        <p14:creationId xmlns:p14="http://schemas.microsoft.com/office/powerpoint/2010/main" val="181588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of care could be non-adaptive regimen</a:t>
            </a:r>
            <a:r>
              <a:rPr lang="en-US" baseline="0" dirty="0"/>
              <a:t> or another adaptive regimen, could come from SMART or what physicians did previously</a:t>
            </a:r>
          </a:p>
          <a:p>
            <a:endParaRPr lang="en-US" baseline="0" dirty="0"/>
          </a:p>
          <a:p>
            <a:r>
              <a:rPr lang="en-US" baseline="0" dirty="0"/>
              <a:t>In original perspective, you focused on building the DTRs, you didn’t power to compare them, so you’d have to do a follow up trial to power for comparing DTRs</a:t>
            </a:r>
          </a:p>
          <a:p>
            <a:r>
              <a:rPr lang="en-US" baseline="0" dirty="0"/>
              <a:t>Other perspective: limited resources, think we know the best pieces, let’s power on the DTRs</a:t>
            </a:r>
          </a:p>
          <a:p>
            <a:r>
              <a:rPr lang="en-US" baseline="0" dirty="0"/>
              <a:t>Will discuss power/sample size in more detail in second part of this module</a:t>
            </a:r>
          </a:p>
          <a:p>
            <a:endParaRPr lang="en-US" dirty="0"/>
          </a:p>
        </p:txBody>
      </p:sp>
      <p:sp>
        <p:nvSpPr>
          <p:cNvPr id="4" name="Slide Number Placeholder 3"/>
          <p:cNvSpPr>
            <a:spLocks noGrp="1"/>
          </p:cNvSpPr>
          <p:nvPr>
            <p:ph type="sldNum" sz="quarter" idx="10"/>
          </p:nvPr>
        </p:nvSpPr>
        <p:spPr/>
        <p:txBody>
          <a:bodyPr/>
          <a:lstStyle/>
          <a:p>
            <a:fld id="{284270A9-BC37-4601-B86A-1ACC66B3E58D}" type="slidenum">
              <a:rPr lang="en-US" smtClean="0"/>
              <a:t>27</a:t>
            </a:fld>
            <a:endParaRPr lang="en-US" dirty="0"/>
          </a:p>
        </p:txBody>
      </p:sp>
    </p:spTree>
    <p:extLst>
      <p:ext uri="{BB962C8B-B14F-4D97-AF65-F5344CB8AC3E}">
        <p14:creationId xmlns:p14="http://schemas.microsoft.com/office/powerpoint/2010/main" val="182789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131</a:t>
            </a:fld>
            <a:endParaRPr lang="en-US" dirty="0"/>
          </a:p>
        </p:txBody>
      </p:sp>
    </p:spTree>
    <p:extLst>
      <p:ext uri="{BB962C8B-B14F-4D97-AF65-F5344CB8AC3E}">
        <p14:creationId xmlns:p14="http://schemas.microsoft.com/office/powerpoint/2010/main" val="9754406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Parametrized to allow 2</a:t>
            </a:r>
            <a:r>
              <a:rPr lang="en-US" baseline="30000" dirty="0"/>
              <a:t>nd</a:t>
            </a:r>
            <a:r>
              <a:rPr lang="en-US" dirty="0"/>
              <a:t> stage treatment to differ and have different effects for each first stage treatment</a:t>
            </a:r>
          </a:p>
          <a:p>
            <a:r>
              <a:rPr lang="en-US" dirty="0"/>
              <a:t>Still replicate responders, just create new variables for indicators</a:t>
            </a:r>
          </a:p>
          <a:p>
            <a:endParaRPr lang="en-US" dirty="0"/>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133</a:t>
            </a:fld>
            <a:endParaRPr lang="en-US" dirty="0"/>
          </a:p>
        </p:txBody>
      </p:sp>
    </p:spTree>
    <p:extLst>
      <p:ext uri="{BB962C8B-B14F-4D97-AF65-F5344CB8AC3E}">
        <p14:creationId xmlns:p14="http://schemas.microsoft.com/office/powerpoint/2010/main" val="2548463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Parametrized by DTR</a:t>
            </a:r>
          </a:p>
          <a:p>
            <a:r>
              <a:rPr lang="en-US" dirty="0"/>
              <a:t>This parametrization works fine for DTR estimation and can include baseline variables. If you want more specific info about how to personalize DTR where certain variables may interact specifically with 1</a:t>
            </a:r>
            <a:r>
              <a:rPr lang="en-US" baseline="30000" dirty="0"/>
              <a:t>st</a:t>
            </a:r>
            <a:r>
              <a:rPr lang="en-US" dirty="0"/>
              <a:t> stage treatment and 2</a:t>
            </a:r>
            <a:r>
              <a:rPr lang="en-US" baseline="30000" dirty="0"/>
              <a:t>nd</a:t>
            </a:r>
            <a:r>
              <a:rPr lang="en-US" dirty="0"/>
              <a:t> stage treatment differently– this is not a good parametrization</a:t>
            </a:r>
          </a:p>
          <a:p>
            <a:endParaRPr lang="en-US" dirty="0"/>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134</a:t>
            </a:fld>
            <a:endParaRPr lang="en-US" dirty="0"/>
          </a:p>
        </p:txBody>
      </p:sp>
    </p:spTree>
    <p:extLst>
      <p:ext uri="{BB962C8B-B14F-4D97-AF65-F5344CB8AC3E}">
        <p14:creationId xmlns:p14="http://schemas.microsoft.com/office/powerpoint/2010/main" val="7209483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case study 2</a:t>
            </a:r>
          </a:p>
        </p:txBody>
      </p:sp>
      <p:sp>
        <p:nvSpPr>
          <p:cNvPr id="4" name="Slide Number Placeholder 3"/>
          <p:cNvSpPr>
            <a:spLocks noGrp="1"/>
          </p:cNvSpPr>
          <p:nvPr>
            <p:ph type="sldNum" sz="quarter" idx="10"/>
          </p:nvPr>
        </p:nvSpPr>
        <p:spPr/>
        <p:txBody>
          <a:bodyPr/>
          <a:lstStyle/>
          <a:p>
            <a:fld id="{B82C26C6-ABA4-408F-8F5A-325A4EDB55F5}" type="slidenum">
              <a:rPr lang="en-US" smtClean="0"/>
              <a:t>135</a:t>
            </a:fld>
            <a:endParaRPr lang="en-US" dirty="0"/>
          </a:p>
        </p:txBody>
      </p:sp>
    </p:spTree>
    <p:extLst>
      <p:ext uri="{BB962C8B-B14F-4D97-AF65-F5344CB8AC3E}">
        <p14:creationId xmlns:p14="http://schemas.microsoft.com/office/powerpoint/2010/main" val="10755458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137</a:t>
            </a:fld>
            <a:endParaRPr lang="en-US" dirty="0"/>
          </a:p>
        </p:txBody>
      </p:sp>
    </p:spTree>
    <p:extLst>
      <p:ext uri="{BB962C8B-B14F-4D97-AF65-F5344CB8AC3E}">
        <p14:creationId xmlns:p14="http://schemas.microsoft.com/office/powerpoint/2010/main" val="12149502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139</a:t>
            </a:fld>
            <a:endParaRPr lang="en-US" dirty="0"/>
          </a:p>
        </p:txBody>
      </p:sp>
    </p:spTree>
    <p:extLst>
      <p:ext uri="{BB962C8B-B14F-4D97-AF65-F5344CB8AC3E}">
        <p14:creationId xmlns:p14="http://schemas.microsoft.com/office/powerpoint/2010/main" val="1938035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Bell &amp; </a:t>
            </a:r>
            <a:r>
              <a:rPr lang="en-US" dirty="0" err="1"/>
              <a:t>Tudur</a:t>
            </a:r>
            <a:r>
              <a:rPr lang="en-US" baseline="0" dirty="0"/>
              <a:t> Smith 2014</a:t>
            </a:r>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143</a:t>
            </a:fld>
            <a:endParaRPr lang="en-US" dirty="0"/>
          </a:p>
        </p:txBody>
      </p:sp>
    </p:spTree>
    <p:extLst>
      <p:ext uri="{BB962C8B-B14F-4D97-AF65-F5344CB8AC3E}">
        <p14:creationId xmlns:p14="http://schemas.microsoft.com/office/powerpoint/2010/main" val="7140454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646113"/>
            <a:ext cx="3095625" cy="1741487"/>
          </a:xfrm>
        </p:spPr>
      </p:sp>
      <p:sp>
        <p:nvSpPr>
          <p:cNvPr id="3" name="Notes Placeholder 2"/>
          <p:cNvSpPr>
            <a:spLocks noGrp="1"/>
          </p:cNvSpPr>
          <p:nvPr>
            <p:ph type="body" idx="1"/>
          </p:nvPr>
        </p:nvSpPr>
        <p:spPr/>
        <p:txBody>
          <a:bodyPr/>
          <a:lstStyle/>
          <a:p>
            <a:r>
              <a:rPr lang="en-US" dirty="0"/>
              <a:t>Here</a:t>
            </a:r>
            <a:r>
              <a:rPr lang="en-US" baseline="0" dirty="0"/>
              <a:t> is study flow of the Engage study.</a:t>
            </a:r>
            <a:endParaRPr lang="en-US" dirty="0"/>
          </a:p>
          <a:p>
            <a:endParaRPr lang="en-US" dirty="0"/>
          </a:p>
          <a:p>
            <a:pPr marL="173304" indent="-173304">
              <a:buFont typeface="Arial" panose="020B0604020202020204" pitchFamily="34" charset="0"/>
              <a:buChar char="•"/>
            </a:pPr>
            <a:r>
              <a:rPr lang="en-US" dirty="0"/>
              <a:t>500 patients enrolled in an intensive outpatient</a:t>
            </a:r>
            <a:r>
              <a:rPr lang="en-US" baseline="0" dirty="0"/>
              <a:t> treatment program and provided baseline assessments.</a:t>
            </a:r>
          </a:p>
          <a:p>
            <a:endParaRPr lang="en-US" baseline="0" dirty="0"/>
          </a:p>
          <a:p>
            <a:pPr marL="173304" indent="-173304">
              <a:buFont typeface="Arial" panose="020B0604020202020204" pitchFamily="34" charset="0"/>
              <a:buChar char="•"/>
            </a:pPr>
            <a:r>
              <a:rPr lang="en-US" baseline="0" dirty="0"/>
              <a:t>After 2 weeks, 273 (55%) had failed to come to the first weeks of sessions, and were randomized into the study. </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173304" indent="-173304">
              <a:buFont typeface="Arial" panose="020B0604020202020204" pitchFamily="34" charset="0"/>
              <a:buChar char="•"/>
            </a:pPr>
            <a:r>
              <a:rPr lang="en-US" baseline="0" dirty="0"/>
              <a:t>½ received a motivational telephone interview in which the counselor offered a personal choice of treatment options:</a:t>
            </a:r>
          </a:p>
          <a:p>
            <a:pPr marL="231072" indent="-231072">
              <a:buFont typeface="+mj-lt"/>
              <a:buAutoNum type="arabicPeriod"/>
            </a:pPr>
            <a:endParaRPr lang="en-US" baseline="0" dirty="0">
              <a:solidFill>
                <a:srgbClr val="C00000"/>
              </a:solidFill>
              <a:effectLst/>
            </a:endParaRPr>
          </a:p>
          <a:p>
            <a:pPr marL="173304" indent="-173304">
              <a:buFont typeface="Arial" panose="020B0604020202020204" pitchFamily="34" charset="0"/>
              <a:buChar char="•"/>
            </a:pPr>
            <a:r>
              <a:rPr lang="en-US" baseline="0" dirty="0"/>
              <a:t>Those who then engage in the treatment have no further interventions.</a:t>
            </a:r>
          </a:p>
          <a:p>
            <a:pPr marL="173304" indent="-173304">
              <a:buFont typeface="Arial" panose="020B0604020202020204" pitchFamily="34" charset="0"/>
              <a:buChar char="•"/>
            </a:pPr>
            <a:r>
              <a:rPr lang="en-US" baseline="0" dirty="0"/>
              <a:t>Those who never engaged in the treatment by week 8, are randomized to receive MI-PC or nothing.</a:t>
            </a:r>
          </a:p>
          <a:p>
            <a:endParaRPr lang="en-US" dirty="0"/>
          </a:p>
          <a:p>
            <a:r>
              <a:rPr lang="en-US" dirty="0"/>
              <a:t>Embedded in this SMART are 4</a:t>
            </a:r>
            <a:r>
              <a:rPr lang="en-US" baseline="0" dirty="0"/>
              <a:t> interventions:  </a:t>
            </a:r>
          </a:p>
          <a:p>
            <a:endParaRPr lang="en-US" baseline="0" dirty="0"/>
          </a:p>
          <a:p>
            <a:r>
              <a:rPr lang="en-US" baseline="0" dirty="0"/>
              <a:t>*************************************************</a:t>
            </a:r>
          </a:p>
          <a:p>
            <a:pPr marL="173304" indent="-173304">
              <a:buFont typeface="Arial" panose="020B0604020202020204" pitchFamily="34" charset="0"/>
              <a:buChar char="•"/>
            </a:pPr>
            <a:r>
              <a:rPr lang="en-US" baseline="0" dirty="0"/>
              <a:t>½ received a motivational telephone interview in which the counselor tried to enable and motivate patients to attend the original intensive outpatient program that they had enrolled in.</a:t>
            </a:r>
          </a:p>
          <a:p>
            <a:pPr marL="693215" lvl="1" indent="-231072">
              <a:buFont typeface="+mj-lt"/>
              <a:buAutoNum type="arabicPeriod"/>
            </a:pPr>
            <a:r>
              <a:rPr lang="en-US" baseline="0" dirty="0"/>
              <a:t>9 hours group-based treatment/week, up to 3 months</a:t>
            </a:r>
          </a:p>
          <a:p>
            <a:pPr marL="693215" lvl="1" indent="-231072">
              <a:buFont typeface="+mj-lt"/>
              <a:buAutoNum type="arabicPeriod"/>
            </a:pPr>
            <a:r>
              <a:rPr lang="en-US" baseline="0" dirty="0"/>
              <a:t>Focus on overcoming denial, fostering participation in self-help groups, providing info about process of addiction, cues to relapse.</a:t>
            </a:r>
          </a:p>
          <a:p>
            <a:pPr marL="173304" indent="-173304">
              <a:buFont typeface="Arial" panose="020B0604020202020204" pitchFamily="34" charset="0"/>
              <a:buChar char="•"/>
            </a:pPr>
            <a:r>
              <a:rPr lang="en-US" baseline="0" dirty="0"/>
              <a:t>½ received a motivational telephone interview in which the counselor offered a choice of treatment options:</a:t>
            </a:r>
          </a:p>
          <a:p>
            <a:pPr marL="693215" lvl="1" indent="-231072">
              <a:buFont typeface="+mj-lt"/>
              <a:buAutoNum type="arabicPeriod"/>
            </a:pPr>
            <a:r>
              <a:rPr lang="en-US" baseline="0" dirty="0">
                <a:solidFill>
                  <a:srgbClr val="C00000"/>
                </a:solidFill>
                <a:effectLst/>
              </a:rPr>
              <a:t>The original IOP</a:t>
            </a:r>
          </a:p>
          <a:p>
            <a:pPr marL="693215" lvl="1" indent="-231072">
              <a:buFont typeface="+mj-lt"/>
              <a:buAutoNum type="arabicPeriod"/>
            </a:pPr>
            <a:r>
              <a:rPr lang="en-US" baseline="0" dirty="0">
                <a:solidFill>
                  <a:srgbClr val="C00000"/>
                </a:solidFill>
                <a:effectLst/>
              </a:rPr>
              <a:t>Cognitive behavioral therapy – up to 12 weekly sessions</a:t>
            </a:r>
          </a:p>
          <a:p>
            <a:pPr marL="693215" lvl="1" indent="-231072">
              <a:buFont typeface="+mj-lt"/>
              <a:buAutoNum type="arabicPeriod"/>
            </a:pPr>
            <a:r>
              <a:rPr lang="en-US" baseline="0" dirty="0">
                <a:solidFill>
                  <a:srgbClr val="C00000"/>
                </a:solidFill>
                <a:effectLst/>
              </a:rPr>
              <a:t>Telephone counselling plus stepped-care: an initial face-to-face interview followed by telephone follow up, with stepped up care (more calls or in-person sessions) if the patient isn’t achieving adequate progress</a:t>
            </a:r>
          </a:p>
          <a:p>
            <a:pPr marL="693215" lvl="1" indent="-231072">
              <a:buFont typeface="+mj-lt"/>
              <a:buAutoNum type="arabicPeriod"/>
            </a:pPr>
            <a:r>
              <a:rPr lang="en-US" baseline="0" dirty="0">
                <a:solidFill>
                  <a:srgbClr val="C00000"/>
                </a:solidFill>
                <a:effectLst/>
              </a:rPr>
              <a:t>Medication management – was offered only to those with alcohol dependence, since the drug for cocaine use was shown by 2 negative studies to be ineffective early in the recruitment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C6141A-71B7-477E-9379-09F1C9423A53}" type="slidenum">
              <a:rPr lang="en-US" smtClean="0"/>
              <a:t>146</a:t>
            </a:fld>
            <a:endParaRPr lang="en-US" dirty="0"/>
          </a:p>
        </p:txBody>
      </p:sp>
    </p:spTree>
    <p:extLst>
      <p:ext uri="{BB962C8B-B14F-4D97-AF65-F5344CB8AC3E}">
        <p14:creationId xmlns:p14="http://schemas.microsoft.com/office/powerpoint/2010/main" val="7841684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Comparative effectiveness study of 3 most commonly prescribed meds</a:t>
            </a:r>
          </a:p>
          <a:p>
            <a:r>
              <a:rPr lang="en-US" sz="1200" b="0" i="0" u="none" strike="noStrike" kern="1200" baseline="0" dirty="0">
                <a:solidFill>
                  <a:schemeClr val="tx1"/>
                </a:solidFill>
                <a:latin typeface="+mn-lt"/>
                <a:ea typeface="+mn-ea"/>
                <a:cs typeface="+mn-cs"/>
              </a:rPr>
              <a:t>No placebo: inability to enroll patients, difficulty in blinding study, no clear favorite of drugs to compare to placebo</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148</a:t>
            </a:fld>
            <a:endParaRPr lang="en-US" dirty="0"/>
          </a:p>
        </p:txBody>
      </p:sp>
    </p:spTree>
    <p:extLst>
      <p:ext uri="{BB962C8B-B14F-4D97-AF65-F5344CB8AC3E}">
        <p14:creationId xmlns:p14="http://schemas.microsoft.com/office/powerpoint/2010/main" val="26266264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link as opposed to logit</a:t>
            </a:r>
          </a:p>
        </p:txBody>
      </p:sp>
      <p:sp>
        <p:nvSpPr>
          <p:cNvPr id="4" name="Slide Number Placeholder 3"/>
          <p:cNvSpPr>
            <a:spLocks noGrp="1"/>
          </p:cNvSpPr>
          <p:nvPr>
            <p:ph type="sldNum" sz="quarter" idx="10"/>
          </p:nvPr>
        </p:nvSpPr>
        <p:spPr/>
        <p:txBody>
          <a:bodyPr/>
          <a:lstStyle/>
          <a:p>
            <a:fld id="{B82C26C6-ABA4-408F-8F5A-325A4EDB55F5}" type="slidenum">
              <a:rPr lang="en-US" smtClean="0"/>
              <a:t>155</a:t>
            </a:fld>
            <a:endParaRPr lang="en-US" dirty="0"/>
          </a:p>
        </p:txBody>
      </p:sp>
    </p:spTree>
    <p:extLst>
      <p:ext uri="{BB962C8B-B14F-4D97-AF65-F5344CB8AC3E}">
        <p14:creationId xmlns:p14="http://schemas.microsoft.com/office/powerpoint/2010/main" val="4817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B are VEGF pathway inhibitors – block</a:t>
            </a:r>
            <a:r>
              <a:rPr lang="en-US" baseline="0" dirty="0"/>
              <a:t> the tumor’s blood supply</a:t>
            </a:r>
          </a:p>
          <a:p>
            <a:r>
              <a:rPr lang="en-US" baseline="0" dirty="0"/>
              <a:t>E inhibits rapamycin (mTOR) pathway which is a central regulator of cell metabolism, growth, proliferation and survival</a:t>
            </a:r>
          </a:p>
          <a:p>
            <a:endParaRPr lang="en-US" baseline="0" dirty="0"/>
          </a:p>
        </p:txBody>
      </p:sp>
      <p:sp>
        <p:nvSpPr>
          <p:cNvPr id="4" name="Slide Number Placeholder 3"/>
          <p:cNvSpPr>
            <a:spLocks noGrp="1"/>
          </p:cNvSpPr>
          <p:nvPr>
            <p:ph type="sldNum" sz="quarter" idx="10"/>
          </p:nvPr>
        </p:nvSpPr>
        <p:spPr/>
        <p:txBody>
          <a:bodyPr/>
          <a:lstStyle/>
          <a:p>
            <a:fld id="{284270A9-BC37-4601-B86A-1ACC66B3E58D}" type="slidenum">
              <a:rPr lang="en-US" smtClean="0"/>
              <a:t>31</a:t>
            </a:fld>
            <a:endParaRPr lang="en-US" dirty="0"/>
          </a:p>
        </p:txBody>
      </p:sp>
    </p:spTree>
    <p:extLst>
      <p:ext uri="{BB962C8B-B14F-4D97-AF65-F5344CB8AC3E}">
        <p14:creationId xmlns:p14="http://schemas.microsoft.com/office/powerpoint/2010/main" val="1526090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link as opposed to logit</a:t>
            </a:r>
          </a:p>
        </p:txBody>
      </p:sp>
      <p:sp>
        <p:nvSpPr>
          <p:cNvPr id="4" name="Slide Number Placeholder 3"/>
          <p:cNvSpPr>
            <a:spLocks noGrp="1"/>
          </p:cNvSpPr>
          <p:nvPr>
            <p:ph type="sldNum" sz="quarter" idx="10"/>
          </p:nvPr>
        </p:nvSpPr>
        <p:spPr/>
        <p:txBody>
          <a:bodyPr/>
          <a:lstStyle/>
          <a:p>
            <a:fld id="{B82C26C6-ABA4-408F-8F5A-325A4EDB55F5}" type="slidenum">
              <a:rPr lang="en-US" smtClean="0"/>
              <a:t>156</a:t>
            </a:fld>
            <a:endParaRPr lang="en-US" dirty="0"/>
          </a:p>
        </p:txBody>
      </p:sp>
    </p:spTree>
    <p:extLst>
      <p:ext uri="{BB962C8B-B14F-4D97-AF65-F5344CB8AC3E}">
        <p14:creationId xmlns:p14="http://schemas.microsoft.com/office/powerpoint/2010/main" val="14554926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library(gee)</a:t>
            </a:r>
          </a:p>
        </p:txBody>
      </p:sp>
      <p:sp>
        <p:nvSpPr>
          <p:cNvPr id="4" name="Slide Number Placeholder 3"/>
          <p:cNvSpPr>
            <a:spLocks noGrp="1"/>
          </p:cNvSpPr>
          <p:nvPr>
            <p:ph type="sldNum" sz="quarter" idx="10"/>
          </p:nvPr>
        </p:nvSpPr>
        <p:spPr/>
        <p:txBody>
          <a:bodyPr/>
          <a:lstStyle/>
          <a:p>
            <a:fld id="{B82C26C6-ABA4-408F-8F5A-325A4EDB55F5}" type="slidenum">
              <a:rPr lang="en-US" smtClean="0"/>
              <a:t>158</a:t>
            </a:fld>
            <a:endParaRPr lang="en-US" dirty="0"/>
          </a:p>
        </p:txBody>
      </p:sp>
    </p:spTree>
    <p:extLst>
      <p:ext uri="{BB962C8B-B14F-4D97-AF65-F5344CB8AC3E}">
        <p14:creationId xmlns:p14="http://schemas.microsoft.com/office/powerpoint/2010/main" val="40017010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link as opposed to logit</a:t>
            </a:r>
          </a:p>
          <a:p>
            <a:r>
              <a:rPr lang="en-US" dirty="0"/>
              <a:t>Assume Yi1 and Yi2 are independent</a:t>
            </a:r>
            <a:r>
              <a:rPr lang="en-US" baseline="0" dirty="0"/>
              <a:t> and use robust sandwich estimator for </a:t>
            </a:r>
            <a:r>
              <a:rPr lang="en-US" baseline="0" dirty="0" err="1"/>
              <a:t>Cov</a:t>
            </a:r>
            <a:r>
              <a:rPr lang="en-US" baseline="0" dirty="0"/>
              <a:t>(a)</a:t>
            </a:r>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160</a:t>
            </a:fld>
            <a:endParaRPr lang="en-US" dirty="0"/>
          </a:p>
        </p:txBody>
      </p:sp>
    </p:spTree>
    <p:extLst>
      <p:ext uri="{BB962C8B-B14F-4D97-AF65-F5344CB8AC3E}">
        <p14:creationId xmlns:p14="http://schemas.microsoft.com/office/powerpoint/2010/main" val="34351557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ran many simulation scenarios  and simulated 2000 realizations per scenario and looked at </a:t>
            </a:r>
          </a:p>
          <a:p>
            <a:r>
              <a:rPr lang="en-US" b="1" dirty="0"/>
              <a:t>Bias</a:t>
            </a:r>
            <a:r>
              <a:rPr lang="en-US" dirty="0"/>
              <a:t>: </a:t>
            </a:r>
            <a:r>
              <a:rPr lang="en-US" sz="1200" b="0" i="0" u="none" strike="noStrike" kern="1200" baseline="0" dirty="0">
                <a:solidFill>
                  <a:schemeClr val="tx1"/>
                </a:solidFill>
                <a:latin typeface="+mn-lt"/>
                <a:ea typeface="+mn-ea"/>
                <a:cs typeface="+mn-cs"/>
              </a:rPr>
              <a:t>average of the differences between the true value of </a:t>
            </a:r>
            <a:r>
              <a:rPr lang="en-US" sz="1200" b="0" i="0" u="none" strike="noStrike" kern="1200" baseline="0" dirty="0" err="1">
                <a:solidFill>
                  <a:schemeClr val="tx1"/>
                </a:solidFill>
                <a:latin typeface="+mn-lt"/>
                <a:ea typeface="+mn-ea"/>
                <a:cs typeface="+mn-cs"/>
              </a:rPr>
              <a:t>pik</a:t>
            </a:r>
            <a:r>
              <a:rPr lang="en-US" sz="1200" b="0" i="0" u="none" strike="noStrike" kern="1200" baseline="0" dirty="0">
                <a:solidFill>
                  <a:schemeClr val="tx1"/>
                </a:solidFill>
                <a:latin typeface="+mn-lt"/>
                <a:ea typeface="+mn-ea"/>
                <a:cs typeface="+mn-cs"/>
              </a:rPr>
              <a:t> and estimated </a:t>
            </a:r>
            <a:r>
              <a:rPr lang="en-US" sz="1200" b="0" i="0" u="none" strike="noStrike" kern="1200" baseline="0" dirty="0" err="1">
                <a:solidFill>
                  <a:schemeClr val="tx1"/>
                </a:solidFill>
                <a:latin typeface="+mn-lt"/>
                <a:ea typeface="+mn-ea"/>
                <a:cs typeface="+mn-cs"/>
              </a:rPr>
              <a:t>pik</a:t>
            </a:r>
            <a:endParaRPr lang="en-US" dirty="0"/>
          </a:p>
          <a:p>
            <a:r>
              <a:rPr lang="en-US" b="1" dirty="0" err="1"/>
              <a:t>rMSE</a:t>
            </a:r>
            <a:r>
              <a:rPr lang="en-US" dirty="0"/>
              <a:t>: root mean square error: </a:t>
            </a:r>
            <a:r>
              <a:rPr lang="en-US" sz="1200" b="0" i="0" kern="1200" dirty="0">
                <a:solidFill>
                  <a:schemeClr val="tx1"/>
                </a:solidFill>
                <a:effectLst/>
                <a:latin typeface="+mn-lt"/>
                <a:ea typeface="+mn-ea"/>
                <a:cs typeface="+mn-cs"/>
              </a:rPr>
              <a:t> sum of the </a:t>
            </a:r>
            <a:r>
              <a:rPr lang="en-US" sz="1200" b="0" i="0" u="none" strike="noStrike" kern="1200" dirty="0">
                <a:solidFill>
                  <a:schemeClr val="tx1"/>
                </a:solidFill>
                <a:effectLst/>
                <a:latin typeface="+mn-lt"/>
                <a:ea typeface="+mn-ea"/>
                <a:cs typeface="+mn-cs"/>
                <a:hlinkClick r:id="rId3" tooltip="Variance"/>
              </a:rPr>
              <a:t>variance</a:t>
            </a:r>
            <a:r>
              <a:rPr lang="en-US" sz="1200" b="0" i="0" kern="1200" dirty="0">
                <a:solidFill>
                  <a:schemeClr val="tx1"/>
                </a:solidFill>
                <a:effectLst/>
                <a:latin typeface="+mn-lt"/>
                <a:ea typeface="+mn-ea"/>
                <a:cs typeface="+mn-cs"/>
              </a:rPr>
              <a:t> of the estimator and the squared </a:t>
            </a:r>
            <a:r>
              <a:rPr lang="en-US" sz="1200" b="0" i="0" u="none" strike="noStrike" kern="1200" dirty="0">
                <a:solidFill>
                  <a:schemeClr val="tx1"/>
                </a:solidFill>
                <a:effectLst/>
                <a:latin typeface="+mn-lt"/>
                <a:ea typeface="+mn-ea"/>
                <a:cs typeface="+mn-cs"/>
                <a:hlinkClick r:id="rId4" tooltip="Bias of an estimator"/>
              </a:rPr>
              <a:t>bias</a:t>
            </a:r>
            <a:r>
              <a:rPr lang="en-US" sz="1200" b="0" i="0" kern="1200" dirty="0">
                <a:solidFill>
                  <a:schemeClr val="tx1"/>
                </a:solidFill>
                <a:effectLst/>
                <a:latin typeface="+mn-lt"/>
                <a:ea typeface="+mn-ea"/>
                <a:cs typeface="+mn-cs"/>
              </a:rPr>
              <a:t> of the estimator</a:t>
            </a:r>
          </a:p>
          <a:p>
            <a:r>
              <a:rPr lang="en-US" sz="1200" b="1" i="0" u="none" strike="noStrike" kern="1200" baseline="0" dirty="0">
                <a:solidFill>
                  <a:schemeClr val="tx1"/>
                </a:solidFill>
                <a:latin typeface="+mn-lt"/>
                <a:ea typeface="+mn-ea"/>
                <a:cs typeface="+mn-cs"/>
              </a:rPr>
              <a:t>Coverage rate </a:t>
            </a:r>
            <a:r>
              <a:rPr lang="en-US" sz="1200" b="0" i="0" u="none" strike="noStrike" kern="1200" baseline="0" dirty="0">
                <a:solidFill>
                  <a:schemeClr val="tx1"/>
                </a:solidFill>
                <a:latin typeface="+mn-lt"/>
                <a:ea typeface="+mn-ea"/>
                <a:cs typeface="+mn-cs"/>
              </a:rPr>
              <a:t>of 95% credible/confidence interval (CI): frequency the true value of the response parameter falls</a:t>
            </a:r>
          </a:p>
          <a:p>
            <a:r>
              <a:rPr lang="en-US" sz="1200" b="0" i="0" u="none" strike="noStrike" kern="1200" baseline="0" dirty="0">
                <a:solidFill>
                  <a:schemeClr val="tx1"/>
                </a:solidFill>
                <a:latin typeface="+mn-lt"/>
                <a:ea typeface="+mn-ea"/>
                <a:cs typeface="+mn-cs"/>
              </a:rPr>
              <a:t>within 95% CI for all simulations</a:t>
            </a:r>
          </a:p>
          <a:p>
            <a:r>
              <a:rPr lang="en-US" sz="1200" b="1" i="0" u="none" strike="noStrike" kern="1200" baseline="0" dirty="0">
                <a:solidFill>
                  <a:schemeClr val="tx1"/>
                </a:solidFill>
                <a:latin typeface="+mn-lt"/>
                <a:ea typeface="+mn-ea"/>
                <a:cs typeface="+mn-cs"/>
              </a:rPr>
              <a:t>Width </a:t>
            </a:r>
            <a:r>
              <a:rPr lang="en-US" sz="1200" b="0" i="0" u="none" strike="noStrike" kern="1200" baseline="0" dirty="0">
                <a:solidFill>
                  <a:schemeClr val="tx1"/>
                </a:solidFill>
                <a:latin typeface="+mn-lt"/>
                <a:ea typeface="+mn-ea"/>
                <a:cs typeface="+mn-cs"/>
              </a:rPr>
              <a:t>of the 95% credible/confidence interval (CI)</a:t>
            </a:r>
          </a:p>
          <a:p>
            <a:r>
              <a:rPr lang="en-US" sz="1200" b="0" i="0" u="none" strike="noStrike" kern="1200" baseline="0" dirty="0">
                <a:solidFill>
                  <a:schemeClr val="tx1"/>
                </a:solidFill>
                <a:latin typeface="+mn-lt"/>
                <a:ea typeface="+mn-ea"/>
                <a:cs typeface="+mn-cs"/>
              </a:rPr>
              <a:t>   Bayesian: highest posterior density CI: narrowest interval that covers 95% of the posterior distribution of </a:t>
            </a:r>
            <a:r>
              <a:rPr lang="en-US" sz="1200" b="0" i="0" u="none" strike="noStrike" kern="1200" baseline="0" dirty="0" err="1">
                <a:solidFill>
                  <a:schemeClr val="tx1"/>
                </a:solidFill>
                <a:latin typeface="+mn-lt"/>
                <a:ea typeface="+mn-ea"/>
                <a:cs typeface="+mn-cs"/>
              </a:rPr>
              <a:t>pik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Frequentist: based on asymptotic normality of the estimator </a:t>
            </a:r>
            <a:r>
              <a:rPr lang="en-US" sz="1200" b="0" i="0" u="none" strike="noStrike" kern="1200" baseline="0" dirty="0" err="1">
                <a:solidFill>
                  <a:schemeClr val="tx1"/>
                </a:solidFill>
                <a:latin typeface="+mn-lt"/>
                <a:ea typeface="+mn-ea"/>
                <a:cs typeface="+mn-cs"/>
              </a:rPr>
              <a:t>pik</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Considered n=45,90,180; pi’s generally .2,.3,.4</a:t>
            </a:r>
            <a:endParaRPr lang="en-US" dirty="0"/>
          </a:p>
          <a:p>
            <a:endParaRPr lang="en-US" dirty="0"/>
          </a:p>
        </p:txBody>
      </p:sp>
      <p:sp>
        <p:nvSpPr>
          <p:cNvPr id="4" name="Slide Number Placeholder 3"/>
          <p:cNvSpPr>
            <a:spLocks noGrp="1"/>
          </p:cNvSpPr>
          <p:nvPr>
            <p:ph type="sldNum" sz="quarter" idx="10"/>
          </p:nvPr>
        </p:nvSpPr>
        <p:spPr/>
        <p:txBody>
          <a:bodyPr/>
          <a:lstStyle/>
          <a:p>
            <a:fld id="{B82C26C6-ABA4-408F-8F5A-325A4EDB55F5}" type="slidenum">
              <a:rPr lang="en-US" smtClean="0"/>
              <a:t>177</a:t>
            </a:fld>
            <a:endParaRPr lang="en-US" dirty="0"/>
          </a:p>
        </p:txBody>
      </p:sp>
    </p:spTree>
    <p:extLst>
      <p:ext uri="{BB962C8B-B14F-4D97-AF65-F5344CB8AC3E}">
        <p14:creationId xmlns:p14="http://schemas.microsoft.com/office/powerpoint/2010/main" val="21054210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860425"/>
            <a:ext cx="4127500" cy="2322513"/>
          </a:xfrm>
        </p:spPr>
      </p:sp>
      <p:sp>
        <p:nvSpPr>
          <p:cNvPr id="3" name="Notes Placeholder 2"/>
          <p:cNvSpPr>
            <a:spLocks noGrp="1"/>
          </p:cNvSpPr>
          <p:nvPr>
            <p:ph type="body" idx="1"/>
          </p:nvPr>
        </p:nvSpPr>
        <p:spPr/>
        <p:txBody>
          <a:bodyPr/>
          <a:lstStyle/>
          <a:p>
            <a:r>
              <a:rPr lang="en-US" dirty="0"/>
              <a:t>Here are the major sources referenced during this presentation.</a:t>
            </a:r>
          </a:p>
        </p:txBody>
      </p:sp>
      <p:sp>
        <p:nvSpPr>
          <p:cNvPr id="4" name="Slide Number Placeholder 3"/>
          <p:cNvSpPr>
            <a:spLocks noGrp="1"/>
          </p:cNvSpPr>
          <p:nvPr>
            <p:ph type="sldNum" sz="quarter" idx="10"/>
          </p:nvPr>
        </p:nvSpPr>
        <p:spPr/>
        <p:txBody>
          <a:bodyPr/>
          <a:lstStyle/>
          <a:p>
            <a:fld id="{6AC6141A-71B7-477E-9379-09F1C9423A53}" type="slidenum">
              <a:rPr lang="en-US" smtClean="0"/>
              <a:t>181</a:t>
            </a:fld>
            <a:endParaRPr lang="en-US" dirty="0"/>
          </a:p>
        </p:txBody>
      </p:sp>
    </p:spTree>
    <p:extLst>
      <p:ext uri="{BB962C8B-B14F-4D97-AF65-F5344CB8AC3E}">
        <p14:creationId xmlns:p14="http://schemas.microsoft.com/office/powerpoint/2010/main" val="14319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Collaborating with Novartis</a:t>
            </a:r>
          </a:p>
        </p:txBody>
      </p:sp>
      <p:sp>
        <p:nvSpPr>
          <p:cNvPr id="4" name="Slide Number Placeholder 3"/>
          <p:cNvSpPr>
            <a:spLocks noGrp="1"/>
          </p:cNvSpPr>
          <p:nvPr>
            <p:ph type="sldNum" sz="quarter" idx="10"/>
          </p:nvPr>
        </p:nvSpPr>
        <p:spPr/>
        <p:txBody>
          <a:bodyPr/>
          <a:lstStyle/>
          <a:p>
            <a:fld id="{60E8CAD1-A460-4963-BC40-ABD431C95E41}" type="slidenum">
              <a:rPr lang="en-US" smtClean="0"/>
              <a:t>32</a:t>
            </a:fld>
            <a:endParaRPr lang="en-US" dirty="0"/>
          </a:p>
        </p:txBody>
      </p:sp>
    </p:spTree>
    <p:extLst>
      <p:ext uri="{BB962C8B-B14F-4D97-AF65-F5344CB8AC3E}">
        <p14:creationId xmlns:p14="http://schemas.microsoft.com/office/powerpoint/2010/main" val="183901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pair of treatments in parentheses denotes a DTR where we assume the responders continue the initial treatment</a:t>
            </a:r>
          </a:p>
        </p:txBody>
      </p:sp>
      <p:sp>
        <p:nvSpPr>
          <p:cNvPr id="4" name="Slide Number Placeholder 3"/>
          <p:cNvSpPr>
            <a:spLocks noGrp="1"/>
          </p:cNvSpPr>
          <p:nvPr>
            <p:ph type="sldNum" sz="quarter" idx="10"/>
          </p:nvPr>
        </p:nvSpPr>
        <p:spPr/>
        <p:txBody>
          <a:bodyPr/>
          <a:lstStyle/>
          <a:p>
            <a:fld id="{B82C26C6-ABA4-408F-8F5A-325A4EDB55F5}" type="slidenum">
              <a:rPr lang="en-US" smtClean="0"/>
              <a:t>33</a:t>
            </a:fld>
            <a:endParaRPr lang="en-US" dirty="0"/>
          </a:p>
        </p:txBody>
      </p:sp>
    </p:spTree>
    <p:extLst>
      <p:ext uri="{BB962C8B-B14F-4D97-AF65-F5344CB8AC3E}">
        <p14:creationId xmlns:p14="http://schemas.microsoft.com/office/powerpoint/2010/main" val="164664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FF742BA-5117-4241-ADA5-BD8B90CFF631}" type="datetime1">
              <a:rPr lang="en-US" smtClean="0"/>
              <a:t>5/19/2019</a:t>
            </a:fld>
            <a:endParaRPr lang="en-US" dirty="0"/>
          </a:p>
        </p:txBody>
      </p:sp>
      <p:sp>
        <p:nvSpPr>
          <p:cNvPr id="5" name="Footer Placeholder 4"/>
          <p:cNvSpPr>
            <a:spLocks noGrp="1"/>
          </p:cNvSpPr>
          <p:nvPr>
            <p:ph type="ftr" sz="quarter" idx="11"/>
          </p:nvPr>
        </p:nvSpPr>
        <p:spPr/>
        <p:txBody>
          <a:bodyPr/>
          <a:lstStyle/>
          <a:p>
            <a:r>
              <a:rPr lang="en-US" dirty="0"/>
              <a:t>Module 3</a:t>
            </a:r>
          </a:p>
        </p:txBody>
      </p:sp>
      <p:sp>
        <p:nvSpPr>
          <p:cNvPr id="6" name="Slide Number Placeholder 5"/>
          <p:cNvSpPr>
            <a:spLocks noGrp="1"/>
          </p:cNvSpPr>
          <p:nvPr>
            <p:ph type="sldNum" sz="quarter" idx="12"/>
          </p:nvPr>
        </p:nvSpPr>
        <p:spPr/>
        <p:txBody>
          <a:bodyPr/>
          <a:lstStyle/>
          <a:p>
            <a:fld id="{9DCF266C-2C2B-4FD8-88EF-84D42B4CF5B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4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1E693-42C2-44F4-AFE7-E879C49A7B4C}" type="datetime1">
              <a:rPr lang="en-US" smtClean="0"/>
              <a:t>5/19/2019</a:t>
            </a:fld>
            <a:endParaRPr lang="en-US" dirty="0"/>
          </a:p>
        </p:txBody>
      </p:sp>
      <p:sp>
        <p:nvSpPr>
          <p:cNvPr id="5" name="Footer Placeholder 4"/>
          <p:cNvSpPr>
            <a:spLocks noGrp="1"/>
          </p:cNvSpPr>
          <p:nvPr>
            <p:ph type="ftr" sz="quarter" idx="11"/>
          </p:nvPr>
        </p:nvSpPr>
        <p:spPr/>
        <p:txBody>
          <a:bodyPr/>
          <a:lstStyle/>
          <a:p>
            <a:r>
              <a:rPr lang="en-US" dirty="0"/>
              <a:t>Module 3</a:t>
            </a:r>
          </a:p>
        </p:txBody>
      </p:sp>
      <p:sp>
        <p:nvSpPr>
          <p:cNvPr id="6" name="Slide Number Placeholder 5"/>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394822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656C5-F506-4D03-BB7A-7A22B26B8A66}" type="datetime1">
              <a:rPr lang="en-US" smtClean="0"/>
              <a:t>5/19/2019</a:t>
            </a:fld>
            <a:endParaRPr lang="en-US" dirty="0"/>
          </a:p>
        </p:txBody>
      </p:sp>
      <p:sp>
        <p:nvSpPr>
          <p:cNvPr id="5" name="Footer Placeholder 4"/>
          <p:cNvSpPr>
            <a:spLocks noGrp="1"/>
          </p:cNvSpPr>
          <p:nvPr>
            <p:ph type="ftr" sz="quarter" idx="11"/>
          </p:nvPr>
        </p:nvSpPr>
        <p:spPr/>
        <p:txBody>
          <a:bodyPr/>
          <a:lstStyle/>
          <a:p>
            <a:r>
              <a:rPr lang="en-US" dirty="0"/>
              <a:t>Module 3</a:t>
            </a:r>
          </a:p>
        </p:txBody>
      </p:sp>
      <p:sp>
        <p:nvSpPr>
          <p:cNvPr id="6" name="Slide Number Placeholder 5"/>
          <p:cNvSpPr>
            <a:spLocks noGrp="1"/>
          </p:cNvSpPr>
          <p:nvPr>
            <p:ph type="sldNum" sz="quarter" idx="12"/>
          </p:nvPr>
        </p:nvSpPr>
        <p:spPr/>
        <p:txBody>
          <a:bodyPr/>
          <a:lstStyle/>
          <a:p>
            <a:fld id="{9DCF266C-2C2B-4FD8-88EF-84D42B4CF5B3}"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71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dirty="0"/>
              <a:t>© 2019 DIA, Inc. All rights reserved.</a:t>
            </a:r>
          </a:p>
        </p:txBody>
      </p:sp>
      <p:sp>
        <p:nvSpPr>
          <p:cNvPr id="8"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244064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BB9ED-2879-4618-A23D-E903C4B36438}" type="datetime1">
              <a:rPr lang="en-US" smtClean="0"/>
              <a:t>5/19/2019</a:t>
            </a:fld>
            <a:endParaRPr lang="en-US" dirty="0"/>
          </a:p>
        </p:txBody>
      </p:sp>
      <p:sp>
        <p:nvSpPr>
          <p:cNvPr id="5" name="Footer Placeholder 4"/>
          <p:cNvSpPr>
            <a:spLocks noGrp="1"/>
          </p:cNvSpPr>
          <p:nvPr>
            <p:ph type="ftr" sz="quarter" idx="11"/>
          </p:nvPr>
        </p:nvSpPr>
        <p:spPr/>
        <p:txBody>
          <a:bodyPr/>
          <a:lstStyle/>
          <a:p>
            <a:r>
              <a:rPr lang="en-US" dirty="0"/>
              <a:t>Module 3</a:t>
            </a:r>
          </a:p>
        </p:txBody>
      </p:sp>
      <p:sp>
        <p:nvSpPr>
          <p:cNvPr id="6" name="Slide Number Placeholder 5"/>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389430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7F562D-3A07-4BE3-B718-23934420BC25}" type="datetime1">
              <a:rPr lang="en-US" smtClean="0"/>
              <a:t>5/19/2019</a:t>
            </a:fld>
            <a:endParaRPr lang="en-US" dirty="0"/>
          </a:p>
        </p:txBody>
      </p:sp>
      <p:sp>
        <p:nvSpPr>
          <p:cNvPr id="5" name="Footer Placeholder 4"/>
          <p:cNvSpPr>
            <a:spLocks noGrp="1"/>
          </p:cNvSpPr>
          <p:nvPr>
            <p:ph type="ftr" sz="quarter" idx="11"/>
          </p:nvPr>
        </p:nvSpPr>
        <p:spPr/>
        <p:txBody>
          <a:bodyPr/>
          <a:lstStyle/>
          <a:p>
            <a:r>
              <a:rPr lang="en-US" dirty="0"/>
              <a:t>Module 3</a:t>
            </a:r>
          </a:p>
        </p:txBody>
      </p:sp>
      <p:sp>
        <p:nvSpPr>
          <p:cNvPr id="6" name="Slide Number Placeholder 5"/>
          <p:cNvSpPr>
            <a:spLocks noGrp="1"/>
          </p:cNvSpPr>
          <p:nvPr>
            <p:ph type="sldNum" sz="quarter" idx="12"/>
          </p:nvPr>
        </p:nvSpPr>
        <p:spPr/>
        <p:txBody>
          <a:bodyPr/>
          <a:lstStyle/>
          <a:p>
            <a:fld id="{9DCF266C-2C2B-4FD8-88EF-84D42B4CF5B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7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18F38-C039-444A-BD9B-198B6555A848}" type="datetime1">
              <a:rPr lang="en-US" smtClean="0"/>
              <a:t>5/19/2019</a:t>
            </a:fld>
            <a:endParaRPr lang="en-US" dirty="0"/>
          </a:p>
        </p:txBody>
      </p:sp>
      <p:sp>
        <p:nvSpPr>
          <p:cNvPr id="6" name="Footer Placeholder 5"/>
          <p:cNvSpPr>
            <a:spLocks noGrp="1"/>
          </p:cNvSpPr>
          <p:nvPr>
            <p:ph type="ftr" sz="quarter" idx="11"/>
          </p:nvPr>
        </p:nvSpPr>
        <p:spPr/>
        <p:txBody>
          <a:bodyPr/>
          <a:lstStyle/>
          <a:p>
            <a:r>
              <a:rPr lang="en-US" dirty="0"/>
              <a:t>Module 3</a:t>
            </a:r>
          </a:p>
        </p:txBody>
      </p:sp>
      <p:sp>
        <p:nvSpPr>
          <p:cNvPr id="7" name="Slide Number Placeholder 6"/>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362649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FEC3A-DAA7-4B65-81C7-D1FD96878C8B}" type="datetime1">
              <a:rPr lang="en-US" smtClean="0"/>
              <a:t>5/19/2019</a:t>
            </a:fld>
            <a:endParaRPr lang="en-US" dirty="0"/>
          </a:p>
        </p:txBody>
      </p:sp>
      <p:sp>
        <p:nvSpPr>
          <p:cNvPr id="8" name="Footer Placeholder 7"/>
          <p:cNvSpPr>
            <a:spLocks noGrp="1"/>
          </p:cNvSpPr>
          <p:nvPr>
            <p:ph type="ftr" sz="quarter" idx="11"/>
          </p:nvPr>
        </p:nvSpPr>
        <p:spPr/>
        <p:txBody>
          <a:bodyPr/>
          <a:lstStyle/>
          <a:p>
            <a:r>
              <a:rPr lang="en-US" dirty="0"/>
              <a:t>Module 3</a:t>
            </a:r>
          </a:p>
        </p:txBody>
      </p:sp>
      <p:sp>
        <p:nvSpPr>
          <p:cNvPr id="9" name="Slide Number Placeholder 8"/>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96290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865295-4F48-4AEA-9B5B-3A314706FCE2}" type="datetime1">
              <a:rPr lang="en-US" smtClean="0"/>
              <a:t>5/19/2019</a:t>
            </a:fld>
            <a:endParaRPr lang="en-US" dirty="0"/>
          </a:p>
        </p:txBody>
      </p:sp>
      <p:sp>
        <p:nvSpPr>
          <p:cNvPr id="4" name="Footer Placeholder 3"/>
          <p:cNvSpPr>
            <a:spLocks noGrp="1"/>
          </p:cNvSpPr>
          <p:nvPr>
            <p:ph type="ftr" sz="quarter" idx="11"/>
          </p:nvPr>
        </p:nvSpPr>
        <p:spPr/>
        <p:txBody>
          <a:bodyPr/>
          <a:lstStyle/>
          <a:p>
            <a:r>
              <a:rPr lang="en-US" dirty="0"/>
              <a:t>Module 3</a:t>
            </a:r>
          </a:p>
        </p:txBody>
      </p:sp>
      <p:sp>
        <p:nvSpPr>
          <p:cNvPr id="5" name="Slide Number Placeholder 4"/>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187282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DE728-489A-4D5C-A3F0-059277B000CE}" type="datetime1">
              <a:rPr lang="en-US" smtClean="0"/>
              <a:t>5/19/2019</a:t>
            </a:fld>
            <a:endParaRPr lang="en-US" dirty="0"/>
          </a:p>
        </p:txBody>
      </p:sp>
      <p:sp>
        <p:nvSpPr>
          <p:cNvPr id="3" name="Footer Placeholder 2"/>
          <p:cNvSpPr>
            <a:spLocks noGrp="1"/>
          </p:cNvSpPr>
          <p:nvPr>
            <p:ph type="ftr" sz="quarter" idx="11"/>
          </p:nvPr>
        </p:nvSpPr>
        <p:spPr/>
        <p:txBody>
          <a:bodyPr/>
          <a:lstStyle/>
          <a:p>
            <a:r>
              <a:rPr lang="en-US" dirty="0"/>
              <a:t>Module 3</a:t>
            </a:r>
          </a:p>
        </p:txBody>
      </p:sp>
      <p:sp>
        <p:nvSpPr>
          <p:cNvPr id="4" name="Slide Number Placeholder 3"/>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25401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5E8339-14D0-4114-802D-85380EA4850C}" type="datetime1">
              <a:rPr lang="en-US" smtClean="0"/>
              <a:t>5/19/2019</a:t>
            </a:fld>
            <a:endParaRPr lang="en-US" dirty="0"/>
          </a:p>
        </p:txBody>
      </p:sp>
      <p:sp>
        <p:nvSpPr>
          <p:cNvPr id="6" name="Footer Placeholder 5"/>
          <p:cNvSpPr>
            <a:spLocks noGrp="1"/>
          </p:cNvSpPr>
          <p:nvPr>
            <p:ph type="ftr" sz="quarter" idx="11"/>
          </p:nvPr>
        </p:nvSpPr>
        <p:spPr/>
        <p:txBody>
          <a:bodyPr/>
          <a:lstStyle/>
          <a:p>
            <a:r>
              <a:rPr lang="en-US" dirty="0"/>
              <a:t>Module 3</a:t>
            </a:r>
          </a:p>
        </p:txBody>
      </p:sp>
      <p:sp>
        <p:nvSpPr>
          <p:cNvPr id="7" name="Slide Number Placeholder 6"/>
          <p:cNvSpPr>
            <a:spLocks noGrp="1"/>
          </p:cNvSpPr>
          <p:nvPr>
            <p:ph type="sldNum" sz="quarter" idx="12"/>
          </p:nvPr>
        </p:nvSpPr>
        <p:spPr/>
        <p:txBody>
          <a:bodyPr/>
          <a:lstStyle/>
          <a:p>
            <a:fld id="{9DCF266C-2C2B-4FD8-88EF-84D42B4CF5B3}" type="slidenum">
              <a:rPr lang="en-US" smtClean="0"/>
              <a:t>‹#›</a:t>
            </a:fld>
            <a:endParaRPr lang="en-US" dirty="0"/>
          </a:p>
        </p:txBody>
      </p:sp>
    </p:spTree>
    <p:extLst>
      <p:ext uri="{BB962C8B-B14F-4D97-AF65-F5344CB8AC3E}">
        <p14:creationId xmlns:p14="http://schemas.microsoft.com/office/powerpoint/2010/main" val="176975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9231D6-9959-4A14-8FF1-883EAE6620BA}" type="datetime1">
              <a:rPr lang="en-US" smtClean="0"/>
              <a:t>5/19/2019</a:t>
            </a:fld>
            <a:endParaRPr lang="en-US" dirty="0"/>
          </a:p>
        </p:txBody>
      </p:sp>
      <p:sp>
        <p:nvSpPr>
          <p:cNvPr id="6" name="Footer Placeholder 5"/>
          <p:cNvSpPr>
            <a:spLocks noGrp="1"/>
          </p:cNvSpPr>
          <p:nvPr>
            <p:ph type="ftr" sz="quarter" idx="11"/>
          </p:nvPr>
        </p:nvSpPr>
        <p:spPr/>
        <p:txBody>
          <a:bodyPr/>
          <a:lstStyle/>
          <a:p>
            <a:r>
              <a:rPr lang="en-US" dirty="0"/>
              <a:t>Module 3</a:t>
            </a:r>
          </a:p>
        </p:txBody>
      </p:sp>
      <p:sp>
        <p:nvSpPr>
          <p:cNvPr id="7" name="Slide Number Placeholder 6"/>
          <p:cNvSpPr>
            <a:spLocks noGrp="1"/>
          </p:cNvSpPr>
          <p:nvPr>
            <p:ph type="sldNum" sz="quarter" idx="12"/>
          </p:nvPr>
        </p:nvSpPr>
        <p:spPr/>
        <p:txBody>
          <a:bodyPr/>
          <a:lstStyle/>
          <a:p>
            <a:fld id="{9DCF266C-2C2B-4FD8-88EF-84D42B4CF5B3}" type="slidenum">
              <a:rPr lang="en-US" smtClean="0"/>
              <a:t>‹#›</a:t>
            </a:fld>
            <a:endParaRPr lang="en-US" dirty="0"/>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9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ED6DDEF-32C2-4978-8516-4D7ABEAC7CF5}" type="datetime1">
              <a:rPr lang="en-US" smtClean="0"/>
              <a:t>5/19/2019</a:t>
            </a:fld>
            <a:endParaRPr lang="en-US"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Module 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DCF266C-2C2B-4FD8-88EF-84D42B4CF5B3}"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135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methodologymedia.psu.edu/smart/samplesiz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methodologymedia.psu.edu/logranktest/samplesize" TargetMode="External"/><Relationship Id="rId4" Type="http://schemas.openxmlformats.org/officeDocument/2006/relationships/hyperlink" Target="https://sites.google.com/umich.edu/kidwell/applets"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sites.google.com/umich.edu/kidwell/workshops" TargetMode="Externa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clinicaltrials.gov/ct2/show/results/NCT02939573"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7.xml.rels><?xml version="1.0" encoding="UTF-8" standalone="yes"?>
<Relationships xmlns="http://schemas.openxmlformats.org/package/2006/relationships"><Relationship Id="rId2" Type="http://schemas.openxmlformats.org/officeDocument/2006/relationships/hyperlink" Target="mailto:kidwell@umich.edu"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hyperlink" Target="http://site.google.com/a/umich.edu/kidwell" TargetMode="External"/><Relationship Id="rId2" Type="http://schemas.openxmlformats.org/officeDocument/2006/relationships/hyperlink" Target="mailto:kidwell@umich.ed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thodology.psu.edu/ra/adap-inter/projec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linicaltrials.gov/ct2/show/study/NCT012179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linicaltrials.gov/ct2/show/NCT0011503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linicaltrials.gov/ct2/show/NCT0101354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linicaltrials.gov/ct2/show/NCT02151331?term=NCT02151331&amp;rank=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CF266C-2C2B-4FD8-88EF-84D42B4CF5B3}" type="slidenum">
              <a:rPr lang="en-US" smtClean="0"/>
              <a:t>1</a:t>
            </a:fld>
            <a:endParaRPr lang="en-US" dirty="0"/>
          </a:p>
        </p:txBody>
      </p:sp>
      <p:sp>
        <p:nvSpPr>
          <p:cNvPr id="5" name="TextBox 4"/>
          <p:cNvSpPr txBox="1"/>
          <p:nvPr/>
        </p:nvSpPr>
        <p:spPr>
          <a:xfrm>
            <a:off x="457200" y="760109"/>
            <a:ext cx="11091333" cy="5109091"/>
          </a:xfrm>
          <a:prstGeom prst="rect">
            <a:avLst/>
          </a:prstGeom>
          <a:noFill/>
        </p:spPr>
        <p:txBody>
          <a:bodyPr wrap="square" rtlCol="0">
            <a:spAutoFit/>
          </a:bodyPr>
          <a:lstStyle/>
          <a:p>
            <a:pPr algn="ctr"/>
            <a:r>
              <a:rPr lang="en-US" sz="3600" dirty="0"/>
              <a:t>SMART clinical trial design for large and small samples</a:t>
            </a:r>
          </a:p>
          <a:p>
            <a:pPr algn="ctr"/>
            <a:r>
              <a:rPr lang="en-US" sz="2400" b="1" dirty="0"/>
              <a:t>May 19, 2019, SCT Pre-Conference Workshop</a:t>
            </a:r>
          </a:p>
          <a:p>
            <a:pPr algn="ctr"/>
            <a:r>
              <a:rPr lang="en-US" sz="2400" b="1" dirty="0"/>
              <a:t>Kelley M Kidwell, PhD &amp; Roy Tamura, PhD</a:t>
            </a:r>
          </a:p>
          <a:p>
            <a:pPr algn="ctr"/>
            <a:endParaRPr lang="en-US" sz="2400" b="1" dirty="0"/>
          </a:p>
          <a:p>
            <a:r>
              <a:rPr lang="en-US" sz="2000" b="1" dirty="0"/>
              <a:t>DESCRIPTION: </a:t>
            </a:r>
            <a:r>
              <a:rPr lang="en-US" dirty="0"/>
              <a:t>Sequential, multiple assignment, randomized trials (SMARTs) have been implemented in oncology, drug abuse, ADHD, obesity, depression, insomnia, autism, and smoking cessation, among other areas. A SMART is a multi-stage trial design that allows for individuals to be randomized at two or more stages based on intermediate outcomes. SMART design has primarily been focused on informing the construction of dynamic treatment regimens (DTRs) or adaptive interventions. DTRs are sequences of decision rules that specify whether, how, for whom, or when to alter the dose, type, or delivery of pharmacological, behavioral, and/or psychosocial treatments. DTRs are evidence based treatment guidelines where treatment can be altered over time based on the individual. The majority of SMARTs are conducted in large samples and analyzed using frequentist methods. More recently, Bayesian and frequentist methods have been developed to apply the SMART design in small samples to find the best overall treatment sharing information across stages. These methods in small samples may also be extended to find the most effective dynamic treatment regimens. This workshop will introduce SMART design for both large and small samples. Case studies will be used as examples and R and SAS code will be provided for practice. </a:t>
            </a:r>
          </a:p>
        </p:txBody>
      </p:sp>
    </p:spTree>
    <p:extLst>
      <p:ext uri="{BB962C8B-B14F-4D97-AF65-F5344CB8AC3E}">
        <p14:creationId xmlns:p14="http://schemas.microsoft.com/office/powerpoint/2010/main" val="7066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DTRs</a:t>
            </a:r>
          </a:p>
        </p:txBody>
      </p:sp>
      <p:sp>
        <p:nvSpPr>
          <p:cNvPr id="3" name="Content Placeholder 2"/>
          <p:cNvSpPr>
            <a:spLocks noGrp="1"/>
          </p:cNvSpPr>
          <p:nvPr>
            <p:ph idx="1"/>
          </p:nvPr>
        </p:nvSpPr>
        <p:spPr/>
        <p:txBody>
          <a:bodyPr>
            <a:noAutofit/>
          </a:bodyPr>
          <a:lstStyle/>
          <a:p>
            <a:pPr marL="0" indent="0">
              <a:buNone/>
            </a:pPr>
            <a:r>
              <a:rPr lang="en-US" sz="3000" b="1" dirty="0"/>
              <a:t>Leukemia</a:t>
            </a:r>
            <a:r>
              <a:rPr lang="en-US" sz="3000" dirty="0"/>
              <a:t>: </a:t>
            </a:r>
          </a:p>
          <a:p>
            <a:pPr lvl="1">
              <a:buFont typeface="Courier New" panose="02070309020205020404" pitchFamily="49" charset="0"/>
              <a:buChar char="o"/>
            </a:pPr>
            <a:r>
              <a:rPr lang="en-US" sz="2600" dirty="0"/>
              <a:t>First receive standard chemotherapy. </a:t>
            </a:r>
          </a:p>
          <a:p>
            <a:pPr lvl="1">
              <a:buFont typeface="Courier New" panose="02070309020205020404" pitchFamily="49" charset="0"/>
              <a:buChar char="o"/>
            </a:pPr>
            <a:r>
              <a:rPr lang="en-US" sz="2600" dirty="0"/>
              <a:t>If the patient responds to chemotherapy and achieves remission, then receive maintenance treatment cytarabine;</a:t>
            </a:r>
          </a:p>
          <a:p>
            <a:pPr lvl="1">
              <a:buFont typeface="Courier New" panose="02070309020205020404" pitchFamily="49" charset="0"/>
              <a:buChar char="o"/>
            </a:pPr>
            <a:r>
              <a:rPr lang="en-US" sz="2600" dirty="0"/>
              <a:t> if remission is not achieved, there is no further treatment.</a:t>
            </a:r>
          </a:p>
        </p:txBody>
      </p:sp>
      <p:sp>
        <p:nvSpPr>
          <p:cNvPr id="5" name="Slide Number Placeholder 4"/>
          <p:cNvSpPr>
            <a:spLocks noGrp="1"/>
          </p:cNvSpPr>
          <p:nvPr>
            <p:ph type="sldNum" sz="quarter" idx="12"/>
          </p:nvPr>
        </p:nvSpPr>
        <p:spPr/>
        <p:txBody>
          <a:bodyPr/>
          <a:lstStyle/>
          <a:p>
            <a:fld id="{9DCF266C-2C2B-4FD8-88EF-84D42B4CF5B3}" type="slidenum">
              <a:rPr lang="en-US" smtClean="0"/>
              <a:t>10</a:t>
            </a:fld>
            <a:endParaRPr lang="en-US" dirty="0"/>
          </a:p>
        </p:txBody>
      </p:sp>
    </p:spTree>
    <p:extLst>
      <p:ext uri="{BB962C8B-B14F-4D97-AF65-F5344CB8AC3E}">
        <p14:creationId xmlns:p14="http://schemas.microsoft.com/office/powerpoint/2010/main" val="18919753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a:t>
            </a:r>
          </a:p>
        </p:txBody>
      </p:sp>
      <p:sp>
        <p:nvSpPr>
          <p:cNvPr id="3" name="Content Placeholder 2"/>
          <p:cNvSpPr>
            <a:spLocks noGrp="1"/>
          </p:cNvSpPr>
          <p:nvPr>
            <p:ph idx="1"/>
          </p:nvPr>
        </p:nvSpPr>
        <p:spPr/>
        <p:txBody>
          <a:bodyPr/>
          <a:lstStyle/>
          <a:p>
            <a:r>
              <a:rPr lang="en-US" sz="2800" dirty="0"/>
              <a:t>3. </a:t>
            </a:r>
            <a:r>
              <a:rPr lang="en-US" sz="2800" b="1" dirty="0"/>
              <a:t>Comparison of embedded DTRs</a:t>
            </a:r>
          </a:p>
          <a:p>
            <a:pPr>
              <a:buFont typeface="Courier New" panose="02070309020205020404" pitchFamily="49" charset="0"/>
              <a:buChar char="o"/>
            </a:pPr>
            <a:r>
              <a:rPr lang="en-US" sz="2400" dirty="0"/>
              <a:t>When sample size is less constrained</a:t>
            </a:r>
          </a:p>
          <a:p>
            <a:pPr>
              <a:buFont typeface="Courier New" panose="02070309020205020404" pitchFamily="49" charset="0"/>
              <a:buChar char="o"/>
            </a:pPr>
            <a:r>
              <a:rPr lang="en-US" sz="2400" dirty="0"/>
              <a:t>When DTRs are of primary focus</a:t>
            </a:r>
          </a:p>
        </p:txBody>
      </p:sp>
      <p:sp>
        <p:nvSpPr>
          <p:cNvPr id="5" name="Slide Number Placeholder 4"/>
          <p:cNvSpPr>
            <a:spLocks noGrp="1"/>
          </p:cNvSpPr>
          <p:nvPr>
            <p:ph type="sldNum" sz="quarter" idx="12"/>
          </p:nvPr>
        </p:nvSpPr>
        <p:spPr/>
        <p:txBody>
          <a:bodyPr/>
          <a:lstStyle/>
          <a:p>
            <a:fld id="{A5D432E4-8F8F-48E2-A77C-E301F9F96909}" type="slidenum">
              <a:rPr lang="en-US" smtClean="0"/>
              <a:t>100</a:t>
            </a:fld>
            <a:endParaRPr lang="en-US" dirty="0"/>
          </a:p>
        </p:txBody>
      </p:sp>
    </p:spTree>
    <p:extLst>
      <p:ext uri="{BB962C8B-B14F-4D97-AF65-F5344CB8AC3E}">
        <p14:creationId xmlns:p14="http://schemas.microsoft.com/office/powerpoint/2010/main" val="4784930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a:t>
            </a:r>
          </a:p>
        </p:txBody>
      </p:sp>
      <p:sp>
        <p:nvSpPr>
          <p:cNvPr id="3" name="Content Placeholder 2"/>
          <p:cNvSpPr>
            <a:spLocks noGrp="1"/>
          </p:cNvSpPr>
          <p:nvPr>
            <p:ph idx="1"/>
          </p:nvPr>
        </p:nvSpPr>
        <p:spPr/>
        <p:txBody>
          <a:bodyPr/>
          <a:lstStyle/>
          <a:p>
            <a:r>
              <a:rPr lang="en-US" sz="2800" dirty="0"/>
              <a:t>3. </a:t>
            </a:r>
            <a:r>
              <a:rPr lang="en-US" sz="2800" b="1" dirty="0"/>
              <a:t>Comparison of embedded DTRs</a:t>
            </a:r>
          </a:p>
          <a:p>
            <a:endParaRPr lang="en-US" sz="2800" b="1" dirty="0"/>
          </a:p>
          <a:p>
            <a:pPr marL="128019" lvl="1" indent="0" algn="ctr">
              <a:buNone/>
            </a:pPr>
            <a:r>
              <a:rPr lang="en-US" sz="2400" dirty="0"/>
              <a:t>Example:</a:t>
            </a:r>
          </a:p>
          <a:p>
            <a:pPr marL="128019" lvl="1" indent="0" algn="ctr">
              <a:buNone/>
            </a:pPr>
            <a:endParaRPr lang="en-US" sz="2400" dirty="0"/>
          </a:p>
          <a:p>
            <a:pPr lvl="1">
              <a:buFont typeface="Courier New" panose="02070309020205020404" pitchFamily="49" charset="0"/>
              <a:buChar char="o"/>
            </a:pPr>
            <a:r>
              <a:rPr lang="en-US" sz="2400" b="1" dirty="0">
                <a:solidFill>
                  <a:srgbClr val="0070C0"/>
                </a:solidFill>
              </a:rPr>
              <a:t>Hypothesis</a:t>
            </a:r>
            <a:r>
              <a:rPr lang="en-US" sz="2400" dirty="0"/>
              <a:t>: H</a:t>
            </a:r>
            <a:r>
              <a:rPr lang="en-US" sz="2400" baseline="-25000" dirty="0"/>
              <a:t>0</a:t>
            </a:r>
            <a:r>
              <a:rPr lang="en-US" sz="2400" dirty="0"/>
              <a:t>: DTR 1 = DTR 2</a:t>
            </a:r>
          </a:p>
          <a:p>
            <a:pPr lvl="2">
              <a:buFont typeface="Courier New" panose="02070309020205020404" pitchFamily="49" charset="0"/>
              <a:buChar char="o"/>
            </a:pPr>
            <a:r>
              <a:rPr lang="en-US" sz="2400" dirty="0">
                <a:solidFill>
                  <a:srgbClr val="FF0000"/>
                </a:solidFill>
              </a:rPr>
              <a:t>Begin with P, if you respond continue P, if you do not respond, switch to  B</a:t>
            </a:r>
            <a:r>
              <a:rPr lang="en-US" sz="2400" dirty="0"/>
              <a:t>  = </a:t>
            </a:r>
          </a:p>
          <a:p>
            <a:pPr marL="310896" lvl="2" indent="0">
              <a:buNone/>
            </a:pPr>
            <a:r>
              <a:rPr lang="en-US" sz="2400" dirty="0">
                <a:solidFill>
                  <a:srgbClr val="0070C0"/>
                </a:solidFill>
              </a:rPr>
              <a:t>Begin with B, if you respond continue B, if you do not respond, switch to  P</a:t>
            </a:r>
          </a:p>
          <a:p>
            <a:pPr marL="310896" lvl="2" indent="0">
              <a:buNone/>
            </a:pPr>
            <a:r>
              <a:rPr lang="en-US" sz="2000" dirty="0"/>
              <a:t> </a:t>
            </a:r>
            <a:endParaRPr lang="en-US" sz="2000" dirty="0">
              <a:solidFill>
                <a:srgbClr val="FF0000"/>
              </a:solidFill>
            </a:endParaRPr>
          </a:p>
        </p:txBody>
      </p:sp>
      <p:sp>
        <p:nvSpPr>
          <p:cNvPr id="5" name="Slide Number Placeholder 4"/>
          <p:cNvSpPr>
            <a:spLocks noGrp="1"/>
          </p:cNvSpPr>
          <p:nvPr>
            <p:ph type="sldNum" sz="quarter" idx="12"/>
          </p:nvPr>
        </p:nvSpPr>
        <p:spPr/>
        <p:txBody>
          <a:bodyPr/>
          <a:lstStyle/>
          <a:p>
            <a:fld id="{A5D432E4-8F8F-48E2-A77C-E301F9F96909}" type="slidenum">
              <a:rPr lang="en-US" smtClean="0"/>
              <a:t>101</a:t>
            </a:fld>
            <a:endParaRPr lang="en-US" dirty="0"/>
          </a:p>
        </p:txBody>
      </p:sp>
    </p:spTree>
    <p:extLst>
      <p:ext uri="{BB962C8B-B14F-4D97-AF65-F5344CB8AC3E}">
        <p14:creationId xmlns:p14="http://schemas.microsoft.com/office/powerpoint/2010/main" val="42600979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SMART</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102</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solidFill>
            <a:srgbClr val="FF000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solidFill>
            <a:srgbClr val="00B0F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solidFill>
            <a:srgbClr val="FF0000"/>
          </a:solidFill>
          <a:ln>
            <a:solidFill>
              <a:schemeClr val="tx1"/>
            </a:solidFill>
          </a:ln>
        </p:spPr>
        <p:txBody>
          <a:bodyPr wrap="square" rtlCol="0">
            <a:spAutoFit/>
          </a:bodyPr>
          <a:lstStyle/>
          <a:p>
            <a:r>
              <a:rPr lang="en-US" sz="1600" dirty="0">
                <a:solidFill>
                  <a:schemeClr val="bg1"/>
                </a:solidFill>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solidFill>
            <a:srgbClr val="FF000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solidFill>
            <a:srgbClr val="00B0F0"/>
          </a:solid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solidFill>
            <a:srgbClr val="00B0F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635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a:t>
            </a:r>
          </a:p>
        </p:txBody>
      </p:sp>
      <p:sp>
        <p:nvSpPr>
          <p:cNvPr id="3" name="Content Placeholder 2"/>
          <p:cNvSpPr>
            <a:spLocks noGrp="1"/>
          </p:cNvSpPr>
          <p:nvPr>
            <p:ph idx="1"/>
          </p:nvPr>
        </p:nvSpPr>
        <p:spPr/>
        <p:txBody>
          <a:bodyPr>
            <a:normAutofit/>
          </a:bodyPr>
          <a:lstStyle/>
          <a:p>
            <a:r>
              <a:rPr lang="en-US" sz="2800" dirty="0"/>
              <a:t>3. </a:t>
            </a:r>
            <a:r>
              <a:rPr lang="en-US" sz="2800" b="1" dirty="0"/>
              <a:t>Comparison of embedded DTRs</a:t>
            </a:r>
          </a:p>
          <a:p>
            <a:pPr>
              <a:buFont typeface="Courier New" panose="02070309020205020404" pitchFamily="49" charset="0"/>
              <a:buChar char="o"/>
            </a:pPr>
            <a:r>
              <a:rPr lang="en-US" sz="2800" dirty="0"/>
              <a:t>Sample size formula is </a:t>
            </a:r>
            <a:r>
              <a:rPr lang="en-US" sz="2800" b="1" u="sng" dirty="0"/>
              <a:t>NOT</a:t>
            </a:r>
            <a:r>
              <a:rPr lang="en-US" sz="2800" u="sng" dirty="0"/>
              <a:t> standard</a:t>
            </a:r>
          </a:p>
          <a:p>
            <a:pPr lvl="3"/>
            <a:r>
              <a:rPr lang="en-US" sz="2000" dirty="0"/>
              <a:t>Analysis is not standard (see more later)</a:t>
            </a:r>
          </a:p>
          <a:p>
            <a:pPr lvl="4"/>
            <a:r>
              <a:rPr lang="en-US" sz="2000" dirty="0"/>
              <a:t>Individuals can be consistent with more than 1 DTR</a:t>
            </a:r>
          </a:p>
          <a:p>
            <a:pPr lvl="4"/>
            <a:r>
              <a:rPr lang="en-US" sz="2000" dirty="0"/>
              <a:t>Design restricts randomization to some groups</a:t>
            </a:r>
          </a:p>
          <a:p>
            <a:pPr lvl="4"/>
            <a:r>
              <a:rPr lang="en-US" sz="2000" dirty="0"/>
              <a:t>E.g., In our trial: in any DTR, the responders are over-represented (they were not re-randomized) and non-responders are under-represented (non-responders were re-randomized so only half are in any DTR)</a:t>
            </a:r>
          </a:p>
          <a:p>
            <a:pPr lvl="3"/>
            <a:endParaRPr lang="en-US" sz="2000" dirty="0"/>
          </a:p>
          <a:p>
            <a:pPr lvl="5"/>
            <a:endParaRPr lang="en-US" sz="2000" dirty="0"/>
          </a:p>
        </p:txBody>
      </p:sp>
      <p:sp>
        <p:nvSpPr>
          <p:cNvPr id="5" name="Slide Number Placeholder 4"/>
          <p:cNvSpPr>
            <a:spLocks noGrp="1"/>
          </p:cNvSpPr>
          <p:nvPr>
            <p:ph type="sldNum" sz="quarter" idx="12"/>
          </p:nvPr>
        </p:nvSpPr>
        <p:spPr/>
        <p:txBody>
          <a:bodyPr/>
          <a:lstStyle/>
          <a:p>
            <a:fld id="{A5D432E4-8F8F-48E2-A77C-E301F9F96909}" type="slidenum">
              <a:rPr lang="en-US" smtClean="0"/>
              <a:t>103</a:t>
            </a:fld>
            <a:endParaRPr lang="en-US" dirty="0"/>
          </a:p>
        </p:txBody>
      </p:sp>
    </p:spTree>
    <p:extLst>
      <p:ext uri="{BB962C8B-B14F-4D97-AF65-F5344CB8AC3E}">
        <p14:creationId xmlns:p14="http://schemas.microsoft.com/office/powerpoint/2010/main" val="1892221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a:t>
            </a:r>
          </a:p>
        </p:txBody>
      </p:sp>
      <p:sp>
        <p:nvSpPr>
          <p:cNvPr id="3" name="Content Placeholder 2"/>
          <p:cNvSpPr>
            <a:spLocks noGrp="1"/>
          </p:cNvSpPr>
          <p:nvPr>
            <p:ph idx="1"/>
          </p:nvPr>
        </p:nvSpPr>
        <p:spPr/>
        <p:txBody>
          <a:bodyPr>
            <a:normAutofit/>
          </a:bodyPr>
          <a:lstStyle/>
          <a:p>
            <a:r>
              <a:rPr lang="en-US" sz="2800" dirty="0"/>
              <a:t>3. </a:t>
            </a:r>
            <a:r>
              <a:rPr lang="en-US" sz="2800" b="1" dirty="0"/>
              <a:t>Comparison of embedded DTRs</a:t>
            </a:r>
          </a:p>
          <a:p>
            <a:pPr>
              <a:buFont typeface="Courier New" panose="02070309020205020404" pitchFamily="49" charset="0"/>
              <a:buChar char="o"/>
            </a:pPr>
            <a:r>
              <a:rPr lang="en-US" sz="2800" dirty="0"/>
              <a:t>Sample size formula is </a:t>
            </a:r>
            <a:r>
              <a:rPr lang="en-US" sz="2800" b="1" u="sng" dirty="0"/>
              <a:t>NOT</a:t>
            </a:r>
            <a:r>
              <a:rPr lang="en-US" sz="2800" u="sng" dirty="0"/>
              <a:t> standard and depends on the design</a:t>
            </a:r>
          </a:p>
          <a:p>
            <a:pPr lvl="1">
              <a:buFont typeface="Courier New" panose="02070309020205020404" pitchFamily="49" charset="0"/>
              <a:buChar char="o"/>
            </a:pPr>
            <a:r>
              <a:rPr lang="en-US" sz="2400" dirty="0"/>
              <a:t>formulae for continuous and binary outcomes tomorrow (after introducing weighted and replicated regression</a:t>
            </a:r>
          </a:p>
          <a:p>
            <a:pPr>
              <a:buFont typeface="Courier New" panose="02070309020205020404" pitchFamily="49" charset="0"/>
              <a:buChar char="o"/>
            </a:pPr>
            <a:endParaRPr lang="en-US" sz="2800" dirty="0"/>
          </a:p>
          <a:p>
            <a:pPr lvl="3"/>
            <a:endParaRPr lang="en-US" sz="2000" dirty="0"/>
          </a:p>
          <a:p>
            <a:pPr lvl="5"/>
            <a:endParaRPr lang="en-US" sz="2000" dirty="0"/>
          </a:p>
        </p:txBody>
      </p:sp>
      <p:sp>
        <p:nvSpPr>
          <p:cNvPr id="5" name="Slide Number Placeholder 4"/>
          <p:cNvSpPr>
            <a:spLocks noGrp="1"/>
          </p:cNvSpPr>
          <p:nvPr>
            <p:ph type="sldNum" sz="quarter" idx="12"/>
          </p:nvPr>
        </p:nvSpPr>
        <p:spPr/>
        <p:txBody>
          <a:bodyPr/>
          <a:lstStyle/>
          <a:p>
            <a:fld id="{A5D432E4-8F8F-48E2-A77C-E301F9F96909}" type="slidenum">
              <a:rPr lang="en-US" smtClean="0"/>
              <a:t>104</a:t>
            </a:fld>
            <a:endParaRPr lang="en-US" dirty="0"/>
          </a:p>
        </p:txBody>
      </p:sp>
    </p:spTree>
    <p:extLst>
      <p:ext uri="{BB962C8B-B14F-4D97-AF65-F5344CB8AC3E}">
        <p14:creationId xmlns:p14="http://schemas.microsoft.com/office/powerpoint/2010/main" val="29903472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94741"/>
            <a:ext cx="9720072" cy="1499616"/>
          </a:xfrm>
        </p:spPr>
        <p:txBody>
          <a:bodyPr/>
          <a:lstStyle/>
          <a:p>
            <a:r>
              <a:rPr lang="en-US" dirty="0"/>
              <a:t>Sample Size</a:t>
            </a:r>
          </a:p>
        </p:txBody>
      </p:sp>
      <p:sp>
        <p:nvSpPr>
          <p:cNvPr id="3" name="Content Placeholder 2"/>
          <p:cNvSpPr>
            <a:spLocks noGrp="1"/>
          </p:cNvSpPr>
          <p:nvPr>
            <p:ph idx="1"/>
          </p:nvPr>
        </p:nvSpPr>
        <p:spPr>
          <a:xfrm>
            <a:off x="1024128" y="2286000"/>
            <a:ext cx="9720071" cy="4330700"/>
          </a:xfrm>
        </p:spPr>
        <p:txBody>
          <a:bodyPr>
            <a:normAutofit/>
          </a:bodyPr>
          <a:lstStyle/>
          <a:p>
            <a:r>
              <a:rPr lang="en-US" sz="2800" dirty="0"/>
              <a:t>3. </a:t>
            </a:r>
            <a:r>
              <a:rPr lang="en-US" sz="2800" b="1" dirty="0"/>
              <a:t>Comparison of embedded DTRs</a:t>
            </a:r>
          </a:p>
          <a:p>
            <a:pPr>
              <a:buFont typeface="Courier New" panose="02070309020205020404" pitchFamily="49" charset="0"/>
              <a:buChar char="o"/>
            </a:pPr>
            <a:r>
              <a:rPr lang="en-US" sz="2800" dirty="0"/>
              <a:t>Sample size formula is </a:t>
            </a:r>
            <a:r>
              <a:rPr lang="en-US" sz="2800" b="1" dirty="0"/>
              <a:t>NOT</a:t>
            </a:r>
            <a:r>
              <a:rPr lang="en-US" sz="2800" dirty="0"/>
              <a:t> standard</a:t>
            </a:r>
          </a:p>
          <a:p>
            <a:pPr lvl="1"/>
            <a:r>
              <a:rPr lang="en-US" sz="2400" dirty="0"/>
              <a:t>For this Trial: (using Li &amp; Murphy’s applet: weighted log rank test)</a:t>
            </a:r>
          </a:p>
          <a:p>
            <a:pPr lvl="2"/>
            <a:r>
              <a:rPr lang="en-US" sz="2000" dirty="0"/>
              <a:t>Assume randomization probabilities= 0.5</a:t>
            </a:r>
          </a:p>
          <a:p>
            <a:pPr lvl="2">
              <a:buFont typeface="Courier New" panose="02070309020205020404" pitchFamily="49" charset="0"/>
              <a:buChar char="o"/>
            </a:pPr>
            <a:r>
              <a:rPr lang="en-US" sz="2000" dirty="0"/>
              <a:t>Compare: </a:t>
            </a:r>
            <a:r>
              <a:rPr lang="en-US" sz="2000" dirty="0">
                <a:solidFill>
                  <a:srgbClr val="FF0000"/>
                </a:solidFill>
              </a:rPr>
              <a:t>First begin with P, if you respond continue P, if you do not respond, switch to  B</a:t>
            </a:r>
            <a:r>
              <a:rPr lang="en-US" sz="2000" dirty="0"/>
              <a:t>  = </a:t>
            </a:r>
            <a:r>
              <a:rPr lang="en-US" sz="2000" dirty="0">
                <a:solidFill>
                  <a:srgbClr val="0070C0"/>
                </a:solidFill>
              </a:rPr>
              <a:t>First begin with B, if you respond continue B, if you do not respond, switch to  P</a:t>
            </a:r>
          </a:p>
          <a:p>
            <a:pPr lvl="2"/>
            <a:r>
              <a:rPr lang="en-US" sz="2000" dirty="0"/>
              <a:t> Alpha=0.05, Power=0.8, Hazard Ratio of interest: 1.25, probability of observing an event before end of study if all subjects were assigned </a:t>
            </a:r>
            <a:r>
              <a:rPr lang="en-US" sz="2000" dirty="0">
                <a:solidFill>
                  <a:srgbClr val="FF0000"/>
                </a:solidFill>
              </a:rPr>
              <a:t>(P,B)</a:t>
            </a:r>
            <a:r>
              <a:rPr lang="en-US" sz="2000" dirty="0"/>
              <a:t>=40%</a:t>
            </a:r>
          </a:p>
          <a:p>
            <a:pPr lvl="2"/>
            <a:r>
              <a:rPr lang="en-US" sz="2000" dirty="0"/>
              <a:t>N=101 (assumes a 4 DTR study)</a:t>
            </a:r>
          </a:p>
          <a:p>
            <a:pPr lvl="2"/>
            <a:r>
              <a:rPr lang="en-US" sz="2000" dirty="0"/>
              <a:t>Our N = 101/2*3 = 153</a:t>
            </a:r>
          </a:p>
          <a:p>
            <a:pPr lvl="3"/>
            <a:endParaRPr lang="en-US" sz="2000" dirty="0"/>
          </a:p>
          <a:p>
            <a:pPr lvl="3"/>
            <a:endParaRPr lang="en-US" sz="2000" dirty="0"/>
          </a:p>
          <a:p>
            <a:pPr lvl="5"/>
            <a:endParaRPr lang="en-US" sz="2000" dirty="0"/>
          </a:p>
        </p:txBody>
      </p:sp>
      <p:sp>
        <p:nvSpPr>
          <p:cNvPr id="5" name="Slide Number Placeholder 4"/>
          <p:cNvSpPr>
            <a:spLocks noGrp="1"/>
          </p:cNvSpPr>
          <p:nvPr>
            <p:ph type="sldNum" sz="quarter" idx="12"/>
          </p:nvPr>
        </p:nvSpPr>
        <p:spPr/>
        <p:txBody>
          <a:bodyPr/>
          <a:lstStyle/>
          <a:p>
            <a:fld id="{A5D432E4-8F8F-48E2-A77C-E301F9F96909}" type="slidenum">
              <a:rPr lang="en-US" smtClean="0"/>
              <a:t>105</a:t>
            </a:fld>
            <a:endParaRPr lang="en-US" dirty="0"/>
          </a:p>
        </p:txBody>
      </p:sp>
    </p:spTree>
    <p:extLst>
      <p:ext uri="{BB962C8B-B14F-4D97-AF65-F5344CB8AC3E}">
        <p14:creationId xmlns:p14="http://schemas.microsoft.com/office/powerpoint/2010/main" val="29958694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a:t>
            </a:r>
          </a:p>
        </p:txBody>
      </p:sp>
      <p:sp>
        <p:nvSpPr>
          <p:cNvPr id="3" name="Content Placeholder 2"/>
          <p:cNvSpPr>
            <a:spLocks noGrp="1"/>
          </p:cNvSpPr>
          <p:nvPr>
            <p:ph idx="1"/>
          </p:nvPr>
        </p:nvSpPr>
        <p:spPr/>
        <p:txBody>
          <a:bodyPr>
            <a:normAutofit/>
          </a:bodyPr>
          <a:lstStyle/>
          <a:p>
            <a:r>
              <a:rPr lang="en-US" sz="2800" dirty="0"/>
              <a:t>3. </a:t>
            </a:r>
            <a:r>
              <a:rPr lang="en-US" sz="2800" b="1" dirty="0"/>
              <a:t>Comparison of embedded DTRs</a:t>
            </a:r>
          </a:p>
          <a:p>
            <a:pPr>
              <a:buFont typeface="Courier New" panose="02070309020205020404" pitchFamily="49" charset="0"/>
              <a:buChar char="o"/>
            </a:pPr>
            <a:r>
              <a:rPr lang="en-US" sz="2800" dirty="0"/>
              <a:t>Sample size formulae are </a:t>
            </a:r>
            <a:r>
              <a:rPr lang="en-US" sz="2800" b="1" u="sng" dirty="0"/>
              <a:t>NOT</a:t>
            </a:r>
            <a:r>
              <a:rPr lang="en-US" sz="2800" u="sng" dirty="0"/>
              <a:t> standard</a:t>
            </a:r>
          </a:p>
          <a:p>
            <a:pPr lvl="1"/>
            <a:r>
              <a:rPr lang="en-US" sz="2400" dirty="0"/>
              <a:t>Sample Size calculators: </a:t>
            </a:r>
          </a:p>
          <a:p>
            <a:pPr lvl="3"/>
            <a:r>
              <a:rPr lang="en-US" sz="2000" dirty="0"/>
              <a:t>Continuous</a:t>
            </a:r>
          </a:p>
          <a:p>
            <a:pPr lvl="3"/>
            <a:r>
              <a:rPr lang="en-US" sz="2000" dirty="0"/>
              <a:t>Finding the best DTR: </a:t>
            </a:r>
            <a:r>
              <a:rPr lang="en-US" sz="2000" dirty="0">
                <a:hlinkClick r:id="rId3"/>
              </a:rPr>
              <a:t>http://methodologymedia.psu.edu/smart/samplesize</a:t>
            </a:r>
            <a:r>
              <a:rPr lang="en-US" sz="2000" dirty="0"/>
              <a:t> </a:t>
            </a:r>
          </a:p>
          <a:p>
            <a:pPr lvl="3"/>
            <a:r>
              <a:rPr lang="en-US" sz="2000" dirty="0"/>
              <a:t>Comparing 2 DTRs: </a:t>
            </a:r>
            <a:r>
              <a:rPr lang="en-US" sz="2000" dirty="0">
                <a:hlinkClick r:id="rId4"/>
              </a:rPr>
              <a:t>https://sites.google.com/umich.edu/kidwell/applets </a:t>
            </a:r>
            <a:endParaRPr lang="en-US" sz="2000" dirty="0"/>
          </a:p>
          <a:p>
            <a:pPr lvl="2"/>
            <a:r>
              <a:rPr lang="en-US" sz="2000" dirty="0"/>
              <a:t>Binary</a:t>
            </a:r>
          </a:p>
          <a:p>
            <a:pPr lvl="3"/>
            <a:r>
              <a:rPr lang="en-US" sz="2000" dirty="0"/>
              <a:t>Comparing 2 DTRs: </a:t>
            </a:r>
            <a:r>
              <a:rPr lang="en-US" sz="2000" dirty="0">
                <a:hlinkClick r:id="rId4"/>
              </a:rPr>
              <a:t>https://sites.google.com/umich.edu/kidwell/applets </a:t>
            </a:r>
            <a:endParaRPr lang="en-US" sz="2000" dirty="0"/>
          </a:p>
          <a:p>
            <a:pPr lvl="2"/>
            <a:r>
              <a:rPr lang="en-US" sz="2000" dirty="0"/>
              <a:t>Survival</a:t>
            </a:r>
          </a:p>
          <a:p>
            <a:pPr lvl="3"/>
            <a:r>
              <a:rPr lang="en-US" sz="2000" dirty="0"/>
              <a:t>Comparing 2 DTRs: </a:t>
            </a:r>
            <a:r>
              <a:rPr lang="en-US" sz="2000" dirty="0">
                <a:hlinkClick r:id="rId5"/>
              </a:rPr>
              <a:t>http://methodologymedia.psu.edu/logranktest/samplesize</a:t>
            </a:r>
            <a:endParaRPr lang="en-US" sz="2000" dirty="0"/>
          </a:p>
          <a:p>
            <a:pPr lvl="3"/>
            <a:endParaRPr lang="en-US" sz="2000" dirty="0"/>
          </a:p>
          <a:p>
            <a:pPr lvl="3"/>
            <a:endParaRPr lang="en-US" sz="2000" dirty="0"/>
          </a:p>
          <a:p>
            <a:pPr lvl="5"/>
            <a:endParaRPr lang="en-US" sz="2000" dirty="0"/>
          </a:p>
        </p:txBody>
      </p:sp>
      <p:sp>
        <p:nvSpPr>
          <p:cNvPr id="5" name="Slide Number Placeholder 4"/>
          <p:cNvSpPr>
            <a:spLocks noGrp="1"/>
          </p:cNvSpPr>
          <p:nvPr>
            <p:ph type="sldNum" sz="quarter" idx="12"/>
          </p:nvPr>
        </p:nvSpPr>
        <p:spPr/>
        <p:txBody>
          <a:bodyPr/>
          <a:lstStyle/>
          <a:p>
            <a:fld id="{A5D432E4-8F8F-48E2-A77C-E301F9F96909}" type="slidenum">
              <a:rPr lang="en-US" smtClean="0"/>
              <a:t>106</a:t>
            </a:fld>
            <a:endParaRPr lang="en-US" dirty="0"/>
          </a:p>
        </p:txBody>
      </p:sp>
    </p:spTree>
    <p:extLst>
      <p:ext uri="{BB962C8B-B14F-4D97-AF65-F5344CB8AC3E}">
        <p14:creationId xmlns:p14="http://schemas.microsoft.com/office/powerpoint/2010/main" val="25927782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 Less useful</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Compare the initial treatments in terms of the intermediate outcome (proportions of responders)</a:t>
            </a:r>
          </a:p>
          <a:p>
            <a:pPr lvl="1">
              <a:buFont typeface="Courier New" panose="02070309020205020404" pitchFamily="49" charset="0"/>
              <a:buChar char="o"/>
            </a:pPr>
            <a:r>
              <a:rPr lang="en-US" sz="2400" dirty="0"/>
              <a:t>Focuses on short-term effects</a:t>
            </a:r>
          </a:p>
          <a:p>
            <a:pPr lvl="1">
              <a:buFont typeface="Courier New" panose="02070309020205020404" pitchFamily="49" charset="0"/>
              <a:buChar char="o"/>
            </a:pPr>
            <a:r>
              <a:rPr lang="en-US" sz="2400" dirty="0"/>
              <a:t>Does not consider the implications of the second-stage options</a:t>
            </a:r>
          </a:p>
          <a:p>
            <a:pPr lvl="1">
              <a:buFont typeface="Courier New" panose="02070309020205020404" pitchFamily="49" charset="0"/>
              <a:buChar char="o"/>
            </a:pPr>
            <a:r>
              <a:rPr lang="en-US" sz="2400" dirty="0"/>
              <a:t>Makes sense only if all second-stage options are equally effective</a:t>
            </a:r>
          </a:p>
        </p:txBody>
      </p:sp>
      <p:sp>
        <p:nvSpPr>
          <p:cNvPr id="5" name="Slide Number Placeholder 4"/>
          <p:cNvSpPr>
            <a:spLocks noGrp="1"/>
          </p:cNvSpPr>
          <p:nvPr>
            <p:ph type="sldNum" sz="quarter" idx="12"/>
          </p:nvPr>
        </p:nvSpPr>
        <p:spPr/>
        <p:txBody>
          <a:bodyPr/>
          <a:lstStyle/>
          <a:p>
            <a:fld id="{A5D432E4-8F8F-48E2-A77C-E301F9F96909}" type="slidenum">
              <a:rPr lang="en-US" smtClean="0"/>
              <a:t>107</a:t>
            </a:fld>
            <a:endParaRPr lang="en-US" dirty="0"/>
          </a:p>
        </p:txBody>
      </p:sp>
    </p:spTree>
    <p:extLst>
      <p:ext uri="{BB962C8B-B14F-4D97-AF65-F5344CB8AC3E}">
        <p14:creationId xmlns:p14="http://schemas.microsoft.com/office/powerpoint/2010/main" val="796782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AIMs of a Smart</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800" b="1" dirty="0"/>
              <a:t>Secondary hypotheses </a:t>
            </a:r>
            <a:r>
              <a:rPr lang="en-US" sz="2800" dirty="0"/>
              <a:t>further develop the DTR</a:t>
            </a:r>
          </a:p>
          <a:p>
            <a:pPr lvl="1">
              <a:buFont typeface="Courier New" panose="02070309020205020404" pitchFamily="49" charset="0"/>
              <a:buChar char="o"/>
            </a:pPr>
            <a:r>
              <a:rPr lang="en-US" sz="2600" dirty="0"/>
              <a:t>Find more personalized DTRs</a:t>
            </a:r>
          </a:p>
          <a:p>
            <a:pPr lvl="1">
              <a:buFont typeface="Courier New" panose="02070309020205020404" pitchFamily="49" charset="0"/>
              <a:buChar char="o"/>
            </a:pPr>
            <a:r>
              <a:rPr lang="en-US" sz="2600" dirty="0"/>
              <a:t>Find baseline variables that may be useful in making decisions about 1</a:t>
            </a:r>
            <a:r>
              <a:rPr lang="en-US" sz="2600" baseline="30000" dirty="0"/>
              <a:t>st</a:t>
            </a:r>
            <a:r>
              <a:rPr lang="en-US" sz="2600" dirty="0"/>
              <a:t> stage treatment</a:t>
            </a:r>
          </a:p>
          <a:p>
            <a:pPr lvl="1">
              <a:buFont typeface="Courier New" panose="02070309020205020404" pitchFamily="49" charset="0"/>
              <a:buChar char="o"/>
            </a:pPr>
            <a:r>
              <a:rPr lang="en-US" sz="2600" dirty="0"/>
              <a:t>Find other intermediate individualizing/tailoring variables (other than response) that may be useful  in making decisions about 2</a:t>
            </a:r>
            <a:r>
              <a:rPr lang="en-US" sz="2600" baseline="30000" dirty="0"/>
              <a:t>nd</a:t>
            </a:r>
            <a:r>
              <a:rPr lang="en-US" sz="2600" dirty="0"/>
              <a:t> stage treatment </a:t>
            </a:r>
          </a:p>
          <a:p>
            <a:pPr lvl="1">
              <a:buFont typeface="Courier New" panose="02070309020205020404" pitchFamily="49" charset="0"/>
              <a:buChar char="o"/>
            </a:pPr>
            <a:endParaRPr lang="en-US" sz="2200" dirty="0"/>
          </a:p>
        </p:txBody>
      </p:sp>
      <p:sp>
        <p:nvSpPr>
          <p:cNvPr id="5" name="Slide Number Placeholder 4"/>
          <p:cNvSpPr>
            <a:spLocks noGrp="1"/>
          </p:cNvSpPr>
          <p:nvPr>
            <p:ph type="sldNum" sz="quarter" idx="12"/>
          </p:nvPr>
        </p:nvSpPr>
        <p:spPr/>
        <p:txBody>
          <a:bodyPr/>
          <a:lstStyle/>
          <a:p>
            <a:fld id="{A5D432E4-8F8F-48E2-A77C-E301F9F96909}" type="slidenum">
              <a:rPr lang="en-US" smtClean="0"/>
              <a:t>108</a:t>
            </a:fld>
            <a:endParaRPr lang="en-US" dirty="0"/>
          </a:p>
        </p:txBody>
      </p:sp>
    </p:spTree>
    <p:extLst>
      <p:ext uri="{BB962C8B-B14F-4D97-AF65-F5344CB8AC3E}">
        <p14:creationId xmlns:p14="http://schemas.microsoft.com/office/powerpoint/2010/main" val="8625175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AIMs of a Smart</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800" b="1" dirty="0"/>
              <a:t>Secondary hypotheses </a:t>
            </a:r>
            <a:r>
              <a:rPr lang="en-US" sz="2800" dirty="0"/>
              <a:t>further develop the DTR</a:t>
            </a:r>
          </a:p>
          <a:p>
            <a:pPr marL="128019" lvl="1" indent="0" algn="ctr">
              <a:buNone/>
            </a:pPr>
            <a:r>
              <a:rPr lang="en-US" sz="2400" dirty="0"/>
              <a:t>Examples:</a:t>
            </a:r>
            <a:endParaRPr lang="en-US" sz="2600" dirty="0"/>
          </a:p>
          <a:p>
            <a:pPr lvl="2">
              <a:buFont typeface="Courier New" panose="02070309020205020404" pitchFamily="49" charset="0"/>
              <a:buChar char="o"/>
            </a:pPr>
            <a:r>
              <a:rPr lang="en-US" sz="2600" dirty="0"/>
              <a:t>Are those with higher grade of cancer more likely to respond initially with a particular treatment?</a:t>
            </a:r>
          </a:p>
          <a:p>
            <a:pPr lvl="2">
              <a:buFont typeface="Courier New" panose="02070309020205020404" pitchFamily="49" charset="0"/>
              <a:buChar char="o"/>
            </a:pPr>
            <a:r>
              <a:rPr lang="en-US" sz="2600" dirty="0"/>
              <a:t>Are the number of prior treatments associated with response to initial treatment?</a:t>
            </a:r>
          </a:p>
          <a:p>
            <a:pPr lvl="2">
              <a:buFont typeface="Courier New" panose="02070309020205020404" pitchFamily="49" charset="0"/>
              <a:buChar char="o"/>
            </a:pPr>
            <a:r>
              <a:rPr lang="en-US" sz="2600" dirty="0"/>
              <a:t>Is the size of the tumor at progression associated with the efficacy of the second-stage treatment?</a:t>
            </a:r>
          </a:p>
          <a:p>
            <a:pPr lvl="2">
              <a:buFont typeface="Courier New" panose="02070309020205020404" pitchFamily="49" charset="0"/>
              <a:buChar char="o"/>
            </a:pPr>
            <a:endParaRPr lang="en-US" sz="2400" dirty="0"/>
          </a:p>
        </p:txBody>
      </p:sp>
      <p:sp>
        <p:nvSpPr>
          <p:cNvPr id="5" name="Slide Number Placeholder 4"/>
          <p:cNvSpPr>
            <a:spLocks noGrp="1"/>
          </p:cNvSpPr>
          <p:nvPr>
            <p:ph type="sldNum" sz="quarter" idx="12"/>
          </p:nvPr>
        </p:nvSpPr>
        <p:spPr/>
        <p:txBody>
          <a:bodyPr/>
          <a:lstStyle/>
          <a:p>
            <a:fld id="{A5D432E4-8F8F-48E2-A77C-E301F9F96909}" type="slidenum">
              <a:rPr lang="en-US" smtClean="0"/>
              <a:t>109</a:t>
            </a:fld>
            <a:endParaRPr lang="en-US" dirty="0"/>
          </a:p>
        </p:txBody>
      </p:sp>
    </p:spTree>
    <p:extLst>
      <p:ext uri="{BB962C8B-B14F-4D97-AF65-F5344CB8AC3E}">
        <p14:creationId xmlns:p14="http://schemas.microsoft.com/office/powerpoint/2010/main" val="142703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DTRs</a:t>
            </a:r>
          </a:p>
        </p:txBody>
      </p:sp>
      <p:sp>
        <p:nvSpPr>
          <p:cNvPr id="3" name="Content Placeholder 2"/>
          <p:cNvSpPr>
            <a:spLocks noGrp="1"/>
          </p:cNvSpPr>
          <p:nvPr>
            <p:ph idx="1"/>
          </p:nvPr>
        </p:nvSpPr>
        <p:spPr/>
        <p:txBody>
          <a:bodyPr>
            <a:noAutofit/>
          </a:bodyPr>
          <a:lstStyle/>
          <a:p>
            <a:pPr marL="0" indent="0">
              <a:buNone/>
            </a:pPr>
            <a:r>
              <a:rPr lang="en-US" sz="3000" b="1" dirty="0"/>
              <a:t>Prostate Cancer</a:t>
            </a:r>
            <a:r>
              <a:rPr lang="en-US" sz="3000" dirty="0"/>
              <a:t>:</a:t>
            </a:r>
          </a:p>
          <a:p>
            <a:pPr lvl="1">
              <a:buFont typeface="Courier New" panose="02070309020205020404" pitchFamily="49" charset="0"/>
              <a:buChar char="o"/>
            </a:pPr>
            <a:r>
              <a:rPr lang="en-US" sz="2600" dirty="0"/>
              <a:t>First receive combination chemotherapy paclitaxel + estramustine + etoposide (TEC). </a:t>
            </a:r>
          </a:p>
          <a:p>
            <a:pPr lvl="1">
              <a:buFont typeface="Courier New" panose="02070309020205020404" pitchFamily="49" charset="0"/>
              <a:buChar char="o"/>
            </a:pPr>
            <a:r>
              <a:rPr lang="en-US" sz="2600" dirty="0"/>
              <a:t>If successful (a decrease of 40% or more in PSA from baseline at diagnosis, with no evidence of disease progression at any site) at 8 weeks, then continue TEC; </a:t>
            </a:r>
          </a:p>
          <a:p>
            <a:pPr lvl="1">
              <a:buFont typeface="Courier New" panose="02070309020205020404" pitchFamily="49" charset="0"/>
              <a:buChar char="o"/>
            </a:pPr>
            <a:r>
              <a:rPr lang="en-US" sz="2600" dirty="0"/>
              <a:t>otherwise switch to cyclophosphamide + vincristine + dexamethasone (CVD).</a:t>
            </a:r>
          </a:p>
        </p:txBody>
      </p:sp>
      <p:sp>
        <p:nvSpPr>
          <p:cNvPr id="5" name="Slide Number Placeholder 4"/>
          <p:cNvSpPr>
            <a:spLocks noGrp="1"/>
          </p:cNvSpPr>
          <p:nvPr>
            <p:ph type="sldNum" sz="quarter" idx="12"/>
          </p:nvPr>
        </p:nvSpPr>
        <p:spPr/>
        <p:txBody>
          <a:bodyPr/>
          <a:lstStyle/>
          <a:p>
            <a:fld id="{9DCF266C-2C2B-4FD8-88EF-84D42B4CF5B3}" type="slidenum">
              <a:rPr lang="en-US" smtClean="0"/>
              <a:t>11</a:t>
            </a:fld>
            <a:endParaRPr lang="en-US" dirty="0"/>
          </a:p>
        </p:txBody>
      </p:sp>
    </p:spTree>
    <p:extLst>
      <p:ext uri="{BB962C8B-B14F-4D97-AF65-F5344CB8AC3E}">
        <p14:creationId xmlns:p14="http://schemas.microsoft.com/office/powerpoint/2010/main" val="22924175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Data Analysis </a:t>
            </a:r>
          </a:p>
        </p:txBody>
      </p:sp>
      <p:sp>
        <p:nvSpPr>
          <p:cNvPr id="4" name="Slide Number Placeholder 3"/>
          <p:cNvSpPr>
            <a:spLocks noGrp="1"/>
          </p:cNvSpPr>
          <p:nvPr>
            <p:ph type="sldNum" sz="quarter" idx="12"/>
          </p:nvPr>
        </p:nvSpPr>
        <p:spPr/>
        <p:txBody>
          <a:bodyPr/>
          <a:lstStyle/>
          <a:p>
            <a:fld id="{A15942B8-D881-484A-AE05-5CAA469D8C8A}" type="slidenum">
              <a:rPr lang="en-US" smtClean="0"/>
              <a:t>110</a:t>
            </a:fld>
            <a:endParaRPr lang="en-US" dirty="0"/>
          </a:p>
        </p:txBody>
      </p:sp>
      <p:sp>
        <p:nvSpPr>
          <p:cNvPr id="6" name="Subtitle 5">
            <a:extLst>
              <a:ext uri="{FF2B5EF4-FFF2-40B4-BE49-F238E27FC236}">
                <a16:creationId xmlns:a16="http://schemas.microsoft.com/office/drawing/2014/main" id="{819C7954-7AFA-4E28-A8DE-482BE129CC64}"/>
              </a:ext>
            </a:extLst>
          </p:cNvPr>
          <p:cNvSpPr>
            <a:spLocks noGrp="1"/>
          </p:cNvSpPr>
          <p:nvPr>
            <p:ph type="subTitle" idx="1"/>
          </p:nvPr>
        </p:nvSpPr>
        <p:spPr/>
        <p:txBody>
          <a:bodyPr/>
          <a:lstStyle/>
          <a:p>
            <a:r>
              <a:rPr lang="en-US" dirty="0"/>
              <a:t>DTR Estimation and Comparison through Weighted and Replicated Regression</a:t>
            </a:r>
          </a:p>
        </p:txBody>
      </p:sp>
    </p:spTree>
    <p:extLst>
      <p:ext uri="{BB962C8B-B14F-4D97-AF65-F5344CB8AC3E}">
        <p14:creationId xmlns:p14="http://schemas.microsoft.com/office/powerpoint/2010/main" val="2003188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817-812A-45BA-8712-9CF0C0458D91}"/>
              </a:ext>
            </a:extLst>
          </p:cNvPr>
          <p:cNvSpPr>
            <a:spLocks noGrp="1"/>
          </p:cNvSpPr>
          <p:nvPr>
            <p:ph type="title"/>
          </p:nvPr>
        </p:nvSpPr>
        <p:spPr>
          <a:xfrm>
            <a:off x="1024128" y="585216"/>
            <a:ext cx="10456672" cy="1499616"/>
          </a:xfrm>
        </p:spPr>
        <p:txBody>
          <a:bodyPr/>
          <a:lstStyle/>
          <a:p>
            <a:r>
              <a:rPr lang="en-US" dirty="0"/>
              <a:t>Estimating outcomes for each DTR simultaneously</a:t>
            </a:r>
          </a:p>
        </p:txBody>
      </p:sp>
      <p:sp>
        <p:nvSpPr>
          <p:cNvPr id="3" name="Content Placeholder 2">
            <a:extLst>
              <a:ext uri="{FF2B5EF4-FFF2-40B4-BE49-F238E27FC236}">
                <a16:creationId xmlns:a16="http://schemas.microsoft.com/office/drawing/2014/main" id="{66BA165E-57E2-484F-800E-A71280CCE030}"/>
              </a:ext>
            </a:extLst>
          </p:cNvPr>
          <p:cNvSpPr>
            <a:spLocks noGrp="1"/>
          </p:cNvSpPr>
          <p:nvPr>
            <p:ph idx="1"/>
          </p:nvPr>
        </p:nvSpPr>
        <p:spPr/>
        <p:txBody>
          <a:bodyPr>
            <a:normAutofit/>
          </a:bodyPr>
          <a:lstStyle/>
          <a:p>
            <a:pPr>
              <a:buFont typeface="Courier New" panose="02070309020205020404" pitchFamily="49" charset="0"/>
              <a:buChar char="o"/>
            </a:pPr>
            <a:r>
              <a:rPr lang="en-US" sz="2800" dirty="0"/>
              <a:t>Efficiently, we can use the entire dataset and estimate and compare the DTRs with 1 regression analysis</a:t>
            </a:r>
          </a:p>
          <a:p>
            <a:pPr>
              <a:buFont typeface="Courier New" panose="02070309020205020404" pitchFamily="49" charset="0"/>
              <a:buChar char="o"/>
            </a:pPr>
            <a:endParaRPr lang="en-US" sz="2800" dirty="0"/>
          </a:p>
          <a:p>
            <a:pPr>
              <a:buFont typeface="Courier New" panose="02070309020205020404" pitchFamily="49" charset="0"/>
              <a:buChar char="o"/>
            </a:pPr>
            <a:r>
              <a:rPr lang="en-US" sz="2800" dirty="0"/>
              <a:t>Using weighted and replicated regression</a:t>
            </a:r>
          </a:p>
          <a:p>
            <a:pPr lvl="1">
              <a:buFont typeface="Courier New" panose="02070309020205020404" pitchFamily="49" charset="0"/>
              <a:buChar char="o"/>
            </a:pPr>
            <a:r>
              <a:rPr lang="en-US" sz="2400" dirty="0"/>
              <a:t>Continuous</a:t>
            </a:r>
          </a:p>
          <a:p>
            <a:pPr lvl="1">
              <a:buFont typeface="Courier New" panose="02070309020205020404" pitchFamily="49" charset="0"/>
              <a:buChar char="o"/>
            </a:pPr>
            <a:r>
              <a:rPr lang="en-US" sz="2400" dirty="0"/>
              <a:t>Binary</a:t>
            </a:r>
          </a:p>
          <a:p>
            <a:pPr lvl="1">
              <a:buFont typeface="Courier New" panose="02070309020205020404" pitchFamily="49" charset="0"/>
              <a:buChar char="o"/>
            </a:pPr>
            <a:r>
              <a:rPr lang="en-US" sz="2400" dirty="0"/>
              <a:t>Count </a:t>
            </a:r>
          </a:p>
        </p:txBody>
      </p:sp>
      <p:sp>
        <p:nvSpPr>
          <p:cNvPr id="4" name="Slide Number Placeholder 3">
            <a:extLst>
              <a:ext uri="{FF2B5EF4-FFF2-40B4-BE49-F238E27FC236}">
                <a16:creationId xmlns:a16="http://schemas.microsoft.com/office/drawing/2014/main" id="{F1A565C7-22ED-43A9-946D-475053C5626D}"/>
              </a:ext>
            </a:extLst>
          </p:cNvPr>
          <p:cNvSpPr>
            <a:spLocks noGrp="1"/>
          </p:cNvSpPr>
          <p:nvPr>
            <p:ph type="sldNum" sz="quarter" idx="12"/>
          </p:nvPr>
        </p:nvSpPr>
        <p:spPr/>
        <p:txBody>
          <a:bodyPr/>
          <a:lstStyle/>
          <a:p>
            <a:fld id="{9DCF266C-2C2B-4FD8-88EF-84D42B4CF5B3}" type="slidenum">
              <a:rPr lang="en-US" smtClean="0"/>
              <a:t>111</a:t>
            </a:fld>
            <a:endParaRPr lang="en-US" dirty="0"/>
          </a:p>
        </p:txBody>
      </p:sp>
    </p:spTree>
    <p:extLst>
      <p:ext uri="{BB962C8B-B14F-4D97-AF65-F5344CB8AC3E}">
        <p14:creationId xmlns:p14="http://schemas.microsoft.com/office/powerpoint/2010/main" val="30079457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Generic SMART Example (Case Study 1 Cut)</a:t>
            </a:r>
          </a:p>
        </p:txBody>
      </p:sp>
      <p:grpSp>
        <p:nvGrpSpPr>
          <p:cNvPr id="5" name="Group 4"/>
          <p:cNvGrpSpPr/>
          <p:nvPr/>
        </p:nvGrpSpPr>
        <p:grpSpPr>
          <a:xfrm>
            <a:off x="2613662" y="3482510"/>
            <a:ext cx="282742" cy="400110"/>
            <a:chOff x="1861629" y="2948509"/>
            <a:chExt cx="282742" cy="400110"/>
          </a:xfrm>
        </p:grpSpPr>
        <p:sp>
          <p:nvSpPr>
            <p:cNvPr id="34" name="Oval 33"/>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5" name="TextBox 16"/>
            <p:cNvSpPr txBox="1"/>
            <p:nvPr/>
          </p:nvSpPr>
          <p:spPr>
            <a:xfrm>
              <a:off x="1867673" y="2948509"/>
              <a:ext cx="246631"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grpSp>
        <p:nvGrpSpPr>
          <p:cNvPr id="6" name="Group 5"/>
          <p:cNvGrpSpPr/>
          <p:nvPr/>
        </p:nvGrpSpPr>
        <p:grpSpPr>
          <a:xfrm>
            <a:off x="5835812" y="3274934"/>
            <a:ext cx="296834" cy="400110"/>
            <a:chOff x="3293909" y="1417646"/>
            <a:chExt cx="395778" cy="533479"/>
          </a:xfrm>
        </p:grpSpPr>
        <p:sp>
          <p:nvSpPr>
            <p:cNvPr id="32" name="Oval 31"/>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3" name="TextBox 41"/>
            <p:cNvSpPr txBox="1"/>
            <p:nvPr/>
          </p:nvSpPr>
          <p:spPr>
            <a:xfrm>
              <a:off x="3293909" y="1417646"/>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7" name="Straight Arrow Connector 6"/>
          <p:cNvCxnSpPr>
            <a:stCxn id="11" idx="3"/>
            <a:endCxn id="32" idx="2"/>
          </p:cNvCxnSpPr>
          <p:nvPr/>
        </p:nvCxnSpPr>
        <p:spPr>
          <a:xfrm>
            <a:off x="4526349" y="2495547"/>
            <a:ext cx="1323555" cy="968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a:endCxn id="19" idx="1"/>
          </p:cNvCxnSpPr>
          <p:nvPr/>
        </p:nvCxnSpPr>
        <p:spPr>
          <a:xfrm flipV="1">
            <a:off x="4526349" y="2488697"/>
            <a:ext cx="2523489" cy="68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47"/>
          <p:cNvSpPr txBox="1"/>
          <p:nvPr/>
        </p:nvSpPr>
        <p:spPr>
          <a:xfrm>
            <a:off x="4923654" y="2177926"/>
            <a:ext cx="156581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10" name="TextBox 48"/>
          <p:cNvSpPr txBox="1"/>
          <p:nvPr/>
        </p:nvSpPr>
        <p:spPr>
          <a:xfrm rot="2001325">
            <a:off x="4703384" y="2723357"/>
            <a:ext cx="134268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 Response</a:t>
            </a:r>
          </a:p>
        </p:txBody>
      </p:sp>
      <p:sp>
        <p:nvSpPr>
          <p:cNvPr id="11" name="TextBox 51"/>
          <p:cNvSpPr txBox="1"/>
          <p:nvPr/>
        </p:nvSpPr>
        <p:spPr>
          <a:xfrm>
            <a:off x="3687233" y="2295492"/>
            <a:ext cx="839116" cy="400110"/>
          </a:xfrm>
          <a:prstGeom prst="rect">
            <a:avLst/>
          </a:prstGeom>
          <a:solidFill>
            <a:srgbClr val="FFC00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sp>
        <p:nvSpPr>
          <p:cNvPr id="12" name="TextBox 52"/>
          <p:cNvSpPr txBox="1"/>
          <p:nvPr/>
        </p:nvSpPr>
        <p:spPr>
          <a:xfrm>
            <a:off x="3687233" y="4398217"/>
            <a:ext cx="83911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cxnSp>
        <p:nvCxnSpPr>
          <p:cNvPr id="13" name="Straight Arrow Connector 12"/>
          <p:cNvCxnSpPr>
            <a:stCxn id="34" idx="6"/>
            <a:endCxn id="11" idx="1"/>
          </p:cNvCxnSpPr>
          <p:nvPr/>
        </p:nvCxnSpPr>
        <p:spPr>
          <a:xfrm flipV="1">
            <a:off x="2896404" y="2495547"/>
            <a:ext cx="790829" cy="118701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4" idx="6"/>
            <a:endCxn id="12" idx="1"/>
          </p:cNvCxnSpPr>
          <p:nvPr/>
        </p:nvCxnSpPr>
        <p:spPr>
          <a:xfrm>
            <a:off x="2896404" y="3682566"/>
            <a:ext cx="790829" cy="91570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55"/>
          <p:cNvSpPr txBox="1"/>
          <p:nvPr/>
        </p:nvSpPr>
        <p:spPr>
          <a:xfrm>
            <a:off x="7041509" y="2845408"/>
            <a:ext cx="1597394" cy="400110"/>
          </a:xfrm>
          <a:prstGeom prst="rect">
            <a:avLst/>
          </a:prstGeom>
          <a:solidFill>
            <a:srgbClr val="FFC00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16" name="TextBox 56"/>
          <p:cNvSpPr txBox="1"/>
          <p:nvPr/>
        </p:nvSpPr>
        <p:spPr>
          <a:xfrm>
            <a:off x="7041509" y="3535976"/>
            <a:ext cx="1597394"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17" name="Straight Arrow Connector 16"/>
          <p:cNvCxnSpPr>
            <a:stCxn id="32" idx="6"/>
            <a:endCxn id="15" idx="1"/>
          </p:cNvCxnSpPr>
          <p:nvPr/>
        </p:nvCxnSpPr>
        <p:spPr>
          <a:xfrm flipV="1">
            <a:off x="6132646" y="3045463"/>
            <a:ext cx="908863" cy="418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2" idx="6"/>
            <a:endCxn id="16" idx="1"/>
          </p:cNvCxnSpPr>
          <p:nvPr/>
        </p:nvCxnSpPr>
        <p:spPr>
          <a:xfrm>
            <a:off x="6132646" y="3464023"/>
            <a:ext cx="908863" cy="2720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63"/>
          <p:cNvSpPr txBox="1"/>
          <p:nvPr/>
        </p:nvSpPr>
        <p:spPr>
          <a:xfrm>
            <a:off x="7049838" y="2288642"/>
            <a:ext cx="1589065" cy="400110"/>
          </a:xfrm>
          <a:prstGeom prst="rect">
            <a:avLst/>
          </a:prstGeom>
          <a:solidFill>
            <a:srgbClr val="FFC00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grpSp>
        <p:nvGrpSpPr>
          <p:cNvPr id="20" name="Group 19"/>
          <p:cNvGrpSpPr/>
          <p:nvPr/>
        </p:nvGrpSpPr>
        <p:grpSpPr>
          <a:xfrm>
            <a:off x="5873385" y="5358019"/>
            <a:ext cx="297363" cy="400110"/>
            <a:chOff x="3293204" y="1401095"/>
            <a:chExt cx="396483" cy="533479"/>
          </a:xfrm>
        </p:grpSpPr>
        <p:sp>
          <p:nvSpPr>
            <p:cNvPr id="30" name="Oval 2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1" name="TextBox 41"/>
            <p:cNvSpPr txBox="1"/>
            <p:nvPr/>
          </p:nvSpPr>
          <p:spPr>
            <a:xfrm>
              <a:off x="3293204" y="1401095"/>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21" name="Straight Arrow Connector 20"/>
          <p:cNvCxnSpPr>
            <a:stCxn id="12" idx="3"/>
            <a:endCxn id="30" idx="2"/>
          </p:cNvCxnSpPr>
          <p:nvPr/>
        </p:nvCxnSpPr>
        <p:spPr>
          <a:xfrm>
            <a:off x="4526349" y="4598272"/>
            <a:ext cx="1361657" cy="96124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29" idx="1"/>
          </p:cNvCxnSpPr>
          <p:nvPr/>
        </p:nvCxnSpPr>
        <p:spPr>
          <a:xfrm flipV="1">
            <a:off x="4526349" y="4571997"/>
            <a:ext cx="2510743" cy="26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47"/>
          <p:cNvSpPr txBox="1"/>
          <p:nvPr/>
        </p:nvSpPr>
        <p:spPr>
          <a:xfrm>
            <a:off x="4798466" y="4224440"/>
            <a:ext cx="156581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24" name="TextBox 48"/>
          <p:cNvSpPr txBox="1"/>
          <p:nvPr/>
        </p:nvSpPr>
        <p:spPr>
          <a:xfrm rot="2001325">
            <a:off x="4625650" y="4771694"/>
            <a:ext cx="1325399"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a:t>
            </a:r>
          </a:p>
          <a:p>
            <a:r>
              <a:rPr lang="en-US" sz="2000" dirty="0"/>
              <a:t>Response</a:t>
            </a:r>
          </a:p>
        </p:txBody>
      </p:sp>
      <p:sp>
        <p:nvSpPr>
          <p:cNvPr id="25" name="TextBox 55"/>
          <p:cNvSpPr txBox="1"/>
          <p:nvPr/>
        </p:nvSpPr>
        <p:spPr>
          <a:xfrm>
            <a:off x="7079608" y="4940908"/>
            <a:ext cx="155929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26" name="TextBox 56"/>
          <p:cNvSpPr txBox="1"/>
          <p:nvPr/>
        </p:nvSpPr>
        <p:spPr>
          <a:xfrm>
            <a:off x="7079608" y="5631476"/>
            <a:ext cx="155929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27" name="Straight Arrow Connector 26"/>
          <p:cNvCxnSpPr>
            <a:stCxn id="30" idx="6"/>
            <a:endCxn id="25" idx="1"/>
          </p:cNvCxnSpPr>
          <p:nvPr/>
        </p:nvCxnSpPr>
        <p:spPr>
          <a:xfrm flipV="1">
            <a:off x="6170748" y="5140963"/>
            <a:ext cx="908860" cy="41855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0" idx="6"/>
            <a:endCxn id="26" idx="1"/>
          </p:cNvCxnSpPr>
          <p:nvPr/>
        </p:nvCxnSpPr>
        <p:spPr>
          <a:xfrm>
            <a:off x="6170748" y="5559521"/>
            <a:ext cx="908860" cy="27201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63"/>
          <p:cNvSpPr txBox="1"/>
          <p:nvPr/>
        </p:nvSpPr>
        <p:spPr>
          <a:xfrm>
            <a:off x="7037092" y="4371942"/>
            <a:ext cx="1601811"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sp>
        <p:nvSpPr>
          <p:cNvPr id="3" name="Slide Number Placeholder 2"/>
          <p:cNvSpPr>
            <a:spLocks noGrp="1"/>
          </p:cNvSpPr>
          <p:nvPr>
            <p:ph type="sldNum" sz="quarter" idx="12"/>
          </p:nvPr>
        </p:nvSpPr>
        <p:spPr/>
        <p:txBody>
          <a:bodyPr/>
          <a:lstStyle/>
          <a:p>
            <a:fld id="{A15942B8-D881-484A-AE05-5CAA469D8C8A}" type="slidenum">
              <a:rPr lang="en-US" smtClean="0"/>
              <a:t>112</a:t>
            </a:fld>
            <a:endParaRPr lang="en-US" dirty="0"/>
          </a:p>
        </p:txBody>
      </p:sp>
      <p:sp>
        <p:nvSpPr>
          <p:cNvPr id="4" name="TextBox 3">
            <a:extLst>
              <a:ext uri="{FF2B5EF4-FFF2-40B4-BE49-F238E27FC236}">
                <a16:creationId xmlns:a16="http://schemas.microsoft.com/office/drawing/2014/main" id="{147646D4-9507-4FE3-9F6C-0F9448589E79}"/>
              </a:ext>
            </a:extLst>
          </p:cNvPr>
          <p:cNvSpPr txBox="1"/>
          <p:nvPr/>
        </p:nvSpPr>
        <p:spPr>
          <a:xfrm>
            <a:off x="2601332" y="6132955"/>
            <a:ext cx="508804" cy="369332"/>
          </a:xfrm>
          <a:prstGeom prst="rect">
            <a:avLst/>
          </a:prstGeom>
          <a:noFill/>
        </p:spPr>
        <p:txBody>
          <a:bodyPr wrap="square" rtlCol="0">
            <a:spAutoFit/>
          </a:bodyPr>
          <a:lstStyle/>
          <a:p>
            <a:r>
              <a:rPr lang="en-US" dirty="0"/>
              <a:t>O</a:t>
            </a:r>
            <a:r>
              <a:rPr lang="en-US" baseline="-25000" dirty="0"/>
              <a:t>1</a:t>
            </a:r>
          </a:p>
        </p:txBody>
      </p:sp>
      <p:sp>
        <p:nvSpPr>
          <p:cNvPr id="36" name="TextBox 35">
            <a:extLst>
              <a:ext uri="{FF2B5EF4-FFF2-40B4-BE49-F238E27FC236}">
                <a16:creationId xmlns:a16="http://schemas.microsoft.com/office/drawing/2014/main" id="{D4BA13B9-D93F-4C35-95C1-78D9C7CB8315}"/>
              </a:ext>
            </a:extLst>
          </p:cNvPr>
          <p:cNvSpPr txBox="1"/>
          <p:nvPr/>
        </p:nvSpPr>
        <p:spPr>
          <a:xfrm>
            <a:off x="4865920" y="6101372"/>
            <a:ext cx="1170576" cy="369332"/>
          </a:xfrm>
          <a:prstGeom prst="rect">
            <a:avLst/>
          </a:prstGeom>
          <a:noFill/>
        </p:spPr>
        <p:txBody>
          <a:bodyPr wrap="square" rtlCol="0">
            <a:spAutoFit/>
          </a:bodyPr>
          <a:lstStyle/>
          <a:p>
            <a:r>
              <a:rPr lang="en-US" dirty="0"/>
              <a:t>O</a:t>
            </a:r>
            <a:r>
              <a:rPr lang="en-US" baseline="-25000" dirty="0"/>
              <a:t>2, </a:t>
            </a:r>
            <a:r>
              <a:rPr lang="en-US" dirty="0"/>
              <a:t>R</a:t>
            </a:r>
          </a:p>
        </p:txBody>
      </p:sp>
      <p:sp>
        <p:nvSpPr>
          <p:cNvPr id="37" name="TextBox 36">
            <a:extLst>
              <a:ext uri="{FF2B5EF4-FFF2-40B4-BE49-F238E27FC236}">
                <a16:creationId xmlns:a16="http://schemas.microsoft.com/office/drawing/2014/main" id="{D51922E9-B083-418B-8364-E24E5AEE0CF2}"/>
              </a:ext>
            </a:extLst>
          </p:cNvPr>
          <p:cNvSpPr txBox="1"/>
          <p:nvPr/>
        </p:nvSpPr>
        <p:spPr>
          <a:xfrm>
            <a:off x="8811387" y="6031586"/>
            <a:ext cx="1170576" cy="369332"/>
          </a:xfrm>
          <a:prstGeom prst="rect">
            <a:avLst/>
          </a:prstGeom>
          <a:noFill/>
        </p:spPr>
        <p:txBody>
          <a:bodyPr wrap="square" rtlCol="0">
            <a:spAutoFit/>
          </a:bodyPr>
          <a:lstStyle/>
          <a:p>
            <a:r>
              <a:rPr lang="en-US" dirty="0"/>
              <a:t>Y</a:t>
            </a:r>
          </a:p>
        </p:txBody>
      </p:sp>
      <p:sp>
        <p:nvSpPr>
          <p:cNvPr id="38" name="TextBox 37">
            <a:extLst>
              <a:ext uri="{FF2B5EF4-FFF2-40B4-BE49-F238E27FC236}">
                <a16:creationId xmlns:a16="http://schemas.microsoft.com/office/drawing/2014/main" id="{B66B0534-FBDC-4C7C-AA78-E416299ADCDF}"/>
              </a:ext>
            </a:extLst>
          </p:cNvPr>
          <p:cNvSpPr txBox="1"/>
          <p:nvPr/>
        </p:nvSpPr>
        <p:spPr>
          <a:xfrm>
            <a:off x="9371242" y="1696497"/>
            <a:ext cx="1933323" cy="4293483"/>
          </a:xfrm>
          <a:prstGeom prst="rect">
            <a:avLst/>
          </a:prstGeom>
          <a:noFill/>
        </p:spPr>
        <p:txBody>
          <a:bodyPr wrap="square" rtlCol="0">
            <a:spAutoFit/>
          </a:bodyPr>
          <a:lstStyle/>
          <a:p>
            <a:r>
              <a:rPr lang="en-US" sz="2600" dirty="0"/>
              <a:t>Subgroup</a:t>
            </a:r>
          </a:p>
          <a:p>
            <a:pPr>
              <a:spcBef>
                <a:spcPts val="600"/>
              </a:spcBef>
              <a:spcAft>
                <a:spcPts val="1200"/>
              </a:spcAft>
            </a:pPr>
            <a:r>
              <a:rPr lang="en-US" sz="2600" dirty="0"/>
              <a:t>A</a:t>
            </a:r>
          </a:p>
          <a:p>
            <a:pPr>
              <a:spcBef>
                <a:spcPts val="600"/>
              </a:spcBef>
              <a:spcAft>
                <a:spcPts val="1200"/>
              </a:spcAft>
            </a:pPr>
            <a:r>
              <a:rPr lang="en-US" sz="2600" dirty="0"/>
              <a:t>B</a:t>
            </a:r>
          </a:p>
          <a:p>
            <a:pPr>
              <a:spcBef>
                <a:spcPts val="1200"/>
              </a:spcBef>
            </a:pPr>
            <a:r>
              <a:rPr lang="en-US" sz="2600" dirty="0"/>
              <a:t>C</a:t>
            </a:r>
          </a:p>
          <a:p>
            <a:endParaRPr lang="en-US" sz="2600" dirty="0"/>
          </a:p>
          <a:p>
            <a:pPr>
              <a:spcAft>
                <a:spcPts val="1200"/>
              </a:spcAft>
            </a:pPr>
            <a:r>
              <a:rPr lang="en-US" sz="2600" dirty="0"/>
              <a:t>D</a:t>
            </a:r>
          </a:p>
          <a:p>
            <a:pPr>
              <a:spcAft>
                <a:spcPts val="1800"/>
              </a:spcAft>
            </a:pPr>
            <a:r>
              <a:rPr lang="en-US" sz="2600" dirty="0"/>
              <a:t>E</a:t>
            </a:r>
          </a:p>
          <a:p>
            <a:pPr>
              <a:spcAft>
                <a:spcPts val="1800"/>
              </a:spcAft>
            </a:pPr>
            <a:r>
              <a:rPr lang="en-US" sz="2600" dirty="0"/>
              <a:t>F</a:t>
            </a:r>
          </a:p>
        </p:txBody>
      </p:sp>
    </p:spTree>
    <p:extLst>
      <p:ext uri="{BB962C8B-B14F-4D97-AF65-F5344CB8AC3E}">
        <p14:creationId xmlns:p14="http://schemas.microsoft.com/office/powerpoint/2010/main" val="5521163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Generic SMART Example (Case Study 1 Cut)</a:t>
            </a:r>
          </a:p>
        </p:txBody>
      </p:sp>
      <p:grpSp>
        <p:nvGrpSpPr>
          <p:cNvPr id="5" name="Group 4"/>
          <p:cNvGrpSpPr/>
          <p:nvPr/>
        </p:nvGrpSpPr>
        <p:grpSpPr>
          <a:xfrm>
            <a:off x="2613662" y="3482510"/>
            <a:ext cx="282742" cy="400110"/>
            <a:chOff x="1861629" y="2948509"/>
            <a:chExt cx="282742" cy="400110"/>
          </a:xfrm>
        </p:grpSpPr>
        <p:sp>
          <p:nvSpPr>
            <p:cNvPr id="34" name="Oval 33"/>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5" name="TextBox 16"/>
            <p:cNvSpPr txBox="1"/>
            <p:nvPr/>
          </p:nvSpPr>
          <p:spPr>
            <a:xfrm>
              <a:off x="1867673" y="2948509"/>
              <a:ext cx="246631"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grpSp>
        <p:nvGrpSpPr>
          <p:cNvPr id="6" name="Group 5"/>
          <p:cNvGrpSpPr/>
          <p:nvPr/>
        </p:nvGrpSpPr>
        <p:grpSpPr>
          <a:xfrm>
            <a:off x="5835812" y="3274934"/>
            <a:ext cx="296834" cy="400110"/>
            <a:chOff x="3293909" y="1417646"/>
            <a:chExt cx="395778" cy="533479"/>
          </a:xfrm>
        </p:grpSpPr>
        <p:sp>
          <p:nvSpPr>
            <p:cNvPr id="32" name="Oval 31"/>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3" name="TextBox 41"/>
            <p:cNvSpPr txBox="1"/>
            <p:nvPr/>
          </p:nvSpPr>
          <p:spPr>
            <a:xfrm>
              <a:off x="3293909" y="1417646"/>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7" name="Straight Arrow Connector 6"/>
          <p:cNvCxnSpPr>
            <a:stCxn id="11" idx="3"/>
            <a:endCxn id="32" idx="2"/>
          </p:cNvCxnSpPr>
          <p:nvPr/>
        </p:nvCxnSpPr>
        <p:spPr>
          <a:xfrm>
            <a:off x="4526349" y="2495547"/>
            <a:ext cx="1323555" cy="968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a:endCxn id="19" idx="1"/>
          </p:cNvCxnSpPr>
          <p:nvPr/>
        </p:nvCxnSpPr>
        <p:spPr>
          <a:xfrm flipV="1">
            <a:off x="4526349" y="2488697"/>
            <a:ext cx="2523489" cy="68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47"/>
          <p:cNvSpPr txBox="1"/>
          <p:nvPr/>
        </p:nvSpPr>
        <p:spPr>
          <a:xfrm>
            <a:off x="4923654" y="2177926"/>
            <a:ext cx="156581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10" name="TextBox 48"/>
          <p:cNvSpPr txBox="1"/>
          <p:nvPr/>
        </p:nvSpPr>
        <p:spPr>
          <a:xfrm rot="2001325">
            <a:off x="4703384" y="2723357"/>
            <a:ext cx="134268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 Response</a:t>
            </a:r>
          </a:p>
        </p:txBody>
      </p:sp>
      <p:sp>
        <p:nvSpPr>
          <p:cNvPr id="11" name="TextBox 51"/>
          <p:cNvSpPr txBox="1"/>
          <p:nvPr/>
        </p:nvSpPr>
        <p:spPr>
          <a:xfrm>
            <a:off x="3687233" y="2295492"/>
            <a:ext cx="839116" cy="400110"/>
          </a:xfrm>
          <a:prstGeom prst="rect">
            <a:avLst/>
          </a:prstGeom>
          <a:solidFill>
            <a:srgbClr val="92D05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sp>
        <p:nvSpPr>
          <p:cNvPr id="12" name="TextBox 52"/>
          <p:cNvSpPr txBox="1"/>
          <p:nvPr/>
        </p:nvSpPr>
        <p:spPr>
          <a:xfrm>
            <a:off x="3687233" y="4398217"/>
            <a:ext cx="83911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cxnSp>
        <p:nvCxnSpPr>
          <p:cNvPr id="13" name="Straight Arrow Connector 12"/>
          <p:cNvCxnSpPr>
            <a:stCxn id="34" idx="6"/>
            <a:endCxn id="11" idx="1"/>
          </p:cNvCxnSpPr>
          <p:nvPr/>
        </p:nvCxnSpPr>
        <p:spPr>
          <a:xfrm flipV="1">
            <a:off x="2896404" y="2495547"/>
            <a:ext cx="790829" cy="118701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4" idx="6"/>
            <a:endCxn id="12" idx="1"/>
          </p:cNvCxnSpPr>
          <p:nvPr/>
        </p:nvCxnSpPr>
        <p:spPr>
          <a:xfrm>
            <a:off x="2896404" y="3682566"/>
            <a:ext cx="790829" cy="91570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55"/>
          <p:cNvSpPr txBox="1"/>
          <p:nvPr/>
        </p:nvSpPr>
        <p:spPr>
          <a:xfrm>
            <a:off x="7041509" y="2845408"/>
            <a:ext cx="1597394"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16" name="TextBox 56"/>
          <p:cNvSpPr txBox="1"/>
          <p:nvPr/>
        </p:nvSpPr>
        <p:spPr>
          <a:xfrm>
            <a:off x="7041509" y="3535976"/>
            <a:ext cx="1597394" cy="400110"/>
          </a:xfrm>
          <a:prstGeom prst="rect">
            <a:avLst/>
          </a:prstGeom>
          <a:solidFill>
            <a:srgbClr val="92D05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17" name="Straight Arrow Connector 16"/>
          <p:cNvCxnSpPr>
            <a:stCxn id="32" idx="6"/>
            <a:endCxn id="15" idx="1"/>
          </p:cNvCxnSpPr>
          <p:nvPr/>
        </p:nvCxnSpPr>
        <p:spPr>
          <a:xfrm flipV="1">
            <a:off x="6132646" y="3045463"/>
            <a:ext cx="908863" cy="418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2" idx="6"/>
            <a:endCxn id="16" idx="1"/>
          </p:cNvCxnSpPr>
          <p:nvPr/>
        </p:nvCxnSpPr>
        <p:spPr>
          <a:xfrm>
            <a:off x="6132646" y="3464023"/>
            <a:ext cx="908863" cy="2720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63"/>
          <p:cNvSpPr txBox="1"/>
          <p:nvPr/>
        </p:nvSpPr>
        <p:spPr>
          <a:xfrm>
            <a:off x="7049838" y="2288642"/>
            <a:ext cx="1589065" cy="400110"/>
          </a:xfrm>
          <a:prstGeom prst="rect">
            <a:avLst/>
          </a:prstGeom>
          <a:solidFill>
            <a:srgbClr val="92D05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grpSp>
        <p:nvGrpSpPr>
          <p:cNvPr id="20" name="Group 19"/>
          <p:cNvGrpSpPr/>
          <p:nvPr/>
        </p:nvGrpSpPr>
        <p:grpSpPr>
          <a:xfrm>
            <a:off x="5873385" y="5358019"/>
            <a:ext cx="297363" cy="400110"/>
            <a:chOff x="3293204" y="1401095"/>
            <a:chExt cx="396483" cy="533479"/>
          </a:xfrm>
        </p:grpSpPr>
        <p:sp>
          <p:nvSpPr>
            <p:cNvPr id="30" name="Oval 2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1" name="TextBox 41"/>
            <p:cNvSpPr txBox="1"/>
            <p:nvPr/>
          </p:nvSpPr>
          <p:spPr>
            <a:xfrm>
              <a:off x="3293204" y="1401095"/>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21" name="Straight Arrow Connector 20"/>
          <p:cNvCxnSpPr>
            <a:stCxn id="12" idx="3"/>
            <a:endCxn id="30" idx="2"/>
          </p:cNvCxnSpPr>
          <p:nvPr/>
        </p:nvCxnSpPr>
        <p:spPr>
          <a:xfrm>
            <a:off x="4526349" y="4598272"/>
            <a:ext cx="1361657" cy="96124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29" idx="1"/>
          </p:cNvCxnSpPr>
          <p:nvPr/>
        </p:nvCxnSpPr>
        <p:spPr>
          <a:xfrm flipV="1">
            <a:off x="4526349" y="4571997"/>
            <a:ext cx="2510743" cy="26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47"/>
          <p:cNvSpPr txBox="1"/>
          <p:nvPr/>
        </p:nvSpPr>
        <p:spPr>
          <a:xfrm>
            <a:off x="4798466" y="4224440"/>
            <a:ext cx="156581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24" name="TextBox 48"/>
          <p:cNvSpPr txBox="1"/>
          <p:nvPr/>
        </p:nvSpPr>
        <p:spPr>
          <a:xfrm rot="2001325">
            <a:off x="4625650" y="4771694"/>
            <a:ext cx="1325399"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a:t>
            </a:r>
          </a:p>
          <a:p>
            <a:r>
              <a:rPr lang="en-US" sz="2000" dirty="0"/>
              <a:t>Response</a:t>
            </a:r>
          </a:p>
        </p:txBody>
      </p:sp>
      <p:sp>
        <p:nvSpPr>
          <p:cNvPr id="25" name="TextBox 55"/>
          <p:cNvSpPr txBox="1"/>
          <p:nvPr/>
        </p:nvSpPr>
        <p:spPr>
          <a:xfrm>
            <a:off x="7079608" y="4940908"/>
            <a:ext cx="155929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26" name="TextBox 56"/>
          <p:cNvSpPr txBox="1"/>
          <p:nvPr/>
        </p:nvSpPr>
        <p:spPr>
          <a:xfrm>
            <a:off x="7079608" y="5631476"/>
            <a:ext cx="155929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27" name="Straight Arrow Connector 26"/>
          <p:cNvCxnSpPr>
            <a:stCxn id="30" idx="6"/>
            <a:endCxn id="25" idx="1"/>
          </p:cNvCxnSpPr>
          <p:nvPr/>
        </p:nvCxnSpPr>
        <p:spPr>
          <a:xfrm flipV="1">
            <a:off x="6170748" y="5140963"/>
            <a:ext cx="908860" cy="41855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0" idx="6"/>
            <a:endCxn id="26" idx="1"/>
          </p:cNvCxnSpPr>
          <p:nvPr/>
        </p:nvCxnSpPr>
        <p:spPr>
          <a:xfrm>
            <a:off x="6170748" y="5559521"/>
            <a:ext cx="908860" cy="27201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63"/>
          <p:cNvSpPr txBox="1"/>
          <p:nvPr/>
        </p:nvSpPr>
        <p:spPr>
          <a:xfrm>
            <a:off x="7037092" y="4371942"/>
            <a:ext cx="1601811"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sp>
        <p:nvSpPr>
          <p:cNvPr id="3" name="Slide Number Placeholder 2"/>
          <p:cNvSpPr>
            <a:spLocks noGrp="1"/>
          </p:cNvSpPr>
          <p:nvPr>
            <p:ph type="sldNum" sz="quarter" idx="12"/>
          </p:nvPr>
        </p:nvSpPr>
        <p:spPr/>
        <p:txBody>
          <a:bodyPr/>
          <a:lstStyle/>
          <a:p>
            <a:fld id="{A15942B8-D881-484A-AE05-5CAA469D8C8A}" type="slidenum">
              <a:rPr lang="en-US" smtClean="0"/>
              <a:t>113</a:t>
            </a:fld>
            <a:endParaRPr lang="en-US" dirty="0"/>
          </a:p>
        </p:txBody>
      </p:sp>
      <p:sp>
        <p:nvSpPr>
          <p:cNvPr id="4" name="TextBox 3">
            <a:extLst>
              <a:ext uri="{FF2B5EF4-FFF2-40B4-BE49-F238E27FC236}">
                <a16:creationId xmlns:a16="http://schemas.microsoft.com/office/drawing/2014/main" id="{147646D4-9507-4FE3-9F6C-0F9448589E79}"/>
              </a:ext>
            </a:extLst>
          </p:cNvPr>
          <p:cNvSpPr txBox="1"/>
          <p:nvPr/>
        </p:nvSpPr>
        <p:spPr>
          <a:xfrm>
            <a:off x="2601332" y="6132955"/>
            <a:ext cx="508804" cy="369332"/>
          </a:xfrm>
          <a:prstGeom prst="rect">
            <a:avLst/>
          </a:prstGeom>
          <a:noFill/>
        </p:spPr>
        <p:txBody>
          <a:bodyPr wrap="square" rtlCol="0">
            <a:spAutoFit/>
          </a:bodyPr>
          <a:lstStyle/>
          <a:p>
            <a:r>
              <a:rPr lang="en-US" dirty="0"/>
              <a:t>O</a:t>
            </a:r>
            <a:r>
              <a:rPr lang="en-US" baseline="-25000" dirty="0"/>
              <a:t>1</a:t>
            </a:r>
          </a:p>
        </p:txBody>
      </p:sp>
      <p:sp>
        <p:nvSpPr>
          <p:cNvPr id="36" name="TextBox 35">
            <a:extLst>
              <a:ext uri="{FF2B5EF4-FFF2-40B4-BE49-F238E27FC236}">
                <a16:creationId xmlns:a16="http://schemas.microsoft.com/office/drawing/2014/main" id="{D4BA13B9-D93F-4C35-95C1-78D9C7CB8315}"/>
              </a:ext>
            </a:extLst>
          </p:cNvPr>
          <p:cNvSpPr txBox="1"/>
          <p:nvPr/>
        </p:nvSpPr>
        <p:spPr>
          <a:xfrm>
            <a:off x="4865920" y="6101372"/>
            <a:ext cx="1170576" cy="369332"/>
          </a:xfrm>
          <a:prstGeom prst="rect">
            <a:avLst/>
          </a:prstGeom>
          <a:noFill/>
        </p:spPr>
        <p:txBody>
          <a:bodyPr wrap="square" rtlCol="0">
            <a:spAutoFit/>
          </a:bodyPr>
          <a:lstStyle/>
          <a:p>
            <a:r>
              <a:rPr lang="en-US" dirty="0"/>
              <a:t>O</a:t>
            </a:r>
            <a:r>
              <a:rPr lang="en-US" baseline="-25000" dirty="0"/>
              <a:t>2, </a:t>
            </a:r>
            <a:r>
              <a:rPr lang="en-US" dirty="0"/>
              <a:t>R</a:t>
            </a:r>
          </a:p>
        </p:txBody>
      </p:sp>
      <p:sp>
        <p:nvSpPr>
          <p:cNvPr id="37" name="TextBox 36">
            <a:extLst>
              <a:ext uri="{FF2B5EF4-FFF2-40B4-BE49-F238E27FC236}">
                <a16:creationId xmlns:a16="http://schemas.microsoft.com/office/drawing/2014/main" id="{D51922E9-B083-418B-8364-E24E5AEE0CF2}"/>
              </a:ext>
            </a:extLst>
          </p:cNvPr>
          <p:cNvSpPr txBox="1"/>
          <p:nvPr/>
        </p:nvSpPr>
        <p:spPr>
          <a:xfrm>
            <a:off x="8811387" y="6031586"/>
            <a:ext cx="1170576" cy="369332"/>
          </a:xfrm>
          <a:prstGeom prst="rect">
            <a:avLst/>
          </a:prstGeom>
          <a:noFill/>
        </p:spPr>
        <p:txBody>
          <a:bodyPr wrap="square" rtlCol="0">
            <a:spAutoFit/>
          </a:bodyPr>
          <a:lstStyle/>
          <a:p>
            <a:r>
              <a:rPr lang="en-US" dirty="0"/>
              <a:t>Y</a:t>
            </a:r>
          </a:p>
        </p:txBody>
      </p:sp>
      <p:sp>
        <p:nvSpPr>
          <p:cNvPr id="38" name="TextBox 37">
            <a:extLst>
              <a:ext uri="{FF2B5EF4-FFF2-40B4-BE49-F238E27FC236}">
                <a16:creationId xmlns:a16="http://schemas.microsoft.com/office/drawing/2014/main" id="{B66B0534-FBDC-4C7C-AA78-E416299ADCDF}"/>
              </a:ext>
            </a:extLst>
          </p:cNvPr>
          <p:cNvSpPr txBox="1"/>
          <p:nvPr/>
        </p:nvSpPr>
        <p:spPr>
          <a:xfrm>
            <a:off x="9371242" y="1696497"/>
            <a:ext cx="1933323" cy="4293483"/>
          </a:xfrm>
          <a:prstGeom prst="rect">
            <a:avLst/>
          </a:prstGeom>
          <a:noFill/>
        </p:spPr>
        <p:txBody>
          <a:bodyPr wrap="square" rtlCol="0">
            <a:spAutoFit/>
          </a:bodyPr>
          <a:lstStyle/>
          <a:p>
            <a:r>
              <a:rPr lang="en-US" sz="2600" dirty="0"/>
              <a:t>Subgroup</a:t>
            </a:r>
          </a:p>
          <a:p>
            <a:pPr>
              <a:spcBef>
                <a:spcPts val="600"/>
              </a:spcBef>
              <a:spcAft>
                <a:spcPts val="1200"/>
              </a:spcAft>
            </a:pPr>
            <a:r>
              <a:rPr lang="en-US" sz="2600" dirty="0"/>
              <a:t>A</a:t>
            </a:r>
          </a:p>
          <a:p>
            <a:pPr>
              <a:spcBef>
                <a:spcPts val="600"/>
              </a:spcBef>
              <a:spcAft>
                <a:spcPts val="1200"/>
              </a:spcAft>
            </a:pPr>
            <a:r>
              <a:rPr lang="en-US" sz="2600" dirty="0"/>
              <a:t>B</a:t>
            </a:r>
          </a:p>
          <a:p>
            <a:pPr>
              <a:spcBef>
                <a:spcPts val="1200"/>
              </a:spcBef>
            </a:pPr>
            <a:r>
              <a:rPr lang="en-US" sz="2600" dirty="0"/>
              <a:t>C</a:t>
            </a:r>
          </a:p>
          <a:p>
            <a:endParaRPr lang="en-US" sz="2600" dirty="0"/>
          </a:p>
          <a:p>
            <a:pPr>
              <a:spcAft>
                <a:spcPts val="1200"/>
              </a:spcAft>
            </a:pPr>
            <a:r>
              <a:rPr lang="en-US" sz="2600" dirty="0"/>
              <a:t>D</a:t>
            </a:r>
          </a:p>
          <a:p>
            <a:pPr>
              <a:spcAft>
                <a:spcPts val="1800"/>
              </a:spcAft>
            </a:pPr>
            <a:r>
              <a:rPr lang="en-US" sz="2600" dirty="0"/>
              <a:t>E</a:t>
            </a:r>
          </a:p>
          <a:p>
            <a:pPr>
              <a:spcAft>
                <a:spcPts val="1800"/>
              </a:spcAft>
            </a:pPr>
            <a:r>
              <a:rPr lang="en-US" sz="2600" dirty="0"/>
              <a:t>F</a:t>
            </a:r>
          </a:p>
        </p:txBody>
      </p:sp>
    </p:spTree>
    <p:extLst>
      <p:ext uri="{BB962C8B-B14F-4D97-AF65-F5344CB8AC3E}">
        <p14:creationId xmlns:p14="http://schemas.microsoft.com/office/powerpoint/2010/main" val="183358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Generic SMART Example (Case Study 1 Cut)</a:t>
            </a:r>
          </a:p>
        </p:txBody>
      </p:sp>
      <p:grpSp>
        <p:nvGrpSpPr>
          <p:cNvPr id="5" name="Group 4"/>
          <p:cNvGrpSpPr/>
          <p:nvPr/>
        </p:nvGrpSpPr>
        <p:grpSpPr>
          <a:xfrm>
            <a:off x="2613662" y="3482510"/>
            <a:ext cx="282742" cy="400110"/>
            <a:chOff x="1861629" y="2948509"/>
            <a:chExt cx="282742" cy="400110"/>
          </a:xfrm>
        </p:grpSpPr>
        <p:sp>
          <p:nvSpPr>
            <p:cNvPr id="34" name="Oval 33"/>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5" name="TextBox 16"/>
            <p:cNvSpPr txBox="1"/>
            <p:nvPr/>
          </p:nvSpPr>
          <p:spPr>
            <a:xfrm>
              <a:off x="1867673" y="2948509"/>
              <a:ext cx="246631"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grpSp>
        <p:nvGrpSpPr>
          <p:cNvPr id="6" name="Group 5"/>
          <p:cNvGrpSpPr/>
          <p:nvPr/>
        </p:nvGrpSpPr>
        <p:grpSpPr>
          <a:xfrm>
            <a:off x="5835812" y="3274934"/>
            <a:ext cx="296834" cy="400110"/>
            <a:chOff x="3293909" y="1417646"/>
            <a:chExt cx="395778" cy="533479"/>
          </a:xfrm>
        </p:grpSpPr>
        <p:sp>
          <p:nvSpPr>
            <p:cNvPr id="32" name="Oval 31"/>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3" name="TextBox 41"/>
            <p:cNvSpPr txBox="1"/>
            <p:nvPr/>
          </p:nvSpPr>
          <p:spPr>
            <a:xfrm>
              <a:off x="3293909" y="1417646"/>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7" name="Straight Arrow Connector 6"/>
          <p:cNvCxnSpPr>
            <a:stCxn id="11" idx="3"/>
            <a:endCxn id="32" idx="2"/>
          </p:cNvCxnSpPr>
          <p:nvPr/>
        </p:nvCxnSpPr>
        <p:spPr>
          <a:xfrm>
            <a:off x="4526349" y="2495547"/>
            <a:ext cx="1323555" cy="968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a:endCxn id="19" idx="1"/>
          </p:cNvCxnSpPr>
          <p:nvPr/>
        </p:nvCxnSpPr>
        <p:spPr>
          <a:xfrm flipV="1">
            <a:off x="4526349" y="2488697"/>
            <a:ext cx="2523489" cy="68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47"/>
          <p:cNvSpPr txBox="1"/>
          <p:nvPr/>
        </p:nvSpPr>
        <p:spPr>
          <a:xfrm>
            <a:off x="4923654" y="2177926"/>
            <a:ext cx="156581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10" name="TextBox 48"/>
          <p:cNvSpPr txBox="1"/>
          <p:nvPr/>
        </p:nvSpPr>
        <p:spPr>
          <a:xfrm rot="2001325">
            <a:off x="4703384" y="2723357"/>
            <a:ext cx="134268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 Response</a:t>
            </a:r>
          </a:p>
        </p:txBody>
      </p:sp>
      <p:sp>
        <p:nvSpPr>
          <p:cNvPr id="11" name="TextBox 51"/>
          <p:cNvSpPr txBox="1"/>
          <p:nvPr/>
        </p:nvSpPr>
        <p:spPr>
          <a:xfrm>
            <a:off x="3687233" y="2295492"/>
            <a:ext cx="83911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sp>
        <p:nvSpPr>
          <p:cNvPr id="12" name="TextBox 52"/>
          <p:cNvSpPr txBox="1"/>
          <p:nvPr/>
        </p:nvSpPr>
        <p:spPr>
          <a:xfrm>
            <a:off x="3687233" y="4398217"/>
            <a:ext cx="839116" cy="400110"/>
          </a:xfrm>
          <a:prstGeom prst="rect">
            <a:avLst/>
          </a:prstGeom>
          <a:solidFill>
            <a:srgbClr val="FF00FF"/>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cxnSp>
        <p:nvCxnSpPr>
          <p:cNvPr id="13" name="Straight Arrow Connector 12"/>
          <p:cNvCxnSpPr>
            <a:stCxn id="34" idx="6"/>
            <a:endCxn id="11" idx="1"/>
          </p:cNvCxnSpPr>
          <p:nvPr/>
        </p:nvCxnSpPr>
        <p:spPr>
          <a:xfrm flipV="1">
            <a:off x="2896404" y="2495547"/>
            <a:ext cx="790829" cy="118701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4" idx="6"/>
            <a:endCxn id="12" idx="1"/>
          </p:cNvCxnSpPr>
          <p:nvPr/>
        </p:nvCxnSpPr>
        <p:spPr>
          <a:xfrm>
            <a:off x="2896404" y="3682566"/>
            <a:ext cx="790829" cy="91570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55"/>
          <p:cNvSpPr txBox="1"/>
          <p:nvPr/>
        </p:nvSpPr>
        <p:spPr>
          <a:xfrm>
            <a:off x="7041509" y="2845408"/>
            <a:ext cx="1597394"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16" name="TextBox 56"/>
          <p:cNvSpPr txBox="1"/>
          <p:nvPr/>
        </p:nvSpPr>
        <p:spPr>
          <a:xfrm>
            <a:off x="7041509" y="3535976"/>
            <a:ext cx="1597394"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17" name="Straight Arrow Connector 16"/>
          <p:cNvCxnSpPr>
            <a:stCxn id="32" idx="6"/>
            <a:endCxn id="15" idx="1"/>
          </p:cNvCxnSpPr>
          <p:nvPr/>
        </p:nvCxnSpPr>
        <p:spPr>
          <a:xfrm flipV="1">
            <a:off x="6132646" y="3045463"/>
            <a:ext cx="908863" cy="418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2" idx="6"/>
            <a:endCxn id="16" idx="1"/>
          </p:cNvCxnSpPr>
          <p:nvPr/>
        </p:nvCxnSpPr>
        <p:spPr>
          <a:xfrm>
            <a:off x="6132646" y="3464023"/>
            <a:ext cx="908863" cy="2720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63"/>
          <p:cNvSpPr txBox="1"/>
          <p:nvPr/>
        </p:nvSpPr>
        <p:spPr>
          <a:xfrm>
            <a:off x="7049838" y="2288642"/>
            <a:ext cx="158906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grpSp>
        <p:nvGrpSpPr>
          <p:cNvPr id="20" name="Group 19"/>
          <p:cNvGrpSpPr/>
          <p:nvPr/>
        </p:nvGrpSpPr>
        <p:grpSpPr>
          <a:xfrm>
            <a:off x="5873385" y="5358019"/>
            <a:ext cx="297363" cy="400110"/>
            <a:chOff x="3293204" y="1401095"/>
            <a:chExt cx="396483" cy="533479"/>
          </a:xfrm>
        </p:grpSpPr>
        <p:sp>
          <p:nvSpPr>
            <p:cNvPr id="30" name="Oval 2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1" name="TextBox 41"/>
            <p:cNvSpPr txBox="1"/>
            <p:nvPr/>
          </p:nvSpPr>
          <p:spPr>
            <a:xfrm>
              <a:off x="3293204" y="1401095"/>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21" name="Straight Arrow Connector 20"/>
          <p:cNvCxnSpPr>
            <a:stCxn id="12" idx="3"/>
            <a:endCxn id="30" idx="2"/>
          </p:cNvCxnSpPr>
          <p:nvPr/>
        </p:nvCxnSpPr>
        <p:spPr>
          <a:xfrm>
            <a:off x="4526349" y="4598272"/>
            <a:ext cx="1361657" cy="96124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29" idx="1"/>
          </p:cNvCxnSpPr>
          <p:nvPr/>
        </p:nvCxnSpPr>
        <p:spPr>
          <a:xfrm flipV="1">
            <a:off x="4526349" y="4571997"/>
            <a:ext cx="2510743" cy="26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47"/>
          <p:cNvSpPr txBox="1"/>
          <p:nvPr/>
        </p:nvSpPr>
        <p:spPr>
          <a:xfrm>
            <a:off x="4798466" y="4224440"/>
            <a:ext cx="156581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24" name="TextBox 48"/>
          <p:cNvSpPr txBox="1"/>
          <p:nvPr/>
        </p:nvSpPr>
        <p:spPr>
          <a:xfrm rot="2001325">
            <a:off x="4625650" y="4771694"/>
            <a:ext cx="1325399"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a:t>
            </a:r>
          </a:p>
          <a:p>
            <a:r>
              <a:rPr lang="en-US" sz="2000" dirty="0"/>
              <a:t>Response</a:t>
            </a:r>
          </a:p>
        </p:txBody>
      </p:sp>
      <p:sp>
        <p:nvSpPr>
          <p:cNvPr id="25" name="TextBox 55"/>
          <p:cNvSpPr txBox="1"/>
          <p:nvPr/>
        </p:nvSpPr>
        <p:spPr>
          <a:xfrm>
            <a:off x="7079608" y="4940908"/>
            <a:ext cx="1559295" cy="400110"/>
          </a:xfrm>
          <a:prstGeom prst="rect">
            <a:avLst/>
          </a:prstGeom>
          <a:solidFill>
            <a:srgbClr val="FF00FF"/>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26" name="TextBox 56"/>
          <p:cNvSpPr txBox="1"/>
          <p:nvPr/>
        </p:nvSpPr>
        <p:spPr>
          <a:xfrm>
            <a:off x="7079608" y="5631476"/>
            <a:ext cx="155929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27" name="Straight Arrow Connector 26"/>
          <p:cNvCxnSpPr>
            <a:stCxn id="30" idx="6"/>
            <a:endCxn id="25" idx="1"/>
          </p:cNvCxnSpPr>
          <p:nvPr/>
        </p:nvCxnSpPr>
        <p:spPr>
          <a:xfrm flipV="1">
            <a:off x="6170748" y="5140963"/>
            <a:ext cx="908860" cy="41855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0" idx="6"/>
            <a:endCxn id="26" idx="1"/>
          </p:cNvCxnSpPr>
          <p:nvPr/>
        </p:nvCxnSpPr>
        <p:spPr>
          <a:xfrm>
            <a:off x="6170748" y="5559521"/>
            <a:ext cx="908860" cy="27201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63"/>
          <p:cNvSpPr txBox="1"/>
          <p:nvPr/>
        </p:nvSpPr>
        <p:spPr>
          <a:xfrm>
            <a:off x="7037092" y="4371942"/>
            <a:ext cx="1601811" cy="400110"/>
          </a:xfrm>
          <a:prstGeom prst="rect">
            <a:avLst/>
          </a:prstGeom>
          <a:solidFill>
            <a:srgbClr val="FF00FF"/>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sp>
        <p:nvSpPr>
          <p:cNvPr id="3" name="Slide Number Placeholder 2"/>
          <p:cNvSpPr>
            <a:spLocks noGrp="1"/>
          </p:cNvSpPr>
          <p:nvPr>
            <p:ph type="sldNum" sz="quarter" idx="12"/>
          </p:nvPr>
        </p:nvSpPr>
        <p:spPr/>
        <p:txBody>
          <a:bodyPr/>
          <a:lstStyle/>
          <a:p>
            <a:fld id="{A15942B8-D881-484A-AE05-5CAA469D8C8A}" type="slidenum">
              <a:rPr lang="en-US" smtClean="0"/>
              <a:t>114</a:t>
            </a:fld>
            <a:endParaRPr lang="en-US" dirty="0"/>
          </a:p>
        </p:txBody>
      </p:sp>
      <p:sp>
        <p:nvSpPr>
          <p:cNvPr id="4" name="TextBox 3">
            <a:extLst>
              <a:ext uri="{FF2B5EF4-FFF2-40B4-BE49-F238E27FC236}">
                <a16:creationId xmlns:a16="http://schemas.microsoft.com/office/drawing/2014/main" id="{147646D4-9507-4FE3-9F6C-0F9448589E79}"/>
              </a:ext>
            </a:extLst>
          </p:cNvPr>
          <p:cNvSpPr txBox="1"/>
          <p:nvPr/>
        </p:nvSpPr>
        <p:spPr>
          <a:xfrm>
            <a:off x="2601332" y="6132955"/>
            <a:ext cx="508804" cy="369332"/>
          </a:xfrm>
          <a:prstGeom prst="rect">
            <a:avLst/>
          </a:prstGeom>
          <a:noFill/>
        </p:spPr>
        <p:txBody>
          <a:bodyPr wrap="square" rtlCol="0">
            <a:spAutoFit/>
          </a:bodyPr>
          <a:lstStyle/>
          <a:p>
            <a:r>
              <a:rPr lang="en-US" dirty="0"/>
              <a:t>O</a:t>
            </a:r>
            <a:r>
              <a:rPr lang="en-US" baseline="-25000" dirty="0"/>
              <a:t>1</a:t>
            </a:r>
          </a:p>
        </p:txBody>
      </p:sp>
      <p:sp>
        <p:nvSpPr>
          <p:cNvPr id="36" name="TextBox 35">
            <a:extLst>
              <a:ext uri="{FF2B5EF4-FFF2-40B4-BE49-F238E27FC236}">
                <a16:creationId xmlns:a16="http://schemas.microsoft.com/office/drawing/2014/main" id="{D4BA13B9-D93F-4C35-95C1-78D9C7CB8315}"/>
              </a:ext>
            </a:extLst>
          </p:cNvPr>
          <p:cNvSpPr txBox="1"/>
          <p:nvPr/>
        </p:nvSpPr>
        <p:spPr>
          <a:xfrm>
            <a:off x="4865920" y="6101372"/>
            <a:ext cx="1170576" cy="369332"/>
          </a:xfrm>
          <a:prstGeom prst="rect">
            <a:avLst/>
          </a:prstGeom>
          <a:noFill/>
        </p:spPr>
        <p:txBody>
          <a:bodyPr wrap="square" rtlCol="0">
            <a:spAutoFit/>
          </a:bodyPr>
          <a:lstStyle/>
          <a:p>
            <a:r>
              <a:rPr lang="en-US" dirty="0"/>
              <a:t>O</a:t>
            </a:r>
            <a:r>
              <a:rPr lang="en-US" baseline="-25000" dirty="0"/>
              <a:t>2, </a:t>
            </a:r>
            <a:r>
              <a:rPr lang="en-US" dirty="0"/>
              <a:t>R</a:t>
            </a:r>
          </a:p>
        </p:txBody>
      </p:sp>
      <p:sp>
        <p:nvSpPr>
          <p:cNvPr id="37" name="TextBox 36">
            <a:extLst>
              <a:ext uri="{FF2B5EF4-FFF2-40B4-BE49-F238E27FC236}">
                <a16:creationId xmlns:a16="http://schemas.microsoft.com/office/drawing/2014/main" id="{D51922E9-B083-418B-8364-E24E5AEE0CF2}"/>
              </a:ext>
            </a:extLst>
          </p:cNvPr>
          <p:cNvSpPr txBox="1"/>
          <p:nvPr/>
        </p:nvSpPr>
        <p:spPr>
          <a:xfrm>
            <a:off x="8811387" y="6031586"/>
            <a:ext cx="1170576" cy="369332"/>
          </a:xfrm>
          <a:prstGeom prst="rect">
            <a:avLst/>
          </a:prstGeom>
          <a:noFill/>
        </p:spPr>
        <p:txBody>
          <a:bodyPr wrap="square" rtlCol="0">
            <a:spAutoFit/>
          </a:bodyPr>
          <a:lstStyle/>
          <a:p>
            <a:r>
              <a:rPr lang="en-US" dirty="0"/>
              <a:t>Y</a:t>
            </a:r>
          </a:p>
        </p:txBody>
      </p:sp>
      <p:sp>
        <p:nvSpPr>
          <p:cNvPr id="38" name="TextBox 37">
            <a:extLst>
              <a:ext uri="{FF2B5EF4-FFF2-40B4-BE49-F238E27FC236}">
                <a16:creationId xmlns:a16="http://schemas.microsoft.com/office/drawing/2014/main" id="{B66B0534-FBDC-4C7C-AA78-E416299ADCDF}"/>
              </a:ext>
            </a:extLst>
          </p:cNvPr>
          <p:cNvSpPr txBox="1"/>
          <p:nvPr/>
        </p:nvSpPr>
        <p:spPr>
          <a:xfrm>
            <a:off x="9371242" y="1696497"/>
            <a:ext cx="1933323" cy="4293483"/>
          </a:xfrm>
          <a:prstGeom prst="rect">
            <a:avLst/>
          </a:prstGeom>
          <a:noFill/>
        </p:spPr>
        <p:txBody>
          <a:bodyPr wrap="square" rtlCol="0">
            <a:spAutoFit/>
          </a:bodyPr>
          <a:lstStyle/>
          <a:p>
            <a:r>
              <a:rPr lang="en-US" sz="2600" dirty="0"/>
              <a:t>Subgroup</a:t>
            </a:r>
          </a:p>
          <a:p>
            <a:pPr>
              <a:spcBef>
                <a:spcPts val="600"/>
              </a:spcBef>
              <a:spcAft>
                <a:spcPts val="1200"/>
              </a:spcAft>
            </a:pPr>
            <a:r>
              <a:rPr lang="en-US" sz="2600" dirty="0"/>
              <a:t>A</a:t>
            </a:r>
          </a:p>
          <a:p>
            <a:pPr>
              <a:spcBef>
                <a:spcPts val="600"/>
              </a:spcBef>
              <a:spcAft>
                <a:spcPts val="1200"/>
              </a:spcAft>
            </a:pPr>
            <a:r>
              <a:rPr lang="en-US" sz="2600" dirty="0"/>
              <a:t>B</a:t>
            </a:r>
          </a:p>
          <a:p>
            <a:pPr>
              <a:spcBef>
                <a:spcPts val="1200"/>
              </a:spcBef>
            </a:pPr>
            <a:r>
              <a:rPr lang="en-US" sz="2600" dirty="0"/>
              <a:t>C</a:t>
            </a:r>
          </a:p>
          <a:p>
            <a:endParaRPr lang="en-US" sz="2600" dirty="0"/>
          </a:p>
          <a:p>
            <a:pPr>
              <a:spcAft>
                <a:spcPts val="1200"/>
              </a:spcAft>
            </a:pPr>
            <a:r>
              <a:rPr lang="en-US" sz="2600" dirty="0"/>
              <a:t>D</a:t>
            </a:r>
          </a:p>
          <a:p>
            <a:pPr>
              <a:spcAft>
                <a:spcPts val="1800"/>
              </a:spcAft>
            </a:pPr>
            <a:r>
              <a:rPr lang="en-US" sz="2600" dirty="0"/>
              <a:t>E</a:t>
            </a:r>
          </a:p>
          <a:p>
            <a:pPr>
              <a:spcAft>
                <a:spcPts val="1800"/>
              </a:spcAft>
            </a:pPr>
            <a:r>
              <a:rPr lang="en-US" sz="2600" dirty="0"/>
              <a:t>F</a:t>
            </a:r>
          </a:p>
        </p:txBody>
      </p:sp>
    </p:spTree>
    <p:extLst>
      <p:ext uri="{BB962C8B-B14F-4D97-AF65-F5344CB8AC3E}">
        <p14:creationId xmlns:p14="http://schemas.microsoft.com/office/powerpoint/2010/main" val="9422761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Generic SMART Example (Case Study 1 Cut)</a:t>
            </a:r>
          </a:p>
        </p:txBody>
      </p:sp>
      <p:grpSp>
        <p:nvGrpSpPr>
          <p:cNvPr id="5" name="Group 4"/>
          <p:cNvGrpSpPr/>
          <p:nvPr/>
        </p:nvGrpSpPr>
        <p:grpSpPr>
          <a:xfrm>
            <a:off x="2613662" y="3482510"/>
            <a:ext cx="282742" cy="400110"/>
            <a:chOff x="1861629" y="2948509"/>
            <a:chExt cx="282742" cy="400110"/>
          </a:xfrm>
        </p:grpSpPr>
        <p:sp>
          <p:nvSpPr>
            <p:cNvPr id="34" name="Oval 33"/>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5" name="TextBox 16"/>
            <p:cNvSpPr txBox="1"/>
            <p:nvPr/>
          </p:nvSpPr>
          <p:spPr>
            <a:xfrm>
              <a:off x="1867673" y="2948509"/>
              <a:ext cx="246631"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grpSp>
        <p:nvGrpSpPr>
          <p:cNvPr id="6" name="Group 5"/>
          <p:cNvGrpSpPr/>
          <p:nvPr/>
        </p:nvGrpSpPr>
        <p:grpSpPr>
          <a:xfrm>
            <a:off x="5835812" y="3274934"/>
            <a:ext cx="296834" cy="400110"/>
            <a:chOff x="3293909" y="1417646"/>
            <a:chExt cx="395778" cy="533479"/>
          </a:xfrm>
        </p:grpSpPr>
        <p:sp>
          <p:nvSpPr>
            <p:cNvPr id="32" name="Oval 31"/>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3" name="TextBox 41"/>
            <p:cNvSpPr txBox="1"/>
            <p:nvPr/>
          </p:nvSpPr>
          <p:spPr>
            <a:xfrm>
              <a:off x="3293909" y="1417646"/>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7" name="Straight Arrow Connector 6"/>
          <p:cNvCxnSpPr>
            <a:stCxn id="11" idx="3"/>
            <a:endCxn id="32" idx="2"/>
          </p:cNvCxnSpPr>
          <p:nvPr/>
        </p:nvCxnSpPr>
        <p:spPr>
          <a:xfrm>
            <a:off x="4526349" y="2495547"/>
            <a:ext cx="1323555" cy="968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a:endCxn id="19" idx="1"/>
          </p:cNvCxnSpPr>
          <p:nvPr/>
        </p:nvCxnSpPr>
        <p:spPr>
          <a:xfrm flipV="1">
            <a:off x="4526349" y="2488697"/>
            <a:ext cx="2523489" cy="68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47"/>
          <p:cNvSpPr txBox="1"/>
          <p:nvPr/>
        </p:nvSpPr>
        <p:spPr>
          <a:xfrm>
            <a:off x="4923654" y="2177926"/>
            <a:ext cx="156581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10" name="TextBox 48"/>
          <p:cNvSpPr txBox="1"/>
          <p:nvPr/>
        </p:nvSpPr>
        <p:spPr>
          <a:xfrm rot="2001325">
            <a:off x="4703384" y="2723357"/>
            <a:ext cx="134268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 Response</a:t>
            </a:r>
          </a:p>
        </p:txBody>
      </p:sp>
      <p:sp>
        <p:nvSpPr>
          <p:cNvPr id="11" name="TextBox 51"/>
          <p:cNvSpPr txBox="1"/>
          <p:nvPr/>
        </p:nvSpPr>
        <p:spPr>
          <a:xfrm>
            <a:off x="3687233" y="2295492"/>
            <a:ext cx="83911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sp>
        <p:nvSpPr>
          <p:cNvPr id="12" name="TextBox 52"/>
          <p:cNvSpPr txBox="1"/>
          <p:nvPr/>
        </p:nvSpPr>
        <p:spPr>
          <a:xfrm>
            <a:off x="3687233" y="4398217"/>
            <a:ext cx="839116" cy="400110"/>
          </a:xfrm>
          <a:prstGeom prst="rect">
            <a:avLst/>
          </a:prstGeom>
          <a:solidFill>
            <a:srgbClr val="00B0F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cxnSp>
        <p:nvCxnSpPr>
          <p:cNvPr id="13" name="Straight Arrow Connector 12"/>
          <p:cNvCxnSpPr>
            <a:stCxn id="34" idx="6"/>
            <a:endCxn id="11" idx="1"/>
          </p:cNvCxnSpPr>
          <p:nvPr/>
        </p:nvCxnSpPr>
        <p:spPr>
          <a:xfrm flipV="1">
            <a:off x="2896404" y="2495547"/>
            <a:ext cx="790829" cy="118701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4" idx="6"/>
            <a:endCxn id="12" idx="1"/>
          </p:cNvCxnSpPr>
          <p:nvPr/>
        </p:nvCxnSpPr>
        <p:spPr>
          <a:xfrm>
            <a:off x="2896404" y="3682566"/>
            <a:ext cx="790829" cy="91570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55"/>
          <p:cNvSpPr txBox="1"/>
          <p:nvPr/>
        </p:nvSpPr>
        <p:spPr>
          <a:xfrm>
            <a:off x="7041509" y="2845408"/>
            <a:ext cx="1597394"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16" name="TextBox 56"/>
          <p:cNvSpPr txBox="1"/>
          <p:nvPr/>
        </p:nvSpPr>
        <p:spPr>
          <a:xfrm>
            <a:off x="7041509" y="3535976"/>
            <a:ext cx="1597394"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17" name="Straight Arrow Connector 16"/>
          <p:cNvCxnSpPr>
            <a:stCxn id="32" idx="6"/>
            <a:endCxn id="15" idx="1"/>
          </p:cNvCxnSpPr>
          <p:nvPr/>
        </p:nvCxnSpPr>
        <p:spPr>
          <a:xfrm flipV="1">
            <a:off x="6132646" y="3045463"/>
            <a:ext cx="908863" cy="418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2" idx="6"/>
            <a:endCxn id="16" idx="1"/>
          </p:cNvCxnSpPr>
          <p:nvPr/>
        </p:nvCxnSpPr>
        <p:spPr>
          <a:xfrm>
            <a:off x="6132646" y="3464023"/>
            <a:ext cx="908863" cy="2720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63"/>
          <p:cNvSpPr txBox="1"/>
          <p:nvPr/>
        </p:nvSpPr>
        <p:spPr>
          <a:xfrm>
            <a:off x="7049838" y="2288642"/>
            <a:ext cx="158906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grpSp>
        <p:nvGrpSpPr>
          <p:cNvPr id="20" name="Group 19"/>
          <p:cNvGrpSpPr/>
          <p:nvPr/>
        </p:nvGrpSpPr>
        <p:grpSpPr>
          <a:xfrm>
            <a:off x="5873385" y="5358019"/>
            <a:ext cx="297363" cy="400110"/>
            <a:chOff x="3293204" y="1401095"/>
            <a:chExt cx="396483" cy="533479"/>
          </a:xfrm>
        </p:grpSpPr>
        <p:sp>
          <p:nvSpPr>
            <p:cNvPr id="30" name="Oval 2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1" name="TextBox 41"/>
            <p:cNvSpPr txBox="1"/>
            <p:nvPr/>
          </p:nvSpPr>
          <p:spPr>
            <a:xfrm>
              <a:off x="3293204" y="1401095"/>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21" name="Straight Arrow Connector 20"/>
          <p:cNvCxnSpPr>
            <a:stCxn id="12" idx="3"/>
            <a:endCxn id="30" idx="2"/>
          </p:cNvCxnSpPr>
          <p:nvPr/>
        </p:nvCxnSpPr>
        <p:spPr>
          <a:xfrm>
            <a:off x="4526349" y="4598272"/>
            <a:ext cx="1361657" cy="96124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29" idx="1"/>
          </p:cNvCxnSpPr>
          <p:nvPr/>
        </p:nvCxnSpPr>
        <p:spPr>
          <a:xfrm flipV="1">
            <a:off x="4526349" y="4571997"/>
            <a:ext cx="2510743" cy="26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47"/>
          <p:cNvSpPr txBox="1"/>
          <p:nvPr/>
        </p:nvSpPr>
        <p:spPr>
          <a:xfrm>
            <a:off x="4798466" y="4224440"/>
            <a:ext cx="156581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24" name="TextBox 48"/>
          <p:cNvSpPr txBox="1"/>
          <p:nvPr/>
        </p:nvSpPr>
        <p:spPr>
          <a:xfrm rot="2001325">
            <a:off x="4625650" y="4771694"/>
            <a:ext cx="1325399"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a:t>
            </a:r>
          </a:p>
          <a:p>
            <a:r>
              <a:rPr lang="en-US" sz="2000" dirty="0"/>
              <a:t>Response</a:t>
            </a:r>
          </a:p>
        </p:txBody>
      </p:sp>
      <p:sp>
        <p:nvSpPr>
          <p:cNvPr id="25" name="TextBox 55"/>
          <p:cNvSpPr txBox="1"/>
          <p:nvPr/>
        </p:nvSpPr>
        <p:spPr>
          <a:xfrm>
            <a:off x="7079608" y="4940908"/>
            <a:ext cx="1559295"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sp>
        <p:nvSpPr>
          <p:cNvPr id="26" name="TextBox 56"/>
          <p:cNvSpPr txBox="1"/>
          <p:nvPr/>
        </p:nvSpPr>
        <p:spPr>
          <a:xfrm>
            <a:off x="7079608" y="5631476"/>
            <a:ext cx="1559295" cy="400110"/>
          </a:xfrm>
          <a:prstGeom prst="rect">
            <a:avLst/>
          </a:prstGeom>
          <a:solidFill>
            <a:srgbClr val="00B0F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2</a:t>
            </a:r>
            <a:r>
              <a:rPr lang="en-US" sz="2000" dirty="0"/>
              <a:t>=-1</a:t>
            </a:r>
          </a:p>
        </p:txBody>
      </p:sp>
      <p:cxnSp>
        <p:nvCxnSpPr>
          <p:cNvPr id="27" name="Straight Arrow Connector 26"/>
          <p:cNvCxnSpPr>
            <a:stCxn id="30" idx="6"/>
            <a:endCxn id="25" idx="1"/>
          </p:cNvCxnSpPr>
          <p:nvPr/>
        </p:nvCxnSpPr>
        <p:spPr>
          <a:xfrm flipV="1">
            <a:off x="6170748" y="5140963"/>
            <a:ext cx="908860" cy="41855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0" idx="6"/>
            <a:endCxn id="26" idx="1"/>
          </p:cNvCxnSpPr>
          <p:nvPr/>
        </p:nvCxnSpPr>
        <p:spPr>
          <a:xfrm>
            <a:off x="6170748" y="5559521"/>
            <a:ext cx="908860" cy="27201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63"/>
          <p:cNvSpPr txBox="1"/>
          <p:nvPr/>
        </p:nvSpPr>
        <p:spPr>
          <a:xfrm>
            <a:off x="7037092" y="4371942"/>
            <a:ext cx="1601811" cy="400110"/>
          </a:xfrm>
          <a:prstGeom prst="rect">
            <a:avLst/>
          </a:prstGeom>
          <a:solidFill>
            <a:srgbClr val="00B0F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sp>
        <p:nvSpPr>
          <p:cNvPr id="3" name="Slide Number Placeholder 2"/>
          <p:cNvSpPr>
            <a:spLocks noGrp="1"/>
          </p:cNvSpPr>
          <p:nvPr>
            <p:ph type="sldNum" sz="quarter" idx="12"/>
          </p:nvPr>
        </p:nvSpPr>
        <p:spPr/>
        <p:txBody>
          <a:bodyPr/>
          <a:lstStyle/>
          <a:p>
            <a:fld id="{A15942B8-D881-484A-AE05-5CAA469D8C8A}" type="slidenum">
              <a:rPr lang="en-US" smtClean="0"/>
              <a:t>115</a:t>
            </a:fld>
            <a:endParaRPr lang="en-US" dirty="0"/>
          </a:p>
        </p:txBody>
      </p:sp>
      <p:sp>
        <p:nvSpPr>
          <p:cNvPr id="4" name="TextBox 3">
            <a:extLst>
              <a:ext uri="{FF2B5EF4-FFF2-40B4-BE49-F238E27FC236}">
                <a16:creationId xmlns:a16="http://schemas.microsoft.com/office/drawing/2014/main" id="{147646D4-9507-4FE3-9F6C-0F9448589E79}"/>
              </a:ext>
            </a:extLst>
          </p:cNvPr>
          <p:cNvSpPr txBox="1"/>
          <p:nvPr/>
        </p:nvSpPr>
        <p:spPr>
          <a:xfrm>
            <a:off x="2601332" y="6132955"/>
            <a:ext cx="508804" cy="369332"/>
          </a:xfrm>
          <a:prstGeom prst="rect">
            <a:avLst/>
          </a:prstGeom>
          <a:noFill/>
        </p:spPr>
        <p:txBody>
          <a:bodyPr wrap="square" rtlCol="0">
            <a:spAutoFit/>
          </a:bodyPr>
          <a:lstStyle/>
          <a:p>
            <a:r>
              <a:rPr lang="en-US" dirty="0"/>
              <a:t>O</a:t>
            </a:r>
            <a:r>
              <a:rPr lang="en-US" baseline="-25000" dirty="0"/>
              <a:t>1</a:t>
            </a:r>
          </a:p>
        </p:txBody>
      </p:sp>
      <p:sp>
        <p:nvSpPr>
          <p:cNvPr id="36" name="TextBox 35">
            <a:extLst>
              <a:ext uri="{FF2B5EF4-FFF2-40B4-BE49-F238E27FC236}">
                <a16:creationId xmlns:a16="http://schemas.microsoft.com/office/drawing/2014/main" id="{D4BA13B9-D93F-4C35-95C1-78D9C7CB8315}"/>
              </a:ext>
            </a:extLst>
          </p:cNvPr>
          <p:cNvSpPr txBox="1"/>
          <p:nvPr/>
        </p:nvSpPr>
        <p:spPr>
          <a:xfrm>
            <a:off x="4865920" y="6101372"/>
            <a:ext cx="1170576" cy="369332"/>
          </a:xfrm>
          <a:prstGeom prst="rect">
            <a:avLst/>
          </a:prstGeom>
          <a:noFill/>
        </p:spPr>
        <p:txBody>
          <a:bodyPr wrap="square" rtlCol="0">
            <a:spAutoFit/>
          </a:bodyPr>
          <a:lstStyle/>
          <a:p>
            <a:r>
              <a:rPr lang="en-US" dirty="0"/>
              <a:t>O</a:t>
            </a:r>
            <a:r>
              <a:rPr lang="en-US" baseline="-25000" dirty="0"/>
              <a:t>2, </a:t>
            </a:r>
            <a:r>
              <a:rPr lang="en-US" dirty="0"/>
              <a:t>R</a:t>
            </a:r>
          </a:p>
        </p:txBody>
      </p:sp>
      <p:sp>
        <p:nvSpPr>
          <p:cNvPr id="37" name="TextBox 36">
            <a:extLst>
              <a:ext uri="{FF2B5EF4-FFF2-40B4-BE49-F238E27FC236}">
                <a16:creationId xmlns:a16="http://schemas.microsoft.com/office/drawing/2014/main" id="{D51922E9-B083-418B-8364-E24E5AEE0CF2}"/>
              </a:ext>
            </a:extLst>
          </p:cNvPr>
          <p:cNvSpPr txBox="1"/>
          <p:nvPr/>
        </p:nvSpPr>
        <p:spPr>
          <a:xfrm>
            <a:off x="8811387" y="6031586"/>
            <a:ext cx="1170576" cy="369332"/>
          </a:xfrm>
          <a:prstGeom prst="rect">
            <a:avLst/>
          </a:prstGeom>
          <a:noFill/>
        </p:spPr>
        <p:txBody>
          <a:bodyPr wrap="square" rtlCol="0">
            <a:spAutoFit/>
          </a:bodyPr>
          <a:lstStyle/>
          <a:p>
            <a:r>
              <a:rPr lang="en-US" dirty="0"/>
              <a:t>Y</a:t>
            </a:r>
          </a:p>
        </p:txBody>
      </p:sp>
      <p:sp>
        <p:nvSpPr>
          <p:cNvPr id="38" name="TextBox 37">
            <a:extLst>
              <a:ext uri="{FF2B5EF4-FFF2-40B4-BE49-F238E27FC236}">
                <a16:creationId xmlns:a16="http://schemas.microsoft.com/office/drawing/2014/main" id="{B66B0534-FBDC-4C7C-AA78-E416299ADCDF}"/>
              </a:ext>
            </a:extLst>
          </p:cNvPr>
          <p:cNvSpPr txBox="1"/>
          <p:nvPr/>
        </p:nvSpPr>
        <p:spPr>
          <a:xfrm>
            <a:off x="9371242" y="1696497"/>
            <a:ext cx="1933323" cy="4293483"/>
          </a:xfrm>
          <a:prstGeom prst="rect">
            <a:avLst/>
          </a:prstGeom>
          <a:noFill/>
        </p:spPr>
        <p:txBody>
          <a:bodyPr wrap="square" rtlCol="0">
            <a:spAutoFit/>
          </a:bodyPr>
          <a:lstStyle/>
          <a:p>
            <a:r>
              <a:rPr lang="en-US" sz="2600" dirty="0"/>
              <a:t>Subgroup</a:t>
            </a:r>
          </a:p>
          <a:p>
            <a:pPr>
              <a:spcBef>
                <a:spcPts val="600"/>
              </a:spcBef>
              <a:spcAft>
                <a:spcPts val="1200"/>
              </a:spcAft>
            </a:pPr>
            <a:r>
              <a:rPr lang="en-US" sz="2600" dirty="0"/>
              <a:t>A</a:t>
            </a:r>
          </a:p>
          <a:p>
            <a:pPr>
              <a:spcBef>
                <a:spcPts val="600"/>
              </a:spcBef>
              <a:spcAft>
                <a:spcPts val="1200"/>
              </a:spcAft>
            </a:pPr>
            <a:r>
              <a:rPr lang="en-US" sz="2600" dirty="0"/>
              <a:t>B</a:t>
            </a:r>
          </a:p>
          <a:p>
            <a:pPr>
              <a:spcBef>
                <a:spcPts val="1200"/>
              </a:spcBef>
            </a:pPr>
            <a:r>
              <a:rPr lang="en-US" sz="2600" dirty="0"/>
              <a:t>C</a:t>
            </a:r>
          </a:p>
          <a:p>
            <a:endParaRPr lang="en-US" sz="2600" dirty="0"/>
          </a:p>
          <a:p>
            <a:pPr>
              <a:spcAft>
                <a:spcPts val="1200"/>
              </a:spcAft>
            </a:pPr>
            <a:r>
              <a:rPr lang="en-US" sz="2600" dirty="0"/>
              <a:t>D</a:t>
            </a:r>
          </a:p>
          <a:p>
            <a:pPr>
              <a:spcAft>
                <a:spcPts val="1800"/>
              </a:spcAft>
            </a:pPr>
            <a:r>
              <a:rPr lang="en-US" sz="2600" dirty="0"/>
              <a:t>E</a:t>
            </a:r>
          </a:p>
          <a:p>
            <a:pPr>
              <a:spcAft>
                <a:spcPts val="1800"/>
              </a:spcAft>
            </a:pPr>
            <a:r>
              <a:rPr lang="en-US" sz="2600" dirty="0"/>
              <a:t>F</a:t>
            </a:r>
          </a:p>
        </p:txBody>
      </p:sp>
    </p:spTree>
    <p:extLst>
      <p:ext uri="{BB962C8B-B14F-4D97-AF65-F5344CB8AC3E}">
        <p14:creationId xmlns:p14="http://schemas.microsoft.com/office/powerpoint/2010/main" val="1963836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917D-7479-4EC5-9FFA-5A5DEE3A3B89}"/>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B908E256-0DF9-4009-A7B7-14712A6F0832}"/>
              </a:ext>
            </a:extLst>
          </p:cNvPr>
          <p:cNvSpPr>
            <a:spLocks noGrp="1"/>
          </p:cNvSpPr>
          <p:nvPr>
            <p:ph idx="1"/>
          </p:nvPr>
        </p:nvSpPr>
        <p:spPr/>
        <p:txBody>
          <a:bodyPr>
            <a:noAutofit/>
          </a:bodyPr>
          <a:lstStyle/>
          <a:p>
            <a:pPr>
              <a:buFont typeface="Courier New" panose="02070309020205020404" pitchFamily="49" charset="0"/>
              <a:buChar char="o"/>
            </a:pPr>
            <a:r>
              <a:rPr lang="en-US" sz="2400" dirty="0"/>
              <a:t>By design, in SMART designs, subgroups of participants are consistent with more than 1 DTR</a:t>
            </a:r>
          </a:p>
          <a:p>
            <a:pPr lvl="1">
              <a:buFont typeface="Courier New" panose="02070309020205020404" pitchFamily="49" charset="0"/>
              <a:buChar char="o"/>
            </a:pPr>
            <a:r>
              <a:rPr lang="en-US" sz="2200" dirty="0"/>
              <a:t>E.g., in the example SMART, the responders to initial treatment A1=1 are consistent with 2 DTRs: (A1=1, A2=1), (A1=1, A2=-1)</a:t>
            </a:r>
          </a:p>
          <a:p>
            <a:pPr>
              <a:buFont typeface="Courier New" panose="02070309020205020404" pitchFamily="49" charset="0"/>
              <a:buChar char="o"/>
            </a:pPr>
            <a:r>
              <a:rPr lang="en-US" sz="2400" dirty="0"/>
              <a:t>To estimate the mean outcome under all DTRs simultaneously, we have to share the subgroup consistent with more than 1 DTR</a:t>
            </a:r>
          </a:p>
          <a:p>
            <a:pPr lvl="1">
              <a:buFont typeface="Courier New" panose="02070309020205020404" pitchFamily="49" charset="0"/>
              <a:buChar char="o"/>
            </a:pPr>
            <a:r>
              <a:rPr lang="en-US" sz="2400" dirty="0"/>
              <a:t>Trick software into using this data twice by </a:t>
            </a:r>
            <a:r>
              <a:rPr lang="en-US" sz="2400" b="1" dirty="0"/>
              <a:t>replicating</a:t>
            </a:r>
            <a:r>
              <a:rPr lang="en-US" sz="2400" dirty="0"/>
              <a:t> it</a:t>
            </a:r>
          </a:p>
          <a:p>
            <a:pPr>
              <a:buFont typeface="Courier New" panose="02070309020205020404" pitchFamily="49" charset="0"/>
              <a:buChar char="o"/>
            </a:pPr>
            <a:r>
              <a:rPr lang="en-US" sz="2400" dirty="0"/>
              <a:t>To fix the imbalance by design that some subgroups have in being represented in DTR, we </a:t>
            </a:r>
            <a:r>
              <a:rPr lang="en-US" sz="2400" b="1" dirty="0"/>
              <a:t>weight</a:t>
            </a:r>
            <a:r>
              <a:rPr lang="en-US" sz="2400" dirty="0"/>
              <a:t> the data</a:t>
            </a:r>
          </a:p>
          <a:p>
            <a:pPr lvl="1">
              <a:buFont typeface="Courier New" panose="02070309020205020404" pitchFamily="49" charset="0"/>
              <a:buChar char="o"/>
            </a:pPr>
            <a:r>
              <a:rPr lang="en-US" sz="2000" b="1" dirty="0"/>
              <a:t>Robust (sandwich) errors </a:t>
            </a:r>
            <a:r>
              <a:rPr lang="en-US" sz="2000" dirty="0"/>
              <a:t>account for weighting and the fact that subgroups are re-used</a:t>
            </a:r>
          </a:p>
        </p:txBody>
      </p:sp>
      <p:sp>
        <p:nvSpPr>
          <p:cNvPr id="4" name="Slide Number Placeholder 3">
            <a:extLst>
              <a:ext uri="{FF2B5EF4-FFF2-40B4-BE49-F238E27FC236}">
                <a16:creationId xmlns:a16="http://schemas.microsoft.com/office/drawing/2014/main" id="{DACFC7CB-FBA2-4E91-AE99-DE31F5A88FD4}"/>
              </a:ext>
            </a:extLst>
          </p:cNvPr>
          <p:cNvSpPr>
            <a:spLocks noGrp="1"/>
          </p:cNvSpPr>
          <p:nvPr>
            <p:ph type="sldNum" sz="quarter" idx="12"/>
          </p:nvPr>
        </p:nvSpPr>
        <p:spPr/>
        <p:txBody>
          <a:bodyPr/>
          <a:lstStyle/>
          <a:p>
            <a:fld id="{9DCF266C-2C2B-4FD8-88EF-84D42B4CF5B3}" type="slidenum">
              <a:rPr lang="en-US" smtClean="0"/>
              <a:t>116</a:t>
            </a:fld>
            <a:endParaRPr lang="en-US" dirty="0"/>
          </a:p>
        </p:txBody>
      </p:sp>
    </p:spTree>
    <p:extLst>
      <p:ext uri="{BB962C8B-B14F-4D97-AF65-F5344CB8AC3E}">
        <p14:creationId xmlns:p14="http://schemas.microsoft.com/office/powerpoint/2010/main" val="6670907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191" y="300435"/>
            <a:ext cx="9720072" cy="1499616"/>
          </a:xfrm>
        </p:spPr>
        <p:txBody>
          <a:bodyPr/>
          <a:lstStyle/>
          <a:p>
            <a:r>
              <a:rPr lang="en-US" dirty="0"/>
              <a:t>Weighted and replicated Data</a:t>
            </a:r>
          </a:p>
        </p:txBody>
      </p:sp>
      <p:sp>
        <p:nvSpPr>
          <p:cNvPr id="3" name="Content Placeholder 2"/>
          <p:cNvSpPr>
            <a:spLocks noGrp="1"/>
          </p:cNvSpPr>
          <p:nvPr>
            <p:ph idx="1"/>
          </p:nvPr>
        </p:nvSpPr>
        <p:spPr>
          <a:xfrm>
            <a:off x="800351" y="1548373"/>
            <a:ext cx="10847614" cy="2075574"/>
          </a:xfrm>
        </p:spPr>
        <p:txBody>
          <a:bodyPr>
            <a:normAutofit/>
          </a:bodyPr>
          <a:lstStyle/>
          <a:p>
            <a:pPr>
              <a:buFont typeface="Courier New" panose="02070309020205020404" pitchFamily="49" charset="0"/>
              <a:buChar char="o"/>
            </a:pPr>
            <a:r>
              <a:rPr lang="en-US" dirty="0"/>
              <a:t>Responders were not given treatment assignments in A</a:t>
            </a:r>
            <a:r>
              <a:rPr lang="en-US" baseline="-25000" dirty="0"/>
              <a:t>2</a:t>
            </a:r>
            <a:r>
              <a:rPr lang="en-US" dirty="0"/>
              <a:t>.  Their rows are duplicated.  One row is assigned A</a:t>
            </a:r>
            <a:r>
              <a:rPr lang="en-US" baseline="-25000" dirty="0"/>
              <a:t>2 </a:t>
            </a:r>
            <a:r>
              <a:rPr lang="en-US" dirty="0"/>
              <a:t>=1, and the other is assigned A</a:t>
            </a:r>
            <a:r>
              <a:rPr lang="en-US" baseline="-25000" dirty="0"/>
              <a:t>2 </a:t>
            </a:r>
            <a:r>
              <a:rPr lang="en-US" dirty="0"/>
              <a:t>=-1. Thus, each row corresponds to one DTR.  Responder data is now associated with both DTRs where A</a:t>
            </a:r>
            <a:r>
              <a:rPr lang="en-US" baseline="-25000" dirty="0"/>
              <a:t>1</a:t>
            </a:r>
            <a:r>
              <a:rPr lang="en-US" dirty="0"/>
              <a:t>=1.</a:t>
            </a:r>
          </a:p>
          <a:p>
            <a:pPr>
              <a:buFont typeface="Courier New" panose="02070309020205020404" pitchFamily="49" charset="0"/>
              <a:buChar char="o"/>
            </a:pPr>
            <a:r>
              <a:rPr lang="en-US" dirty="0"/>
              <a:t>Non-responders will have a single row associated with the DTR consistent with the treatment sequence they experienced.</a:t>
            </a:r>
          </a:p>
        </p:txBody>
      </p:sp>
      <p:sp>
        <p:nvSpPr>
          <p:cNvPr id="12" name="Slide Number Placeholder 11"/>
          <p:cNvSpPr>
            <a:spLocks noGrp="1"/>
          </p:cNvSpPr>
          <p:nvPr>
            <p:ph type="sldNum" sz="quarter" idx="12"/>
          </p:nvPr>
        </p:nvSpPr>
        <p:spPr/>
        <p:txBody>
          <a:bodyPr/>
          <a:lstStyle/>
          <a:p>
            <a:fld id="{E61BE448-6B06-44BE-9EE6-DA6974BC7045}" type="slidenum">
              <a:rPr lang="en-US" smtClean="0"/>
              <a:t>117</a:t>
            </a:fld>
            <a:endParaRPr lang="en-US" dirty="0"/>
          </a:p>
        </p:txBody>
      </p:sp>
      <p:graphicFrame>
        <p:nvGraphicFramePr>
          <p:cNvPr id="5" name="Table 4"/>
          <p:cNvGraphicFramePr>
            <a:graphicFrameLocks noGrp="1"/>
          </p:cNvGraphicFramePr>
          <p:nvPr>
            <p:extLst/>
          </p:nvPr>
        </p:nvGraphicFramePr>
        <p:xfrm>
          <a:off x="3638553" y="3023262"/>
          <a:ext cx="4357349" cy="3743328"/>
        </p:xfrm>
        <a:graphic>
          <a:graphicData uri="http://schemas.openxmlformats.org/drawingml/2006/table">
            <a:tbl>
              <a:tblPr>
                <a:tableStyleId>{5C22544A-7EE6-4342-B048-85BDC9FD1C3A}</a:tableStyleId>
              </a:tblPr>
              <a:tblGrid>
                <a:gridCol w="442913">
                  <a:extLst>
                    <a:ext uri="{9D8B030D-6E8A-4147-A177-3AD203B41FA5}">
                      <a16:colId xmlns:a16="http://schemas.microsoft.com/office/drawing/2014/main" val="20000"/>
                    </a:ext>
                  </a:extLst>
                </a:gridCol>
                <a:gridCol w="577147">
                  <a:extLst>
                    <a:ext uri="{9D8B030D-6E8A-4147-A177-3AD203B41FA5}">
                      <a16:colId xmlns:a16="http://schemas.microsoft.com/office/drawing/2014/main" val="20001"/>
                    </a:ext>
                  </a:extLst>
                </a:gridCol>
                <a:gridCol w="577147">
                  <a:extLst>
                    <a:ext uri="{9D8B030D-6E8A-4147-A177-3AD203B41FA5}">
                      <a16:colId xmlns:a16="http://schemas.microsoft.com/office/drawing/2014/main" val="1047259952"/>
                    </a:ext>
                  </a:extLst>
                </a:gridCol>
                <a:gridCol w="577147">
                  <a:extLst>
                    <a:ext uri="{9D8B030D-6E8A-4147-A177-3AD203B41FA5}">
                      <a16:colId xmlns:a16="http://schemas.microsoft.com/office/drawing/2014/main" val="20002"/>
                    </a:ext>
                  </a:extLst>
                </a:gridCol>
                <a:gridCol w="577147">
                  <a:extLst>
                    <a:ext uri="{9D8B030D-6E8A-4147-A177-3AD203B41FA5}">
                      <a16:colId xmlns:a16="http://schemas.microsoft.com/office/drawing/2014/main" val="20003"/>
                    </a:ext>
                  </a:extLst>
                </a:gridCol>
                <a:gridCol w="577147">
                  <a:extLst>
                    <a:ext uri="{9D8B030D-6E8A-4147-A177-3AD203B41FA5}">
                      <a16:colId xmlns:a16="http://schemas.microsoft.com/office/drawing/2014/main" val="20004"/>
                    </a:ext>
                  </a:extLst>
                </a:gridCol>
                <a:gridCol w="493713">
                  <a:extLst>
                    <a:ext uri="{9D8B030D-6E8A-4147-A177-3AD203B41FA5}">
                      <a16:colId xmlns:a16="http://schemas.microsoft.com/office/drawing/2014/main" val="20005"/>
                    </a:ext>
                  </a:extLst>
                </a:gridCol>
                <a:gridCol w="534988">
                  <a:extLst>
                    <a:ext uri="{9D8B030D-6E8A-4147-A177-3AD203B41FA5}">
                      <a16:colId xmlns:a16="http://schemas.microsoft.com/office/drawing/2014/main" val="20006"/>
                    </a:ext>
                  </a:extLst>
                </a:gridCol>
              </a:tblGrid>
              <a:tr h="286825">
                <a:tc>
                  <a:txBody>
                    <a:bodyPr/>
                    <a:lstStyle/>
                    <a:p>
                      <a:pPr algn="r" fontAlgn="b"/>
                      <a:r>
                        <a:rPr lang="en-US" sz="2000" b="0" i="0" u="none" strike="noStrike" dirty="0">
                          <a:solidFill>
                            <a:srgbClr val="000000"/>
                          </a:solidFill>
                          <a:effectLst/>
                          <a:latin typeface="Calibri" panose="020F0502020204030204" pitchFamily="34" charset="0"/>
                        </a:rPr>
                        <a:t>id</a:t>
                      </a:r>
                    </a:p>
                  </a:txBody>
                  <a:tcPr marL="7144" marR="7144" marT="7144" marB="0" anchor="b"/>
                </a:tc>
                <a:tc>
                  <a:txBody>
                    <a:bodyPr/>
                    <a:lstStyle/>
                    <a:p>
                      <a:pPr algn="r" fontAlgn="b"/>
                      <a:r>
                        <a:rPr lang="en-US" sz="2000" u="none" strike="noStrike" dirty="0">
                          <a:effectLst/>
                        </a:rPr>
                        <a:t>A1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R</a:t>
                      </a:r>
                    </a:p>
                  </a:txBody>
                  <a:tcPr marL="7144" marR="7144" marT="7144" marB="0" anchor="b"/>
                </a:tc>
                <a:tc>
                  <a:txBody>
                    <a:bodyPr/>
                    <a:lstStyle/>
                    <a:p>
                      <a:pPr algn="r" fontAlgn="b"/>
                      <a:r>
                        <a:rPr lang="en-US" sz="2000" u="none" strike="noStrike" dirty="0">
                          <a:effectLst/>
                        </a:rPr>
                        <a:t>A2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chemeClr val="dk1"/>
                          </a:solidFill>
                          <a:effectLst/>
                          <a:latin typeface="+mn-lt"/>
                        </a:rPr>
                        <a:t>Y</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O11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O12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r>
                        <a:rPr lang="en-US" sz="2000" u="none" strike="noStrike" dirty="0">
                          <a:effectLst/>
                        </a:rPr>
                        <a:t>O1</a:t>
                      </a:r>
                      <a:r>
                        <a:rPr lang="en-US" sz="2000" b="0" i="0" u="none" strike="noStrike" dirty="0">
                          <a:solidFill>
                            <a:srgbClr val="000000"/>
                          </a:solidFill>
                          <a:effectLst/>
                          <a:latin typeface="Calibri" panose="020F0502020204030204" pitchFamily="34" charset="0"/>
                        </a:rPr>
                        <a:t>3</a:t>
                      </a:r>
                    </a:p>
                  </a:txBody>
                  <a:tcPr marL="7144" marR="7144" marT="7144" marB="0" anchor="b"/>
                </a:tc>
                <a:extLst>
                  <a:ext uri="{0D108BD9-81ED-4DB2-BD59-A6C34878D82A}">
                    <a16:rowId xmlns:a16="http://schemas.microsoft.com/office/drawing/2014/main" val="10000"/>
                  </a:ext>
                </a:extLst>
              </a:tr>
              <a:tr h="286825">
                <a:tc>
                  <a:txBody>
                    <a:bodyPr/>
                    <a:lstStyle/>
                    <a:p>
                      <a:pPr algn="r" fontAlgn="b"/>
                      <a:r>
                        <a:rPr lang="en-US" sz="2000" u="none" strike="noStrike" dirty="0">
                          <a:effectLst/>
                        </a:rPr>
                        <a:t>101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272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1"/>
                  </a:ext>
                </a:extLst>
              </a:tr>
              <a:tr h="286825">
                <a:tc>
                  <a:txBody>
                    <a:bodyPr/>
                    <a:lstStyle/>
                    <a:p>
                      <a:pPr algn="r" fontAlgn="b"/>
                      <a:r>
                        <a:rPr lang="en-US" sz="2000" u="none" strike="noStrike" dirty="0">
                          <a:effectLst/>
                        </a:rPr>
                        <a:t>101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272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2"/>
                  </a:ext>
                </a:extLst>
              </a:tr>
              <a:tr h="286825">
                <a:tc>
                  <a:txBody>
                    <a:bodyPr/>
                    <a:lstStyle/>
                    <a:p>
                      <a:pPr algn="r" fontAlgn="b"/>
                      <a:r>
                        <a:rPr lang="en-US" sz="2000" u="none" strike="noStrike" dirty="0">
                          <a:effectLst/>
                        </a:rPr>
                        <a:t>102</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0</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281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38</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10003"/>
                  </a:ext>
                </a:extLst>
              </a:tr>
              <a:tr h="286825">
                <a:tc>
                  <a:txBody>
                    <a:bodyPr/>
                    <a:lstStyle/>
                    <a:p>
                      <a:pPr algn="r" fontAlgn="b"/>
                      <a:r>
                        <a:rPr lang="en-US" sz="2000" u="none" strike="noStrike" dirty="0">
                          <a:effectLst/>
                        </a:rPr>
                        <a:t>103</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405</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4"/>
                  </a:ext>
                </a:extLst>
              </a:tr>
              <a:tr h="286825">
                <a:tc>
                  <a:txBody>
                    <a:bodyPr/>
                    <a:lstStyle/>
                    <a:p>
                      <a:pPr algn="r" fontAlgn="b"/>
                      <a:r>
                        <a:rPr lang="en-US" sz="2000" u="none" strike="noStrike" dirty="0">
                          <a:effectLst/>
                        </a:rPr>
                        <a:t>103</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405</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5"/>
                  </a:ext>
                </a:extLst>
              </a:tr>
              <a:tr h="286825">
                <a:tc>
                  <a:txBody>
                    <a:bodyPr/>
                    <a:lstStyle/>
                    <a:p>
                      <a:pPr algn="r" fontAlgn="b"/>
                      <a:r>
                        <a:rPr lang="en-US" sz="2000" u="none" strike="noStrike" dirty="0">
                          <a:effectLst/>
                        </a:rPr>
                        <a:t>104</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0</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355</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57</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10006"/>
                  </a:ext>
                </a:extLst>
              </a:tr>
              <a:tr h="286825">
                <a:tc>
                  <a:txBody>
                    <a:bodyPr/>
                    <a:lstStyle/>
                    <a:p>
                      <a:pPr algn="r" fontAlgn="b"/>
                      <a:r>
                        <a:rPr lang="en-US" sz="2000" u="none" strike="noStrike" dirty="0">
                          <a:effectLst/>
                        </a:rPr>
                        <a:t>105</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347</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47</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7"/>
                  </a:ext>
                </a:extLst>
              </a:tr>
              <a:tr h="286825">
                <a:tc>
                  <a:txBody>
                    <a:bodyPr/>
                    <a:lstStyle/>
                    <a:p>
                      <a:pPr algn="r" fontAlgn="b"/>
                      <a:r>
                        <a:rPr lang="en-US" sz="2000" u="none" strike="noStrike" dirty="0">
                          <a:effectLst/>
                        </a:rPr>
                        <a:t>105</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347</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47</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8"/>
                  </a:ext>
                </a:extLst>
              </a:tr>
              <a:tr h="286825">
                <a:tc>
                  <a:txBody>
                    <a:bodyPr/>
                    <a:lstStyle/>
                    <a:p>
                      <a:pPr algn="r" fontAlgn="b"/>
                      <a:r>
                        <a:rPr lang="en-US" sz="2000" b="0" i="0" u="none" strike="noStrike" dirty="0">
                          <a:solidFill>
                            <a:srgbClr val="000000"/>
                          </a:solidFill>
                          <a:effectLst/>
                          <a:latin typeface="Calibri" panose="020F0502020204030204" pitchFamily="34" charset="0"/>
                        </a:rPr>
                        <a:t>…</a:t>
                      </a:r>
                    </a:p>
                  </a:txBody>
                  <a:tcPr marL="7144" marR="7144" marT="7144" marB="0" anchor="b"/>
                </a:tc>
                <a:tc>
                  <a:txBody>
                    <a:bodyPr/>
                    <a:lstStyle/>
                    <a:p>
                      <a:pPr algn="r" fontAlgn="b"/>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lang="en-US" sz="20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431373227"/>
                  </a:ext>
                </a:extLst>
              </a:tr>
              <a:tr h="286825">
                <a:tc>
                  <a:txBody>
                    <a:bodyPr/>
                    <a:lstStyle/>
                    <a:p>
                      <a:pPr algn="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303</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39</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09"/>
                  </a:ext>
                </a:extLst>
              </a:tr>
              <a:tr h="286825">
                <a:tc>
                  <a:txBody>
                    <a:bodyPr/>
                    <a:lstStyle/>
                    <a:p>
                      <a:pPr algn="r" fontAlgn="b"/>
                      <a:r>
                        <a:rPr lang="en-US" sz="2000" b="0" i="0" u="none" strike="noStrike" dirty="0">
                          <a:solidFill>
                            <a:srgbClr val="000000"/>
                          </a:solidFill>
                          <a:effectLst/>
                          <a:latin typeface="Calibri" panose="020F0502020204030204" pitchFamily="34" charset="0"/>
                        </a:rPr>
                        <a:t>200</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303</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u="none" strike="noStrike" dirty="0">
                          <a:effectLst/>
                        </a:rPr>
                        <a:t>39</a:t>
                      </a:r>
                      <a:endParaRPr lang="en-US" sz="2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0010"/>
                  </a:ext>
                </a:extLst>
              </a:tr>
            </a:tbl>
          </a:graphicData>
        </a:graphic>
      </p:graphicFrame>
      <p:sp>
        <p:nvSpPr>
          <p:cNvPr id="6" name="Rectangle 5"/>
          <p:cNvSpPr/>
          <p:nvPr/>
        </p:nvSpPr>
        <p:spPr>
          <a:xfrm>
            <a:off x="3575578" y="3332249"/>
            <a:ext cx="4617172" cy="5763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3575578" y="4929147"/>
            <a:ext cx="4617172" cy="295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p:cNvSpPr txBox="1"/>
          <p:nvPr/>
        </p:nvSpPr>
        <p:spPr>
          <a:xfrm>
            <a:off x="1694373" y="3960702"/>
            <a:ext cx="1546515" cy="338554"/>
          </a:xfrm>
          <a:prstGeom prst="rect">
            <a:avLst/>
          </a:prstGeom>
          <a:noFill/>
          <a:ln>
            <a:solidFill>
              <a:schemeClr val="tx1"/>
            </a:solidFill>
          </a:ln>
        </p:spPr>
        <p:txBody>
          <a:bodyPr wrap="square" rtlCol="0">
            <a:spAutoFit/>
          </a:bodyPr>
          <a:lstStyle/>
          <a:p>
            <a:r>
              <a:rPr lang="en-US" sz="1600" dirty="0"/>
              <a:t>e.g., Responder</a:t>
            </a:r>
          </a:p>
        </p:txBody>
      </p:sp>
      <p:sp>
        <p:nvSpPr>
          <p:cNvPr id="9" name="TextBox 8"/>
          <p:cNvSpPr txBox="1"/>
          <p:nvPr/>
        </p:nvSpPr>
        <p:spPr>
          <a:xfrm>
            <a:off x="1024128" y="5171151"/>
            <a:ext cx="2004823" cy="338554"/>
          </a:xfrm>
          <a:prstGeom prst="rect">
            <a:avLst/>
          </a:prstGeom>
          <a:noFill/>
          <a:ln>
            <a:solidFill>
              <a:schemeClr val="tx1"/>
            </a:solidFill>
          </a:ln>
        </p:spPr>
        <p:txBody>
          <a:bodyPr wrap="square" rtlCol="0">
            <a:spAutoFit/>
          </a:bodyPr>
          <a:lstStyle/>
          <a:p>
            <a:r>
              <a:rPr lang="en-US" sz="1600" dirty="0"/>
              <a:t>e.g., Non-responder</a:t>
            </a:r>
          </a:p>
        </p:txBody>
      </p:sp>
      <p:cxnSp>
        <p:nvCxnSpPr>
          <p:cNvPr id="10" name="Straight Arrow Connector 9"/>
          <p:cNvCxnSpPr>
            <a:cxnSpLocks/>
            <a:stCxn id="8" idx="3"/>
            <a:endCxn id="6" idx="1"/>
          </p:cNvCxnSpPr>
          <p:nvPr/>
        </p:nvCxnSpPr>
        <p:spPr>
          <a:xfrm flipV="1">
            <a:off x="3240888" y="3620424"/>
            <a:ext cx="334690" cy="50955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9" idx="3"/>
            <a:endCxn id="7" idx="1"/>
          </p:cNvCxnSpPr>
          <p:nvPr/>
        </p:nvCxnSpPr>
        <p:spPr>
          <a:xfrm flipV="1">
            <a:off x="3028951" y="5076785"/>
            <a:ext cx="546627" cy="26364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0619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Weighted and Replicated regression model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9457" y="2084832"/>
                <a:ext cx="10009414" cy="4351338"/>
              </a:xfrm>
            </p:spPr>
            <p:txBody>
              <a:bodyPr>
                <a:normAutofit/>
              </a:bodyPr>
              <a:lstStyle/>
              <a:p>
                <a:pPr>
                  <a:buFont typeface="Courier New" panose="02070309020205020404" pitchFamily="49" charset="0"/>
                  <a:buChar char="o"/>
                </a:pPr>
                <a:r>
                  <a:rPr lang="en-US" sz="2400" dirty="0"/>
                  <a:t>Basic marginal model (</a:t>
                </a:r>
                <a:r>
                  <a:rPr lang="en-US" sz="2400" b="1" u="sng" dirty="0"/>
                  <a:t>design dependent </a:t>
                </a:r>
                <a:r>
                  <a:rPr lang="en-US" sz="2400" dirty="0"/>
                  <a:t>equation):</a:t>
                </a:r>
              </a:p>
              <a:p>
                <a:endParaRPr lang="en-US" sz="2400" dirty="0"/>
              </a:p>
              <a:p>
                <a:endParaRPr lang="en-US" sz="2400" dirty="0"/>
              </a:p>
              <a:p>
                <a:pPr>
                  <a:buFont typeface="Courier New" panose="02070309020205020404" pitchFamily="49" charset="0"/>
                  <a:buChar char="o"/>
                </a:pPr>
                <a:r>
                  <a:rPr lang="en-US" sz="2400" dirty="0"/>
                  <a:t>Where </a:t>
                </a:r>
              </a:p>
              <a:p>
                <a:pPr lvl="1">
                  <a:buFont typeface="Courier New" panose="02070309020205020404" pitchFamily="49" charset="0"/>
                  <a:buChar char="o"/>
                </a:pPr>
                <a:r>
                  <a:rPr lang="en-US" sz="2000" dirty="0"/>
                  <a:t>X is a vector of centered co-variates (e.g., O11, O12, O13), </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oMath>
                </a14:m>
                <a:endParaRPr lang="en-US" sz="2000" b="0" i="0" dirty="0">
                  <a:latin typeface="Cambria Math" panose="02040503050406030204" pitchFamily="18" charset="0"/>
                  <a:ea typeface="Cambria Math" panose="02040503050406030204" pitchFamily="18" charset="0"/>
                </a:endParaRPr>
              </a:p>
              <a:p>
                <a:pPr lvl="1">
                  <a:buFont typeface="Courier New" panose="02070309020205020404" pitchFamily="49" charset="0"/>
                  <a:buChar char="o"/>
                </a:pP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1</m:t>
                        </m:r>
                      </m:sub>
                    </m:sSub>
                  </m:oMath>
                </a14:m>
                <a:r>
                  <a:rPr lang="en-US" sz="2000" dirty="0"/>
                  <a:t> is the first randomization assignment</a:t>
                </a:r>
              </a:p>
              <a:p>
                <a:pPr lvl="1">
                  <a:buFont typeface="Courier New" panose="02070309020205020404" pitchFamily="49" charset="0"/>
                  <a:buChar char="o"/>
                </a:pP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2</m:t>
                        </m:r>
                      </m:sub>
                    </m:sSub>
                  </m:oMath>
                </a14:m>
                <a:r>
                  <a:rPr lang="en-US" sz="2000" dirty="0"/>
                  <a:t> is the second randomization assignment</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dirty="0">
                    <a:solidFill>
                      <a:srgbClr val="FF0000"/>
                    </a:solidFill>
                  </a:rPr>
                  <a:t>Note this parametrization assumes second-stage strategies/tactics or the same second stage treatment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9457" y="2084832"/>
                <a:ext cx="10009414" cy="4351338"/>
              </a:xfrm>
              <a:blipFill>
                <a:blip r:embed="rId2"/>
                <a:stretch>
                  <a:fillRect l="-1279"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38325" y="2658855"/>
                <a:ext cx="8515350" cy="567976"/>
              </a:xfrm>
              <a:prstGeom prst="rect">
                <a:avLst/>
              </a:prstGeom>
              <a:noFill/>
            </p:spPr>
            <p:txBody>
              <a:bodyPr wrap="square" lIns="0" tIns="0" rIns="0" bIns="0"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𝐸</m:t>
                        </m:r>
                      </m:e>
                      <m: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sub>
                    </m:sSub>
                    <m:d>
                      <m:dPr>
                        <m:ctrlPr>
                          <a:rPr lang="en-US" sz="3200" i="1">
                            <a:latin typeface="Cambria Math" panose="02040503050406030204" pitchFamily="18" charset="0"/>
                          </a:rPr>
                        </m:ctrlPr>
                      </m:dPr>
                      <m:e>
                        <m:r>
                          <a:rPr lang="en-US" sz="3200" i="1">
                            <a:latin typeface="Cambria Math" panose="02040503050406030204" pitchFamily="18" charset="0"/>
                          </a:rPr>
                          <m:t>𝑌</m:t>
                        </m:r>
                      </m:e>
                      <m:e>
                        <m:r>
                          <a:rPr lang="en-US" sz="3200" i="1">
                            <a:latin typeface="Cambria Math" panose="02040503050406030204" pitchFamily="18" charset="0"/>
                          </a:rPr>
                          <m:t>𝑋</m:t>
                        </m:r>
                      </m:e>
                    </m:d>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0</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1</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sub>
                    </m:sSub>
                  </m:oMath>
                </a14:m>
                <a:r>
                  <a:rPr lang="en-US" sz="3200" dirty="0"/>
                  <a:t>+ </a:t>
                </a:r>
                <a14:m>
                  <m:oMath xmlns:m="http://schemas.openxmlformats.org/officeDocument/2006/math">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2</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oMath>
                </a14:m>
                <a:r>
                  <a:rPr lang="en-US" sz="3200" dirty="0"/>
                  <a:t> +</a:t>
                </a:r>
                <a14:m>
                  <m:oMath xmlns:m="http://schemas.openxmlformats.org/officeDocument/2006/math">
                    <m:r>
                      <a:rPr lang="en-US" sz="3200">
                        <a:latin typeface="Cambria Math" panose="02040503050406030204" pitchFamily="18" charset="0"/>
                        <a:ea typeface="Cambria Math" panose="02040503050406030204" pitchFamily="18" charset="0"/>
                      </a:rPr>
                      <m:t> </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3</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oMath>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838325" y="2658855"/>
                <a:ext cx="8515350" cy="567976"/>
              </a:xfrm>
              <a:prstGeom prst="rect">
                <a:avLst/>
              </a:prstGeom>
              <a:blipFill>
                <a:blip r:embed="rId3"/>
                <a:stretch>
                  <a:fillRect t="-20430" b="-3118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A15942B8-D881-484A-AE05-5CAA469D8C8A}" type="slidenum">
              <a:rPr lang="en-US" smtClean="0"/>
              <a:t>118</a:t>
            </a:fld>
            <a:endParaRPr lang="en-US" dirty="0"/>
          </a:p>
        </p:txBody>
      </p:sp>
    </p:spTree>
    <p:extLst>
      <p:ext uri="{BB962C8B-B14F-4D97-AF65-F5344CB8AC3E}">
        <p14:creationId xmlns:p14="http://schemas.microsoft.com/office/powerpoint/2010/main" val="37464032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and Replicated regression</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a:t>Weighted, replicated </a:t>
            </a:r>
            <a:r>
              <a:rPr lang="en-US" sz="2400" dirty="0"/>
              <a:t>data is required to:</a:t>
            </a:r>
          </a:p>
          <a:p>
            <a:pPr lvl="1">
              <a:buFont typeface="Courier New" panose="02070309020205020404" pitchFamily="49" charset="0"/>
              <a:buChar char="o"/>
            </a:pPr>
            <a:r>
              <a:rPr lang="en-US" sz="2200" dirty="0"/>
              <a:t>Prevent bias</a:t>
            </a:r>
          </a:p>
          <a:p>
            <a:pPr lvl="1">
              <a:buFont typeface="Courier New" panose="02070309020205020404" pitchFamily="49" charset="0"/>
              <a:buChar char="o"/>
            </a:pPr>
            <a:r>
              <a:rPr lang="en-US" sz="2200" dirty="0"/>
              <a:t>Allow all DTRs to be compared simultaneously</a:t>
            </a:r>
          </a:p>
          <a:p>
            <a:pPr>
              <a:buFont typeface="Courier New" panose="02070309020205020404" pitchFamily="49" charset="0"/>
              <a:buChar char="o"/>
            </a:pPr>
            <a:r>
              <a:rPr lang="en-US" sz="2400" dirty="0"/>
              <a:t>Requires robust standard errors</a:t>
            </a:r>
          </a:p>
          <a:p>
            <a:pPr>
              <a:buFont typeface="Courier New" panose="02070309020205020404" pitchFamily="49" charset="0"/>
              <a:buChar char="o"/>
            </a:pPr>
            <a:r>
              <a:rPr lang="en-US" sz="2400" dirty="0"/>
              <a:t>Uses GEE for estimation</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solidFill>
                  <a:srgbClr val="FF0000"/>
                </a:solidFill>
              </a:rPr>
              <a:t>Models differ by design, treatment options and assumptions imposed on interactions between 1</a:t>
            </a:r>
            <a:r>
              <a:rPr lang="en-US" sz="2400" baseline="30000" dirty="0">
                <a:solidFill>
                  <a:srgbClr val="FF0000"/>
                </a:solidFill>
              </a:rPr>
              <a:t>st</a:t>
            </a:r>
            <a:r>
              <a:rPr lang="en-US" sz="2400" dirty="0">
                <a:solidFill>
                  <a:srgbClr val="FF0000"/>
                </a:solidFill>
              </a:rPr>
              <a:t> and 2</a:t>
            </a:r>
            <a:r>
              <a:rPr lang="en-US" sz="2400" baseline="30000" dirty="0">
                <a:solidFill>
                  <a:srgbClr val="FF0000"/>
                </a:solidFill>
              </a:rPr>
              <a:t>nd</a:t>
            </a:r>
            <a:r>
              <a:rPr lang="en-US" sz="2400" dirty="0">
                <a:solidFill>
                  <a:srgbClr val="FF0000"/>
                </a:solidFill>
              </a:rPr>
              <a:t> stage treatments</a:t>
            </a:r>
          </a:p>
        </p:txBody>
      </p:sp>
      <p:sp>
        <p:nvSpPr>
          <p:cNvPr id="5" name="Slide Number Placeholder 4"/>
          <p:cNvSpPr>
            <a:spLocks noGrp="1"/>
          </p:cNvSpPr>
          <p:nvPr>
            <p:ph type="sldNum" sz="quarter" idx="12"/>
          </p:nvPr>
        </p:nvSpPr>
        <p:spPr/>
        <p:txBody>
          <a:bodyPr/>
          <a:lstStyle/>
          <a:p>
            <a:fld id="{A15942B8-D881-484A-AE05-5CAA469D8C8A}" type="slidenum">
              <a:rPr lang="en-US" smtClean="0"/>
              <a:t>119</a:t>
            </a:fld>
            <a:endParaRPr lang="en-US" dirty="0"/>
          </a:p>
        </p:txBody>
      </p:sp>
    </p:spTree>
    <p:extLst>
      <p:ext uri="{BB962C8B-B14F-4D97-AF65-F5344CB8AC3E}">
        <p14:creationId xmlns:p14="http://schemas.microsoft.com/office/powerpoint/2010/main" val="143761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DTRs</a:t>
            </a:r>
          </a:p>
        </p:txBody>
      </p:sp>
      <p:sp>
        <p:nvSpPr>
          <p:cNvPr id="3" name="Content Placeholder 2"/>
          <p:cNvSpPr>
            <a:spLocks noGrp="1"/>
          </p:cNvSpPr>
          <p:nvPr>
            <p:ph idx="1"/>
          </p:nvPr>
        </p:nvSpPr>
        <p:spPr>
          <a:xfrm>
            <a:off x="1024129" y="2084831"/>
            <a:ext cx="9720073" cy="4358301"/>
          </a:xfrm>
        </p:spPr>
        <p:txBody>
          <a:bodyPr>
            <a:noAutofit/>
          </a:bodyPr>
          <a:lstStyle/>
          <a:p>
            <a:r>
              <a:rPr lang="en-US" sz="3000" b="1" dirty="0"/>
              <a:t>Autism</a:t>
            </a:r>
          </a:p>
          <a:p>
            <a:pPr lvl="1">
              <a:buFont typeface="Courier New" panose="02070309020205020404" pitchFamily="49" charset="0"/>
              <a:buChar char="o"/>
            </a:pPr>
            <a:r>
              <a:rPr lang="en-US" sz="2600" dirty="0"/>
              <a:t>First treat with joint attention, symbolic play engagement and regulation therapy for 2 1-hr sessions/week at a clinic for 12 weeks. </a:t>
            </a:r>
          </a:p>
          <a:p>
            <a:pPr lvl="1">
              <a:buFont typeface="Courier New" panose="02070309020205020404" pitchFamily="49" charset="0"/>
              <a:buChar char="o"/>
            </a:pPr>
            <a:r>
              <a:rPr lang="en-US" sz="2600" dirty="0"/>
              <a:t>At the end of week 12 determine early sign of response based on social communication tests. If slow responder, add a speech generating device to therapy for 12 weeks</a:t>
            </a:r>
          </a:p>
          <a:p>
            <a:pPr lvl="1">
              <a:buFont typeface="Courier New" panose="02070309020205020404" pitchFamily="49" charset="0"/>
              <a:buChar char="o"/>
            </a:pPr>
            <a:r>
              <a:rPr lang="en-US" sz="2600" dirty="0"/>
              <a:t>If responding, maintain therapy for 12 weeks</a:t>
            </a:r>
          </a:p>
        </p:txBody>
      </p:sp>
      <p:sp>
        <p:nvSpPr>
          <p:cNvPr id="5" name="Slide Number Placeholder 4"/>
          <p:cNvSpPr>
            <a:spLocks noGrp="1"/>
          </p:cNvSpPr>
          <p:nvPr>
            <p:ph type="sldNum" sz="quarter" idx="12"/>
          </p:nvPr>
        </p:nvSpPr>
        <p:spPr/>
        <p:txBody>
          <a:bodyPr/>
          <a:lstStyle/>
          <a:p>
            <a:fld id="{9DCF266C-2C2B-4FD8-88EF-84D42B4CF5B3}" type="slidenum">
              <a:rPr lang="en-US" smtClean="0"/>
              <a:t>12</a:t>
            </a:fld>
            <a:endParaRPr lang="en-US" dirty="0"/>
          </a:p>
        </p:txBody>
      </p:sp>
    </p:spTree>
    <p:extLst>
      <p:ext uri="{BB962C8B-B14F-4D97-AF65-F5344CB8AC3E}">
        <p14:creationId xmlns:p14="http://schemas.microsoft.com/office/powerpoint/2010/main" val="39825718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Weighting</a:t>
            </a:r>
          </a:p>
        </p:txBody>
      </p:sp>
      <p:sp>
        <p:nvSpPr>
          <p:cNvPr id="4" name="Content Placeholder 3"/>
          <p:cNvSpPr>
            <a:spLocks noGrp="1"/>
          </p:cNvSpPr>
          <p:nvPr>
            <p:ph idx="1"/>
          </p:nvPr>
        </p:nvSpPr>
        <p:spPr>
          <a:xfrm>
            <a:off x="838200" y="2153338"/>
            <a:ext cx="10515600" cy="3713988"/>
          </a:xfrm>
        </p:spPr>
        <p:txBody>
          <a:bodyPr>
            <a:normAutofit/>
          </a:bodyPr>
          <a:lstStyle/>
          <a:p>
            <a:pPr>
              <a:buFont typeface="Courier New" panose="02070309020205020404" pitchFamily="49" charset="0"/>
              <a:buChar char="o"/>
            </a:pPr>
            <a:r>
              <a:rPr lang="en-US" sz="2400" dirty="0"/>
              <a:t>Imbalance by design</a:t>
            </a:r>
          </a:p>
          <a:p>
            <a:pPr>
              <a:buFont typeface="Courier New" panose="02070309020205020404" pitchFamily="49" charset="0"/>
              <a:buChar char="o"/>
            </a:pPr>
            <a:r>
              <a:rPr lang="en-US" sz="2400" dirty="0"/>
              <a:t>Imbalance will cause bias in estimates if we do not account for it, so we assign weights derived from the probability of being given a particular assignment</a:t>
            </a:r>
          </a:p>
          <a:p>
            <a:pPr>
              <a:buFont typeface="Courier New" panose="02070309020205020404" pitchFamily="49" charset="0"/>
              <a:buChar char="o"/>
            </a:pPr>
            <a:r>
              <a:rPr lang="en-US" sz="2400" dirty="0"/>
              <a:t>Weights are assigned according to inverse of probabilities: S</a:t>
            </a:r>
            <a:r>
              <a:rPr lang="pt-BR" sz="2400" dirty="0"/>
              <a:t>ince P(A</a:t>
            </a:r>
            <a:r>
              <a:rPr lang="pt-BR" sz="2400" baseline="-25000" dirty="0"/>
              <a:t>1</a:t>
            </a:r>
            <a:r>
              <a:rPr lang="pt-BR" sz="2400" dirty="0"/>
              <a:t>)=.5 and P(A</a:t>
            </a:r>
            <a:r>
              <a:rPr lang="pt-BR" sz="2400" baseline="-25000" dirty="0"/>
              <a:t>2</a:t>
            </a:r>
            <a:r>
              <a:rPr lang="pt-BR" sz="2400" dirty="0"/>
              <a:t>|nonresponse)=.5, </a:t>
            </a:r>
            <a:r>
              <a:rPr lang="en-US" sz="2400" dirty="0"/>
              <a:t>W</a:t>
            </a:r>
            <a:r>
              <a:rPr lang="en-US" sz="2400" baseline="-25000" dirty="0"/>
              <a:t>R</a:t>
            </a:r>
            <a:r>
              <a:rPr lang="en-US" sz="2400" dirty="0"/>
              <a:t>=2 and W</a:t>
            </a:r>
            <a:r>
              <a:rPr lang="en-US" sz="2400" baseline="-25000" dirty="0"/>
              <a:t>NR</a:t>
            </a:r>
            <a:r>
              <a:rPr lang="en-US" sz="2400" dirty="0"/>
              <a:t>=4</a:t>
            </a:r>
          </a:p>
          <a:p>
            <a:pPr marL="0" indent="0">
              <a:buNone/>
            </a:pPr>
            <a:endParaRPr lang="en-US" sz="2400" dirty="0"/>
          </a:p>
        </p:txBody>
      </p:sp>
      <p:grpSp>
        <p:nvGrpSpPr>
          <p:cNvPr id="30" name="Group 29"/>
          <p:cNvGrpSpPr/>
          <p:nvPr/>
        </p:nvGrpSpPr>
        <p:grpSpPr>
          <a:xfrm>
            <a:off x="2199041" y="5048605"/>
            <a:ext cx="282742" cy="400110"/>
            <a:chOff x="1861629" y="2948509"/>
            <a:chExt cx="282742" cy="400110"/>
          </a:xfrm>
        </p:grpSpPr>
        <p:sp>
          <p:nvSpPr>
            <p:cNvPr id="31" name="Oval 3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2" name="TextBox 16"/>
            <p:cNvSpPr txBox="1"/>
            <p:nvPr/>
          </p:nvSpPr>
          <p:spPr>
            <a:xfrm>
              <a:off x="1867673" y="2948509"/>
              <a:ext cx="246631"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grpSp>
        <p:nvGrpSpPr>
          <p:cNvPr id="33" name="Group 32"/>
          <p:cNvGrpSpPr/>
          <p:nvPr/>
        </p:nvGrpSpPr>
        <p:grpSpPr>
          <a:xfrm>
            <a:off x="6514179" y="5680911"/>
            <a:ext cx="296834" cy="400110"/>
            <a:chOff x="3293909" y="1417646"/>
            <a:chExt cx="395778" cy="533479"/>
          </a:xfrm>
        </p:grpSpPr>
        <p:sp>
          <p:nvSpPr>
            <p:cNvPr id="34" name="Oval 33"/>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5" name="TextBox 41"/>
            <p:cNvSpPr txBox="1"/>
            <p:nvPr/>
          </p:nvSpPr>
          <p:spPr>
            <a:xfrm>
              <a:off x="3293909" y="1417646"/>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36" name="Straight Arrow Connector 35"/>
          <p:cNvCxnSpPr>
            <a:stCxn id="40" idx="3"/>
            <a:endCxn id="34" idx="2"/>
          </p:cNvCxnSpPr>
          <p:nvPr/>
        </p:nvCxnSpPr>
        <p:spPr>
          <a:xfrm>
            <a:off x="5204716" y="4901524"/>
            <a:ext cx="1323555" cy="968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0" idx="3"/>
            <a:endCxn id="46" idx="1"/>
          </p:cNvCxnSpPr>
          <p:nvPr/>
        </p:nvCxnSpPr>
        <p:spPr>
          <a:xfrm>
            <a:off x="5204716" y="4901524"/>
            <a:ext cx="251516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47"/>
          <p:cNvSpPr txBox="1"/>
          <p:nvPr/>
        </p:nvSpPr>
        <p:spPr>
          <a:xfrm>
            <a:off x="5602302" y="4527711"/>
            <a:ext cx="156581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39" name="TextBox 48"/>
          <p:cNvSpPr txBox="1"/>
          <p:nvPr/>
        </p:nvSpPr>
        <p:spPr>
          <a:xfrm rot="2001325">
            <a:off x="5421595" y="5171982"/>
            <a:ext cx="134268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 Response</a:t>
            </a:r>
          </a:p>
        </p:txBody>
      </p:sp>
      <p:sp>
        <p:nvSpPr>
          <p:cNvPr id="40" name="TextBox 51"/>
          <p:cNvSpPr txBox="1"/>
          <p:nvPr/>
        </p:nvSpPr>
        <p:spPr>
          <a:xfrm>
            <a:off x="4365600" y="4701469"/>
            <a:ext cx="83911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cxnSp>
        <p:nvCxnSpPr>
          <p:cNvPr id="41" name="Straight Arrow Connector 40"/>
          <p:cNvCxnSpPr>
            <a:stCxn id="31" idx="6"/>
            <a:endCxn id="40" idx="1"/>
          </p:cNvCxnSpPr>
          <p:nvPr/>
        </p:nvCxnSpPr>
        <p:spPr>
          <a:xfrm flipV="1">
            <a:off x="2481783" y="4901524"/>
            <a:ext cx="1883817" cy="34713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55"/>
          <p:cNvSpPr txBox="1"/>
          <p:nvPr/>
        </p:nvSpPr>
        <p:spPr>
          <a:xfrm>
            <a:off x="7719876" y="5251385"/>
            <a:ext cx="152813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1</a:t>
            </a:r>
            <a:r>
              <a:rPr lang="en-US" sz="2000" dirty="0"/>
              <a:t>=1, A</a:t>
            </a:r>
            <a:r>
              <a:rPr lang="en-US" sz="2000" baseline="-25000" dirty="0"/>
              <a:t>2</a:t>
            </a:r>
            <a:r>
              <a:rPr lang="en-US" sz="2000" dirty="0"/>
              <a:t>=1</a:t>
            </a:r>
          </a:p>
        </p:txBody>
      </p:sp>
      <p:sp>
        <p:nvSpPr>
          <p:cNvPr id="43" name="TextBox 56"/>
          <p:cNvSpPr txBox="1"/>
          <p:nvPr/>
        </p:nvSpPr>
        <p:spPr>
          <a:xfrm>
            <a:off x="7719876" y="5941953"/>
            <a:ext cx="152813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1</a:t>
            </a:r>
            <a:r>
              <a:rPr lang="en-US" sz="2000" dirty="0"/>
              <a:t>=1, A</a:t>
            </a:r>
            <a:r>
              <a:rPr lang="en-US" sz="2000" baseline="-25000" dirty="0"/>
              <a:t>2</a:t>
            </a:r>
            <a:r>
              <a:rPr lang="en-US" sz="2000" dirty="0"/>
              <a:t>=-1</a:t>
            </a:r>
          </a:p>
        </p:txBody>
      </p:sp>
      <p:cxnSp>
        <p:nvCxnSpPr>
          <p:cNvPr id="44" name="Straight Arrow Connector 43"/>
          <p:cNvCxnSpPr>
            <a:stCxn id="34" idx="6"/>
            <a:endCxn id="42" idx="1"/>
          </p:cNvCxnSpPr>
          <p:nvPr/>
        </p:nvCxnSpPr>
        <p:spPr>
          <a:xfrm flipV="1">
            <a:off x="6811013" y="5451440"/>
            <a:ext cx="908863" cy="418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6"/>
            <a:endCxn id="43" idx="1"/>
          </p:cNvCxnSpPr>
          <p:nvPr/>
        </p:nvCxnSpPr>
        <p:spPr>
          <a:xfrm>
            <a:off x="6811013" y="5870000"/>
            <a:ext cx="908863" cy="2720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TextBox 63"/>
          <p:cNvSpPr txBox="1"/>
          <p:nvPr/>
        </p:nvSpPr>
        <p:spPr>
          <a:xfrm>
            <a:off x="7719876" y="4701469"/>
            <a:ext cx="1510267"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sp>
        <p:nvSpPr>
          <p:cNvPr id="5" name="TextBox 4"/>
          <p:cNvSpPr txBox="1"/>
          <p:nvPr/>
        </p:nvSpPr>
        <p:spPr>
          <a:xfrm>
            <a:off x="3058877" y="4881221"/>
            <a:ext cx="373410" cy="369332"/>
          </a:xfrm>
          <a:prstGeom prst="rect">
            <a:avLst/>
          </a:prstGeom>
          <a:solidFill>
            <a:srgbClr val="FFFF00"/>
          </a:solidFill>
          <a:ln>
            <a:solidFill>
              <a:schemeClr val="tx1"/>
            </a:solidFill>
          </a:ln>
        </p:spPr>
        <p:txBody>
          <a:bodyPr wrap="square" rtlCol="0">
            <a:spAutoFit/>
          </a:bodyPr>
          <a:lstStyle/>
          <a:p>
            <a:r>
              <a:rPr lang="en-US" dirty="0"/>
              <a:t>.5</a:t>
            </a:r>
          </a:p>
        </p:txBody>
      </p:sp>
      <p:sp>
        <p:nvSpPr>
          <p:cNvPr id="51" name="TextBox 50"/>
          <p:cNvSpPr txBox="1"/>
          <p:nvPr/>
        </p:nvSpPr>
        <p:spPr>
          <a:xfrm>
            <a:off x="7078739" y="5938506"/>
            <a:ext cx="373410" cy="369332"/>
          </a:xfrm>
          <a:prstGeom prst="rect">
            <a:avLst/>
          </a:prstGeom>
          <a:solidFill>
            <a:srgbClr val="FFFF00"/>
          </a:solidFill>
          <a:ln>
            <a:solidFill>
              <a:schemeClr val="tx1"/>
            </a:solidFill>
          </a:ln>
        </p:spPr>
        <p:txBody>
          <a:bodyPr wrap="square" rtlCol="0">
            <a:spAutoFit/>
          </a:bodyPr>
          <a:lstStyle/>
          <a:p>
            <a:r>
              <a:rPr lang="en-US" dirty="0"/>
              <a:t>.5</a:t>
            </a:r>
          </a:p>
        </p:txBody>
      </p:sp>
      <p:sp>
        <p:nvSpPr>
          <p:cNvPr id="52" name="TextBox 51"/>
          <p:cNvSpPr txBox="1"/>
          <p:nvPr/>
        </p:nvSpPr>
        <p:spPr>
          <a:xfrm>
            <a:off x="7078739" y="5395380"/>
            <a:ext cx="373410" cy="369332"/>
          </a:xfrm>
          <a:prstGeom prst="rect">
            <a:avLst/>
          </a:prstGeom>
          <a:solidFill>
            <a:srgbClr val="FFFF00"/>
          </a:solidFill>
          <a:ln>
            <a:solidFill>
              <a:schemeClr val="tx1"/>
            </a:solidFill>
          </a:ln>
        </p:spPr>
        <p:txBody>
          <a:bodyPr wrap="square" rtlCol="0">
            <a:spAutoFit/>
          </a:bodyPr>
          <a:lstStyle/>
          <a:p>
            <a:r>
              <a:rPr lang="en-US" dirty="0"/>
              <a:t>.5</a:t>
            </a:r>
          </a:p>
        </p:txBody>
      </p:sp>
      <p:sp>
        <p:nvSpPr>
          <p:cNvPr id="53" name="TextBox 52"/>
          <p:cNvSpPr txBox="1"/>
          <p:nvPr/>
        </p:nvSpPr>
        <p:spPr>
          <a:xfrm>
            <a:off x="7078739" y="4622485"/>
            <a:ext cx="373410" cy="369332"/>
          </a:xfrm>
          <a:prstGeom prst="rect">
            <a:avLst/>
          </a:prstGeom>
          <a:solidFill>
            <a:srgbClr val="FFFF00"/>
          </a:solidFill>
          <a:ln>
            <a:solidFill>
              <a:schemeClr val="tx1"/>
            </a:solidFill>
          </a:ln>
        </p:spPr>
        <p:txBody>
          <a:bodyPr wrap="square" rtlCol="0">
            <a:spAutoFit/>
          </a:bodyPr>
          <a:lstStyle/>
          <a:p>
            <a:r>
              <a:rPr lang="en-US" dirty="0"/>
              <a:t>1</a:t>
            </a:r>
          </a:p>
        </p:txBody>
      </p:sp>
      <p:sp>
        <p:nvSpPr>
          <p:cNvPr id="2" name="Slide Number Placeholder 1"/>
          <p:cNvSpPr>
            <a:spLocks noGrp="1"/>
          </p:cNvSpPr>
          <p:nvPr>
            <p:ph type="sldNum" sz="quarter" idx="12"/>
          </p:nvPr>
        </p:nvSpPr>
        <p:spPr/>
        <p:txBody>
          <a:bodyPr/>
          <a:lstStyle/>
          <a:p>
            <a:fld id="{A15942B8-D881-484A-AE05-5CAA469D8C8A}" type="slidenum">
              <a:rPr lang="en-US" smtClean="0"/>
              <a:t>120</a:t>
            </a:fld>
            <a:endParaRPr lang="en-US" dirty="0"/>
          </a:p>
        </p:txBody>
      </p:sp>
    </p:spTree>
    <p:extLst>
      <p:ext uri="{BB962C8B-B14F-4D97-AF65-F5344CB8AC3E}">
        <p14:creationId xmlns:p14="http://schemas.microsoft.com/office/powerpoint/2010/main" val="19283247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efficiencies in weighting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69989"/>
                <a:ext cx="10952019" cy="4851485"/>
              </a:xfrm>
            </p:spPr>
            <p:txBody>
              <a:bodyPr>
                <a:normAutofit/>
              </a:bodyPr>
              <a:lstStyle/>
              <a:p>
                <a:pPr>
                  <a:buFont typeface="Courier New" panose="02070309020205020404" pitchFamily="49" charset="0"/>
                  <a:buChar char="o"/>
                </a:pPr>
                <a:r>
                  <a:rPr lang="en-US" sz="2200" dirty="0"/>
                  <a:t>In addition to design weights (previous slide)</a:t>
                </a:r>
              </a:p>
              <a:p>
                <a:pPr>
                  <a:buFont typeface="Courier New" panose="02070309020205020404" pitchFamily="49" charset="0"/>
                  <a:buChar char="o"/>
                </a:pPr>
                <a:r>
                  <a:rPr lang="en-US" sz="2200" dirty="0"/>
                  <a:t>Robins and colleagues (1995), Hirano et al (2003) and others describe potential gains in statistical efficiency by estimating the weights using auxiliary baseline (</a:t>
                </a:r>
                <a:r>
                  <a:rPr lang="en-US" sz="2200" i="1" dirty="0"/>
                  <a:t>L</a:t>
                </a:r>
                <a:r>
                  <a:rPr lang="en-US" sz="2200" i="1" baseline="-25000" dirty="0"/>
                  <a:t>1</a:t>
                </a:r>
                <a:r>
                  <a:rPr lang="en-US" sz="2200" dirty="0"/>
                  <a:t>) and time-varying (</a:t>
                </a:r>
                <a:r>
                  <a:rPr lang="en-US" sz="2200" i="1" dirty="0"/>
                  <a:t>L</a:t>
                </a:r>
                <a:r>
                  <a:rPr lang="en-US" sz="2200" i="1" baseline="-25000" dirty="0"/>
                  <a:t>2</a:t>
                </a:r>
                <a:r>
                  <a:rPr lang="en-US" sz="2200" dirty="0"/>
                  <a:t>) covariate information</a:t>
                </a:r>
              </a:p>
              <a:p>
                <a:pPr>
                  <a:buFont typeface="Courier New" panose="02070309020205020404" pitchFamily="49" charset="0"/>
                  <a:buChar char="o"/>
                </a:pPr>
                <a:r>
                  <a:rPr lang="en-US" sz="2200" dirty="0"/>
                  <a:t>Example:</a:t>
                </a:r>
              </a:p>
              <a:p>
                <a:pPr lvl="1">
                  <a:buFont typeface="Courier New" panose="02070309020205020404" pitchFamily="49" charset="0"/>
                  <a:buChar char="o"/>
                </a:pPr>
                <a:r>
                  <a:rPr lang="en-US" sz="2200" dirty="0"/>
                  <a:t>The observed data is {</a:t>
                </a:r>
                <a:r>
                  <a:rPr lang="en-US" sz="2200" i="1" dirty="0"/>
                  <a:t>L</a:t>
                </a:r>
                <a:r>
                  <a:rPr lang="en-US" sz="2200" i="1" baseline="-25000" dirty="0"/>
                  <a:t>1i</a:t>
                </a:r>
                <a:r>
                  <a:rPr lang="en-US" sz="2200" i="1" dirty="0"/>
                  <a:t> ; X</a:t>
                </a:r>
                <a:r>
                  <a:rPr lang="en-US" sz="2200" i="1" baseline="-25000" dirty="0"/>
                  <a:t>i</a:t>
                </a:r>
                <a:r>
                  <a:rPr lang="en-US" sz="2200" i="1" dirty="0"/>
                  <a:t> ; A</a:t>
                </a:r>
                <a:r>
                  <a:rPr lang="en-US" sz="2200" i="1" baseline="-25000" dirty="0"/>
                  <a:t>1i</a:t>
                </a:r>
                <a:r>
                  <a:rPr lang="en-US" sz="2200" i="1" dirty="0"/>
                  <a:t> ; L</a:t>
                </a:r>
                <a:r>
                  <a:rPr lang="en-US" sz="2200" i="1" baseline="-25000" dirty="0"/>
                  <a:t>2i</a:t>
                </a:r>
                <a:r>
                  <a:rPr lang="en-US" sz="2200" i="1" dirty="0"/>
                  <a:t> ; A</a:t>
                </a:r>
                <a:r>
                  <a:rPr lang="en-US" sz="2200" i="1" baseline="-25000" dirty="0"/>
                  <a:t>2i</a:t>
                </a:r>
                <a:r>
                  <a:rPr lang="en-US" sz="2200" i="1" dirty="0"/>
                  <a:t>; Y</a:t>
                </a:r>
                <a:r>
                  <a:rPr lang="en-US" sz="2200" i="1" baseline="-25000" dirty="0"/>
                  <a:t>i</a:t>
                </a:r>
                <a:r>
                  <a:rPr lang="en-US" sz="2200" dirty="0"/>
                  <a:t>}</a:t>
                </a:r>
              </a:p>
              <a:p>
                <a:pPr lvl="1">
                  <a:buFont typeface="Courier New" panose="02070309020205020404" pitchFamily="49" charset="0"/>
                  <a:buChar char="o"/>
                </a:pPr>
                <a:r>
                  <a:rPr lang="en-US" sz="2200" dirty="0"/>
                  <a:t>Use logistic regression to get </a:t>
                </a:r>
                <a14:m>
                  <m:oMath xmlns:m="http://schemas.openxmlformats.org/officeDocument/2006/math">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𝑝</m:t>
                        </m:r>
                      </m:e>
                    </m:acc>
                  </m:oMath>
                </a14:m>
                <a:r>
                  <a:rPr lang="en-US" sz="2200" baseline="-25000" dirty="0"/>
                  <a:t>1i</a:t>
                </a:r>
                <a:r>
                  <a:rPr lang="en-US" sz="2200" dirty="0"/>
                  <a:t> =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𝑃</m:t>
                        </m:r>
                      </m:e>
                    </m:acc>
                  </m:oMath>
                </a14:m>
                <a:r>
                  <a:rPr lang="en-US" sz="2200" baseline="-25000" dirty="0"/>
                  <a:t> </a:t>
                </a:r>
                <a:r>
                  <a:rPr lang="en-US" sz="2200" dirty="0"/>
                  <a:t>(</a:t>
                </a:r>
                <a:r>
                  <a:rPr lang="en-US" sz="2200" i="1" dirty="0"/>
                  <a:t>A</a:t>
                </a:r>
                <a:r>
                  <a:rPr lang="en-US" sz="2200" i="1" baseline="-25000" dirty="0"/>
                  <a:t>1</a:t>
                </a:r>
                <a:r>
                  <a:rPr lang="en-US" sz="2200" dirty="0"/>
                  <a:t>|</a:t>
                </a:r>
                <a:r>
                  <a:rPr lang="en-US" sz="2200" i="1" dirty="0"/>
                  <a:t>L</a:t>
                </a:r>
                <a:r>
                  <a:rPr lang="en-US" sz="2200" i="1" baseline="-25000" dirty="0"/>
                  <a:t>1</a:t>
                </a:r>
                <a:r>
                  <a:rPr lang="en-US" sz="2200" i="1" dirty="0"/>
                  <a:t>, X</a:t>
                </a:r>
                <a:r>
                  <a:rPr lang="en-US" sz="2200" dirty="0"/>
                  <a:t>)</a:t>
                </a:r>
              </a:p>
              <a:p>
                <a:pPr lvl="1">
                  <a:buFont typeface="Courier New" panose="02070309020205020404" pitchFamily="49" charset="0"/>
                  <a:buChar char="o"/>
                </a:pPr>
                <a:r>
                  <a:rPr lang="en-US" sz="2200" dirty="0"/>
                  <a:t>Use logistic regression to get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baseline="-25000" dirty="0"/>
                  <a:t>2i</a:t>
                </a:r>
                <a:r>
                  <a:rPr lang="en-US" sz="2200" dirty="0"/>
                  <a:t> =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oMath>
                </a14:m>
                <a:r>
                  <a:rPr lang="en-US" sz="2200" baseline="-25000" dirty="0"/>
                  <a:t> </a:t>
                </a:r>
                <a:r>
                  <a:rPr lang="en-US" sz="2200" dirty="0"/>
                  <a:t>(</a:t>
                </a:r>
                <a:r>
                  <a:rPr lang="en-US" sz="2200" i="1" dirty="0"/>
                  <a:t>A</a:t>
                </a:r>
                <a:r>
                  <a:rPr lang="en-US" sz="2200" i="1" baseline="-25000" dirty="0"/>
                  <a:t>2</a:t>
                </a:r>
                <a:r>
                  <a:rPr lang="en-US" sz="2200" dirty="0"/>
                  <a:t>|</a:t>
                </a:r>
                <a:r>
                  <a:rPr lang="en-US" sz="2200" i="1" dirty="0"/>
                  <a:t>L</a:t>
                </a:r>
                <a:r>
                  <a:rPr lang="en-US" sz="2200" i="1" baseline="-25000" dirty="0"/>
                  <a:t>1</a:t>
                </a:r>
                <a:r>
                  <a:rPr lang="en-US" sz="2200" i="1" dirty="0"/>
                  <a:t>, X, L</a:t>
                </a:r>
                <a:r>
                  <a:rPr lang="en-US" sz="2200" i="1" baseline="-25000" dirty="0"/>
                  <a:t>2</a:t>
                </a:r>
                <a:r>
                  <a:rPr lang="en-US" sz="2200" i="1" dirty="0"/>
                  <a:t> , non-response</a:t>
                </a:r>
                <a:r>
                  <a:rPr lang="en-US" sz="2200" dirty="0"/>
                  <a:t>)</a:t>
                </a:r>
              </a:p>
              <a:p>
                <a:pPr lvl="1">
                  <a:buFont typeface="Courier New" panose="02070309020205020404" pitchFamily="49" charset="0"/>
                  <a:buChar char="o"/>
                </a:pPr>
                <a:r>
                  <a:rPr lang="en-US" sz="2200" dirty="0"/>
                  <a:t>Use W</a:t>
                </a:r>
                <a:r>
                  <a:rPr lang="en-US" sz="2200" baseline="-25000" dirty="0"/>
                  <a:t>Ri</a:t>
                </a:r>
                <a:r>
                  <a:rPr lang="en-US" sz="2200" dirty="0"/>
                  <a:t>=1/</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baseline="-25000" dirty="0"/>
                  <a:t>1i</a:t>
                </a:r>
                <a:r>
                  <a:rPr lang="en-US" sz="2200" dirty="0"/>
                  <a:t> , W</a:t>
                </a:r>
                <a:r>
                  <a:rPr lang="en-US" sz="2200" baseline="-25000" dirty="0"/>
                  <a:t>NRi</a:t>
                </a:r>
                <a:r>
                  <a:rPr lang="en-US" sz="2200" dirty="0"/>
                  <a:t>=1/(</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baseline="-25000" dirty="0"/>
                  <a:t>1i</a:t>
                </a:r>
                <a:r>
                  <a:rPr lang="en-US" sz="2200" dirty="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baseline="-25000" dirty="0"/>
                  <a:t>2i</a:t>
                </a:r>
                <a:r>
                  <a:rPr lang="en-US" sz="2200" dirty="0"/>
                  <a:t>)</a:t>
                </a:r>
              </a:p>
              <a:p>
                <a:pPr lvl="1">
                  <a:buFont typeface="Courier New" panose="02070309020205020404" pitchFamily="49" charset="0"/>
                  <a:buChar char="o"/>
                </a:pPr>
                <a:r>
                  <a:rPr lang="en-US" sz="2200" dirty="0"/>
                  <a:t>Key is to use L’s that are highly correlated with 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69989"/>
                <a:ext cx="10952019" cy="4851485"/>
              </a:xfrm>
              <a:blipFill>
                <a:blip r:embed="rId3"/>
                <a:stretch>
                  <a:fillRect l="-1002" t="-1508" r="-50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15942B8-D881-484A-AE05-5CAA469D8C8A}" type="slidenum">
              <a:rPr lang="en-US" smtClean="0"/>
              <a:t>121</a:t>
            </a:fld>
            <a:endParaRPr lang="en-US" dirty="0"/>
          </a:p>
        </p:txBody>
      </p:sp>
    </p:spTree>
    <p:extLst>
      <p:ext uri="{BB962C8B-B14F-4D97-AF65-F5344CB8AC3E}">
        <p14:creationId xmlns:p14="http://schemas.microsoft.com/office/powerpoint/2010/main" val="17725359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204716" y="4266948"/>
            <a:ext cx="5136565" cy="72325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dirty="0"/>
              <a:t>Review of weighting and replication</a:t>
            </a:r>
          </a:p>
        </p:txBody>
      </p:sp>
      <p:sp>
        <p:nvSpPr>
          <p:cNvPr id="3" name="Content Placeholder 2"/>
          <p:cNvSpPr>
            <a:spLocks noGrp="1"/>
          </p:cNvSpPr>
          <p:nvPr>
            <p:ph idx="1"/>
          </p:nvPr>
        </p:nvSpPr>
        <p:spPr>
          <a:xfrm>
            <a:off x="744862" y="2069212"/>
            <a:ext cx="10741500" cy="1988456"/>
          </a:xfrm>
        </p:spPr>
        <p:txBody>
          <a:bodyPr>
            <a:normAutofit/>
          </a:bodyPr>
          <a:lstStyle/>
          <a:p>
            <a:pPr marL="0" indent="0">
              <a:buNone/>
            </a:pPr>
            <a:r>
              <a:rPr lang="en-US" sz="2400" dirty="0"/>
              <a:t>Those who responded to A</a:t>
            </a:r>
            <a:r>
              <a:rPr lang="en-US" sz="2400" baseline="-25000" dirty="0"/>
              <a:t>1</a:t>
            </a:r>
            <a:r>
              <a:rPr lang="en-US" sz="2400" dirty="0"/>
              <a:t>=1, form part of 2 interventions:</a:t>
            </a:r>
          </a:p>
          <a:p>
            <a:pPr lvl="1" indent="-342900">
              <a:buFont typeface="Courier New" panose="02070309020205020404" pitchFamily="49" charset="0"/>
              <a:buChar char="o"/>
            </a:pPr>
            <a:r>
              <a:rPr lang="en-US" sz="2000" dirty="0"/>
              <a:t>Offer A</a:t>
            </a:r>
            <a:r>
              <a:rPr lang="en-US" sz="2000" baseline="-25000" dirty="0"/>
              <a:t>1</a:t>
            </a:r>
            <a:r>
              <a:rPr lang="en-US" sz="2000" dirty="0"/>
              <a:t>=1.  If patient responds, then continue. </a:t>
            </a:r>
            <a:br>
              <a:rPr lang="en-US" sz="2000" dirty="0"/>
            </a:br>
            <a:r>
              <a:rPr lang="en-US" sz="2000" dirty="0"/>
              <a:t>If disease progresses, then offer A</a:t>
            </a:r>
            <a:r>
              <a:rPr lang="en-US" sz="2000" baseline="-25000" dirty="0"/>
              <a:t>2</a:t>
            </a:r>
            <a:r>
              <a:rPr lang="en-US" sz="2000" dirty="0"/>
              <a:t>=1</a:t>
            </a:r>
          </a:p>
          <a:p>
            <a:pPr lvl="1" indent="-342900">
              <a:buFont typeface="Courier New" panose="02070309020205020404" pitchFamily="49" charset="0"/>
              <a:buChar char="o"/>
            </a:pPr>
            <a:r>
              <a:rPr lang="en-US" sz="2000" dirty="0"/>
              <a:t>Offer A</a:t>
            </a:r>
            <a:r>
              <a:rPr lang="en-US" sz="2000" baseline="-25000" dirty="0"/>
              <a:t>1</a:t>
            </a:r>
            <a:r>
              <a:rPr lang="en-US" sz="2000" dirty="0"/>
              <a:t>=1.  If patient responds, then continue. </a:t>
            </a:r>
            <a:br>
              <a:rPr lang="en-US" sz="2000" dirty="0"/>
            </a:br>
            <a:r>
              <a:rPr lang="en-US" sz="2000" dirty="0"/>
              <a:t>If disease progresses, then offer A</a:t>
            </a:r>
            <a:r>
              <a:rPr lang="en-US" sz="2000" baseline="-25000" dirty="0"/>
              <a:t>2</a:t>
            </a:r>
            <a:r>
              <a:rPr lang="en-US" sz="2000" dirty="0"/>
              <a:t>=-1</a:t>
            </a:r>
          </a:p>
          <a:p>
            <a:pPr lvl="1" indent="-342900">
              <a:buFont typeface="+mj-lt"/>
              <a:buAutoNum type="arabicPeriod"/>
            </a:pPr>
            <a:endParaRPr lang="en-US" dirty="0"/>
          </a:p>
          <a:p>
            <a:endParaRPr lang="en-US" dirty="0"/>
          </a:p>
        </p:txBody>
      </p:sp>
      <p:sp>
        <p:nvSpPr>
          <p:cNvPr id="14" name="Curved Left Arrow 13"/>
          <p:cNvSpPr/>
          <p:nvPr/>
        </p:nvSpPr>
        <p:spPr>
          <a:xfrm>
            <a:off x="9417217" y="4428261"/>
            <a:ext cx="1220758" cy="1219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6" name="Curved Left Arrow 35"/>
          <p:cNvSpPr/>
          <p:nvPr/>
        </p:nvSpPr>
        <p:spPr>
          <a:xfrm>
            <a:off x="9435086" y="4438023"/>
            <a:ext cx="1220758" cy="18190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33" name="Group 32"/>
          <p:cNvGrpSpPr/>
          <p:nvPr/>
        </p:nvGrpSpPr>
        <p:grpSpPr>
          <a:xfrm>
            <a:off x="2199041" y="4883505"/>
            <a:ext cx="282742" cy="400110"/>
            <a:chOff x="1861629" y="2948509"/>
            <a:chExt cx="282742" cy="400110"/>
          </a:xfrm>
        </p:grpSpPr>
        <p:sp>
          <p:nvSpPr>
            <p:cNvPr id="34" name="Oval 33"/>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7" name="TextBox 16"/>
            <p:cNvSpPr txBox="1"/>
            <p:nvPr/>
          </p:nvSpPr>
          <p:spPr>
            <a:xfrm>
              <a:off x="1867673" y="2948509"/>
              <a:ext cx="246631"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grpSp>
        <p:nvGrpSpPr>
          <p:cNvPr id="38" name="Group 37"/>
          <p:cNvGrpSpPr/>
          <p:nvPr/>
        </p:nvGrpSpPr>
        <p:grpSpPr>
          <a:xfrm>
            <a:off x="6514179" y="5515811"/>
            <a:ext cx="296834" cy="400110"/>
            <a:chOff x="3293909" y="1417646"/>
            <a:chExt cx="395778" cy="533479"/>
          </a:xfrm>
        </p:grpSpPr>
        <p:sp>
          <p:nvSpPr>
            <p:cNvPr id="41" name="Oval 40"/>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3" name="TextBox 41"/>
            <p:cNvSpPr txBox="1"/>
            <p:nvPr/>
          </p:nvSpPr>
          <p:spPr>
            <a:xfrm>
              <a:off x="3293909" y="1417646"/>
              <a:ext cx="296778" cy="53347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a:t>
              </a:r>
            </a:p>
          </p:txBody>
        </p:sp>
      </p:grpSp>
      <p:cxnSp>
        <p:nvCxnSpPr>
          <p:cNvPr id="45" name="Straight Arrow Connector 44"/>
          <p:cNvCxnSpPr>
            <a:stCxn id="53" idx="3"/>
            <a:endCxn id="41" idx="2"/>
          </p:cNvCxnSpPr>
          <p:nvPr/>
        </p:nvCxnSpPr>
        <p:spPr>
          <a:xfrm>
            <a:off x="5204716" y="4736424"/>
            <a:ext cx="1323555" cy="968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3" idx="3"/>
            <a:endCxn id="74" idx="1"/>
          </p:cNvCxnSpPr>
          <p:nvPr/>
        </p:nvCxnSpPr>
        <p:spPr>
          <a:xfrm>
            <a:off x="5204716" y="4736424"/>
            <a:ext cx="251516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7" name="TextBox 47"/>
          <p:cNvSpPr txBox="1"/>
          <p:nvPr/>
        </p:nvSpPr>
        <p:spPr>
          <a:xfrm>
            <a:off x="5602302" y="4362611"/>
            <a:ext cx="156581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Response</a:t>
            </a:r>
          </a:p>
        </p:txBody>
      </p:sp>
      <p:sp>
        <p:nvSpPr>
          <p:cNvPr id="48" name="TextBox 48"/>
          <p:cNvSpPr txBox="1"/>
          <p:nvPr/>
        </p:nvSpPr>
        <p:spPr>
          <a:xfrm rot="2001325">
            <a:off x="5444272" y="5029586"/>
            <a:ext cx="134268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No</a:t>
            </a:r>
          </a:p>
          <a:p>
            <a:r>
              <a:rPr lang="en-US" sz="2000" dirty="0"/>
              <a:t>Response</a:t>
            </a:r>
          </a:p>
        </p:txBody>
      </p:sp>
      <p:sp>
        <p:nvSpPr>
          <p:cNvPr id="53" name="TextBox 51"/>
          <p:cNvSpPr txBox="1"/>
          <p:nvPr/>
        </p:nvSpPr>
        <p:spPr>
          <a:xfrm>
            <a:off x="4365600" y="4536369"/>
            <a:ext cx="83911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A</a:t>
            </a:r>
            <a:r>
              <a:rPr lang="en-US" sz="2000" baseline="-25000" dirty="0"/>
              <a:t>1</a:t>
            </a:r>
            <a:r>
              <a:rPr lang="en-US" sz="2000" dirty="0"/>
              <a:t>=1</a:t>
            </a:r>
          </a:p>
        </p:txBody>
      </p:sp>
      <p:cxnSp>
        <p:nvCxnSpPr>
          <p:cNvPr id="55" name="Straight Arrow Connector 54"/>
          <p:cNvCxnSpPr>
            <a:stCxn id="34" idx="6"/>
            <a:endCxn id="53" idx="1"/>
          </p:cNvCxnSpPr>
          <p:nvPr/>
        </p:nvCxnSpPr>
        <p:spPr>
          <a:xfrm flipV="1">
            <a:off x="2481783" y="4736424"/>
            <a:ext cx="1883817" cy="34713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719876" y="5086285"/>
            <a:ext cx="152813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1</a:t>
            </a:r>
            <a:r>
              <a:rPr lang="en-US" sz="2000" dirty="0"/>
              <a:t>=1, A</a:t>
            </a:r>
            <a:r>
              <a:rPr lang="en-US" sz="2000" baseline="-25000" dirty="0"/>
              <a:t>2</a:t>
            </a:r>
            <a:r>
              <a:rPr lang="en-US" sz="2000" dirty="0"/>
              <a:t>=1</a:t>
            </a:r>
          </a:p>
        </p:txBody>
      </p:sp>
      <p:sp>
        <p:nvSpPr>
          <p:cNvPr id="57" name="TextBox 56"/>
          <p:cNvSpPr txBox="1"/>
          <p:nvPr/>
        </p:nvSpPr>
        <p:spPr>
          <a:xfrm>
            <a:off x="7719876" y="5776853"/>
            <a:ext cx="1528136"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A</a:t>
            </a:r>
            <a:r>
              <a:rPr lang="en-US" sz="2000" baseline="-25000" dirty="0"/>
              <a:t>1</a:t>
            </a:r>
            <a:r>
              <a:rPr lang="en-US" sz="2000" dirty="0"/>
              <a:t>=1, A</a:t>
            </a:r>
            <a:r>
              <a:rPr lang="en-US" sz="2000" baseline="-25000" dirty="0"/>
              <a:t>2</a:t>
            </a:r>
            <a:r>
              <a:rPr lang="en-US" sz="2000" dirty="0"/>
              <a:t>=-1</a:t>
            </a:r>
          </a:p>
        </p:txBody>
      </p:sp>
      <p:cxnSp>
        <p:nvCxnSpPr>
          <p:cNvPr id="72" name="Straight Arrow Connector 71"/>
          <p:cNvCxnSpPr>
            <a:stCxn id="41" idx="6"/>
            <a:endCxn id="56" idx="1"/>
          </p:cNvCxnSpPr>
          <p:nvPr/>
        </p:nvCxnSpPr>
        <p:spPr>
          <a:xfrm flipV="1">
            <a:off x="6811013" y="5286340"/>
            <a:ext cx="908863" cy="418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1" idx="6"/>
            <a:endCxn id="57" idx="1"/>
          </p:cNvCxnSpPr>
          <p:nvPr/>
        </p:nvCxnSpPr>
        <p:spPr>
          <a:xfrm>
            <a:off x="6811013" y="5704900"/>
            <a:ext cx="908863" cy="2720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4" name="TextBox 63"/>
          <p:cNvSpPr txBox="1"/>
          <p:nvPr/>
        </p:nvSpPr>
        <p:spPr>
          <a:xfrm>
            <a:off x="7719876" y="4536369"/>
            <a:ext cx="1510267" cy="40011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maintenance</a:t>
            </a:r>
          </a:p>
        </p:txBody>
      </p:sp>
      <p:sp>
        <p:nvSpPr>
          <p:cNvPr id="4" name="Slide Number Placeholder 3"/>
          <p:cNvSpPr>
            <a:spLocks noGrp="1"/>
          </p:cNvSpPr>
          <p:nvPr>
            <p:ph type="sldNum" sz="quarter" idx="12"/>
          </p:nvPr>
        </p:nvSpPr>
        <p:spPr/>
        <p:txBody>
          <a:bodyPr/>
          <a:lstStyle/>
          <a:p>
            <a:fld id="{A15942B8-D881-484A-AE05-5CAA469D8C8A}" type="slidenum">
              <a:rPr lang="en-US" smtClean="0"/>
              <a:t>122</a:t>
            </a:fld>
            <a:endParaRPr lang="en-US" dirty="0"/>
          </a:p>
        </p:txBody>
      </p:sp>
    </p:spTree>
    <p:extLst>
      <p:ext uri="{BB962C8B-B14F-4D97-AF65-F5344CB8AC3E}">
        <p14:creationId xmlns:p14="http://schemas.microsoft.com/office/powerpoint/2010/main" val="26039748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Estimating Equation</a:t>
            </a:r>
          </a:p>
        </p:txBody>
      </p:sp>
      <p:sp>
        <p:nvSpPr>
          <p:cNvPr id="6" name="TextBox 5"/>
          <p:cNvSpPr txBox="1"/>
          <p:nvPr/>
        </p:nvSpPr>
        <p:spPr>
          <a:xfrm>
            <a:off x="916283" y="3732178"/>
            <a:ext cx="10927470" cy="2554545"/>
          </a:xfrm>
          <a:prstGeom prst="rect">
            <a:avLst/>
          </a:prstGeom>
          <a:noFill/>
        </p:spPr>
        <p:txBody>
          <a:bodyPr wrap="square" rtlCol="0">
            <a:spAutoFit/>
          </a:bodyPr>
          <a:lstStyle/>
          <a:p>
            <a:r>
              <a:rPr lang="en-US" sz="2400" dirty="0"/>
              <a:t>Where…</a:t>
            </a:r>
          </a:p>
          <a:p>
            <a:pPr marL="342900" indent="-342900">
              <a:buFont typeface="Courier New" panose="02070309020205020404" pitchFamily="49" charset="0"/>
              <a:buChar char="o"/>
            </a:pPr>
            <a:r>
              <a:rPr lang="en-US" sz="2400" i="1" dirty="0"/>
              <a:t>I{a</a:t>
            </a:r>
            <a:r>
              <a:rPr lang="en-US" sz="2400" i="1" baseline="-25000" dirty="0"/>
              <a:t>1</a:t>
            </a:r>
            <a:r>
              <a:rPr lang="en-US" sz="2400" i="1" dirty="0"/>
              <a:t>,a</a:t>
            </a:r>
            <a:r>
              <a:rPr lang="en-US" sz="2400" i="1" baseline="-25000" dirty="0"/>
              <a:t>2</a:t>
            </a:r>
            <a:r>
              <a:rPr lang="en-US" sz="2400" i="1" dirty="0"/>
              <a:t>}: </a:t>
            </a:r>
            <a:r>
              <a:rPr lang="en-US" sz="2400" dirty="0"/>
              <a:t>treatment sequence of individual </a:t>
            </a:r>
            <a:r>
              <a:rPr lang="en-US" sz="2400" i="1" dirty="0"/>
              <a:t>i</a:t>
            </a:r>
            <a:r>
              <a:rPr lang="en-US" sz="2400" dirty="0"/>
              <a:t> consistent with protocol </a:t>
            </a:r>
            <a:r>
              <a:rPr lang="en-US" sz="2400" i="1" dirty="0"/>
              <a:t>{a</a:t>
            </a:r>
            <a:r>
              <a:rPr lang="en-US" sz="2400" i="1" baseline="-25000" dirty="0"/>
              <a:t>1</a:t>
            </a:r>
            <a:r>
              <a:rPr lang="en-US" sz="2400" i="1" dirty="0"/>
              <a:t>,a</a:t>
            </a:r>
            <a:r>
              <a:rPr lang="en-US" sz="2400" i="1" baseline="-25000" dirty="0"/>
              <a:t>2</a:t>
            </a:r>
            <a:r>
              <a:rPr lang="en-US" sz="2400" i="1" dirty="0"/>
              <a:t>}: </a:t>
            </a:r>
            <a:r>
              <a:rPr lang="en-US" sz="2400" dirty="0"/>
              <a:t>  </a:t>
            </a:r>
          </a:p>
          <a:p>
            <a:pPr marL="342900" indent="-342900">
              <a:buFont typeface="Courier New" panose="02070309020205020404" pitchFamily="49" charset="0"/>
              <a:buChar char="o"/>
            </a:pPr>
            <a:r>
              <a:rPr lang="en-US" sz="2400" i="1" dirty="0"/>
              <a:t>Y: </a:t>
            </a:r>
            <a:r>
              <a:rPr lang="en-US" sz="2400" dirty="0"/>
              <a:t>The outcome at end of study</a:t>
            </a:r>
          </a:p>
          <a:p>
            <a:pPr marL="342900" indent="-342900">
              <a:buFont typeface="Courier New" panose="02070309020205020404" pitchFamily="49" charset="0"/>
              <a:buChar char="o"/>
            </a:pPr>
            <a:r>
              <a:rPr lang="el-GR" sz="2400" i="1" dirty="0"/>
              <a:t>μ</a:t>
            </a:r>
            <a:r>
              <a:rPr lang="en-US" sz="2400" i="1" baseline="-25000" dirty="0"/>
              <a:t> </a:t>
            </a:r>
            <a:r>
              <a:rPr lang="en-US" sz="2400" dirty="0"/>
              <a:t>: The marginal mean of </a:t>
            </a:r>
            <a:r>
              <a:rPr lang="en-US" sz="2400" i="1" dirty="0"/>
              <a:t>Y</a:t>
            </a:r>
            <a:endParaRPr lang="en-US" sz="2400" dirty="0"/>
          </a:p>
          <a:p>
            <a:pPr marL="342900" indent="-342900">
              <a:buFont typeface="Courier New" panose="02070309020205020404" pitchFamily="49" charset="0"/>
              <a:buChar char="o"/>
            </a:pPr>
            <a:r>
              <a:rPr lang="en-US" sz="2400" i="1" dirty="0"/>
              <a:t>W</a:t>
            </a:r>
            <a:r>
              <a:rPr lang="en-US" sz="2400" i="1" baseline="-25000" dirty="0"/>
              <a:t>i</a:t>
            </a:r>
            <a:r>
              <a:rPr lang="en-US" sz="2400" dirty="0"/>
              <a:t>: Inverse-proportioned weights for each individual.</a:t>
            </a:r>
          </a:p>
          <a:p>
            <a:pPr marL="342900" indent="-342900">
              <a:buFont typeface="Courier New" panose="02070309020205020404" pitchFamily="49" charset="0"/>
              <a:buChar char="o"/>
            </a:pPr>
            <a:r>
              <a:rPr lang="en-US" sz="2400" i="1" dirty="0"/>
              <a:t>d(X</a:t>
            </a:r>
            <a:r>
              <a:rPr lang="en-US" sz="2400" i="1" baseline="-25000" dirty="0"/>
              <a:t>i</a:t>
            </a:r>
            <a:r>
              <a:rPr lang="en-US" sz="2400" i="1" dirty="0"/>
              <a:t>, a</a:t>
            </a:r>
            <a:r>
              <a:rPr lang="en-US" sz="2400" i="1" baseline="-25000" dirty="0"/>
              <a:t>1</a:t>
            </a:r>
            <a:r>
              <a:rPr lang="en-US" sz="2400" i="1" dirty="0"/>
              <a:t>, a</a:t>
            </a:r>
            <a:r>
              <a:rPr lang="en-US" sz="2400" i="1" baseline="-25000" dirty="0"/>
              <a:t>2</a:t>
            </a:r>
            <a:r>
              <a:rPr lang="en-US" sz="2400" dirty="0"/>
              <a:t>) Derivative with respect to </a:t>
            </a:r>
            <a:r>
              <a:rPr lang="el-GR" sz="2400" i="1" dirty="0">
                <a:latin typeface="Cambria Math" panose="02040503050406030204" pitchFamily="18" charset="0"/>
                <a:ea typeface="Cambria Math" panose="02040503050406030204" pitchFamily="18" charset="0"/>
              </a:rPr>
              <a:t>β</a:t>
            </a:r>
            <a:r>
              <a:rPr lang="en-US" sz="2400" dirty="0">
                <a:latin typeface="Cambria Math" panose="02040503050406030204" pitchFamily="18" charset="0"/>
                <a:ea typeface="Cambria Math" panose="02040503050406030204" pitchFamily="18" charset="0"/>
              </a:rPr>
              <a:t>.</a:t>
            </a:r>
            <a:endParaRPr lang="en-US" sz="2400" dirty="0"/>
          </a:p>
          <a:p>
            <a:endParaRPr lang="en-US" sz="2400" baseline="-25000" dirty="0"/>
          </a:p>
        </p:txBody>
      </p:sp>
      <p:sp>
        <p:nvSpPr>
          <p:cNvPr id="7" name="TextBox 6"/>
          <p:cNvSpPr txBox="1"/>
          <p:nvPr/>
        </p:nvSpPr>
        <p:spPr>
          <a:xfrm>
            <a:off x="639288" y="2010219"/>
            <a:ext cx="11038500" cy="1077218"/>
          </a:xfrm>
          <a:prstGeom prst="rect">
            <a:avLst/>
          </a:prstGeom>
          <a:noFill/>
        </p:spPr>
        <p:txBody>
          <a:bodyPr wrap="square" rtlCol="0">
            <a:spAutoFit/>
          </a:bodyPr>
          <a:lstStyle/>
          <a:p>
            <a:r>
              <a:rPr lang="en-US" sz="2400" dirty="0"/>
              <a:t>The weighted and replicated estimator for </a:t>
            </a:r>
            <a:r>
              <a:rPr lang="el-GR" sz="2400" i="1" dirty="0">
                <a:latin typeface="Cambria Math" panose="02040503050406030204" pitchFamily="18" charset="0"/>
                <a:ea typeface="Cambria Math" panose="02040503050406030204" pitchFamily="18" charset="0"/>
              </a:rPr>
              <a:t>β</a:t>
            </a:r>
            <a:r>
              <a:rPr lang="en-US" sz="2400" dirty="0">
                <a:ea typeface="Cambria Math" panose="02040503050406030204" pitchFamily="18" charset="0"/>
              </a:rPr>
              <a:t>  is obtained by solving the following estimating equation:</a:t>
            </a:r>
            <a:endParaRPr lang="en-US" sz="2400" dirty="0"/>
          </a:p>
          <a:p>
            <a:endParaRPr lang="en-US" sz="2400" baseline="-25000" dirty="0"/>
          </a:p>
        </p:txBody>
      </p:sp>
      <p:sp>
        <p:nvSpPr>
          <p:cNvPr id="9" name="Rectangle 2"/>
          <p:cNvSpPr>
            <a:spLocks noChangeArrowheads="1"/>
          </p:cNvSpPr>
          <p:nvPr/>
        </p:nvSpPr>
        <p:spPr bwMode="auto">
          <a:xfrm flipV="1">
            <a:off x="0" y="-45719"/>
            <a:ext cx="1209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568037" y="3020919"/>
                <a:ext cx="11623963" cy="977832"/>
              </a:xfrm>
              <a:prstGeom prst="rect">
                <a:avLst/>
              </a:prstGeom>
              <a:noFill/>
            </p:spPr>
            <p:txBody>
              <a:bodyPr wrap="square" lIns="0" tIns="0" rIns="0" bIns="0" rtlCol="0">
                <a:spAutoFit/>
              </a:bodyPr>
              <a:lstStyle/>
              <a:p>
                <a:pPr lvl="0" indent="457200" eaLnBrk="0" fontAlgn="base" hangingPunct="0">
                  <a:spcBef>
                    <a:spcPct val="0"/>
                  </a:spcBef>
                  <a:spcAft>
                    <a:spcPct val="0"/>
                  </a:spcAft>
                  <a:tabLst>
                    <a:tab pos="2171700" algn="ctr"/>
                    <a:tab pos="5886450" algn="r"/>
                  </a:tabLst>
                </a:pPr>
                <a:r>
                  <a:rPr lang="en-US" altLang="en-US" sz="2800" b="0" dirty="0">
                    <a:solidFill>
                      <a:prstClr val="black"/>
                    </a:solidFill>
                    <a:ea typeface="Calibri" panose="020F0502020204030204" pitchFamily="34" charset="0"/>
                    <a:cs typeface="Times New Roman" panose="02020603050405020304" pitchFamily="18" charset="0"/>
                  </a:rPr>
                  <a:t>0=</a:t>
                </a:r>
                <a14:m>
                  <m:oMath xmlns:m="http://schemas.openxmlformats.org/officeDocument/2006/math">
                    <m:r>
                      <m:rPr>
                        <m:nor/>
                      </m:rPr>
                      <a:rPr lang="en-US"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nary>
                      <m:naryPr>
                        <m:chr m:val="∑"/>
                        <m:ctrlPr>
                          <a:rPr lang="en-US" altLang="en-US" sz="2800" i="1" dirty="0">
                            <a:solidFill>
                              <a:prstClr val="black"/>
                            </a:solidFill>
                            <a:latin typeface="Cambria Math" panose="02040503050406030204" pitchFamily="18" charset="0"/>
                            <a:cs typeface="Times New Roman" panose="02020603050405020304" pitchFamily="18" charset="0"/>
                          </a:rPr>
                        </m:ctrlPr>
                      </m:naryPr>
                      <m:sub>
                        <m:r>
                          <m:rPr>
                            <m:brk m:alnAt="23"/>
                          </m:rPr>
                          <a:rPr lang="en-US" altLang="en-US" sz="2800" i="1" dirty="0">
                            <a:solidFill>
                              <a:prstClr val="black"/>
                            </a:solidFill>
                            <a:latin typeface="Cambria Math" panose="02040503050406030204" pitchFamily="18" charset="0"/>
                            <a:cs typeface="Times New Roman" panose="02020603050405020304" pitchFamily="18" charset="0"/>
                          </a:rPr>
                          <m:t>𝑖</m:t>
                        </m:r>
                        <m:r>
                          <a:rPr lang="en-US" altLang="en-US" sz="2800" i="1" dirty="0">
                            <a:solidFill>
                              <a:prstClr val="black"/>
                            </a:solidFill>
                            <a:latin typeface="Cambria Math" panose="02040503050406030204" pitchFamily="18" charset="0"/>
                            <a:cs typeface="Times New Roman" panose="02020603050405020304" pitchFamily="18" charset="0"/>
                          </a:rPr>
                          <m:t>=</m:t>
                        </m:r>
                        <m:r>
                          <a:rPr lang="en-US" altLang="en-US" sz="2800" i="1" dirty="0">
                            <a:solidFill>
                              <a:prstClr val="black"/>
                            </a:solidFill>
                            <a:latin typeface="Cambria Math" panose="02040503050406030204" pitchFamily="18" charset="0"/>
                            <a:cs typeface="Times New Roman" panose="02020603050405020304" pitchFamily="18" charset="0"/>
                          </a:rPr>
                          <m:t>1</m:t>
                        </m:r>
                      </m:sub>
                      <m:sup>
                        <m:r>
                          <a:rPr lang="en-US" altLang="en-US" sz="2800" i="1" dirty="0">
                            <a:solidFill>
                              <a:prstClr val="black"/>
                            </a:solidFill>
                            <a:latin typeface="Cambria Math" panose="02040503050406030204" pitchFamily="18" charset="0"/>
                            <a:cs typeface="Times New Roman" panose="02020603050405020304" pitchFamily="18" charset="0"/>
                          </a:rPr>
                          <m:t>𝑁</m:t>
                        </m:r>
                      </m:sup>
                      <m:e>
                        <m:nary>
                          <m:naryPr>
                            <m:chr m:val="∑"/>
                            <m:supHide m:val="on"/>
                            <m:ctrlPr>
                              <a:rPr lang="en-US" altLang="en-US" sz="2800" i="1" dirty="0">
                                <a:solidFill>
                                  <a:prstClr val="black"/>
                                </a:solidFill>
                                <a:latin typeface="Cambria Math" panose="02040503050406030204" pitchFamily="18" charset="0"/>
                                <a:cs typeface="Times New Roman" panose="02020603050405020304" pitchFamily="18" charset="0"/>
                              </a:rPr>
                            </m:ctrlPr>
                          </m:naryPr>
                          <m:sub>
                            <m:r>
                              <m:rPr>
                                <m:brk m:alnAt="7"/>
                              </m:rPr>
                              <a:rPr lang="en-US" altLang="en-US" sz="2800" i="1" dirty="0">
                                <a:solidFill>
                                  <a:prstClr val="black"/>
                                </a:solidFill>
                                <a:latin typeface="Cambria Math" panose="02040503050406030204" pitchFamily="18" charset="0"/>
                                <a:cs typeface="Times New Roman" panose="02020603050405020304" pitchFamily="18" charset="0"/>
                              </a:rPr>
                              <m:t>(</m:t>
                            </m:r>
                            <m:sSub>
                              <m:sSubPr>
                                <m:ctrlPr>
                                  <a:rPr lang="en-US" altLang="en-US" sz="2800" i="1" dirty="0">
                                    <a:solidFill>
                                      <a:prstClr val="black"/>
                                    </a:solidFill>
                                    <a:latin typeface="Cambria Math" panose="02040503050406030204" pitchFamily="18" charset="0"/>
                                    <a:cs typeface="Times New Roman" panose="02020603050405020304" pitchFamily="18" charset="0"/>
                                  </a:rPr>
                                </m:ctrlPr>
                              </m:sSubPr>
                              <m:e>
                                <m:r>
                                  <a:rPr lang="en-US" altLang="en-US" sz="2800" i="1" dirty="0">
                                    <a:solidFill>
                                      <a:prstClr val="black"/>
                                    </a:solidFill>
                                    <a:latin typeface="Cambria Math" panose="02040503050406030204" pitchFamily="18" charset="0"/>
                                    <a:cs typeface="Times New Roman" panose="02020603050405020304" pitchFamily="18" charset="0"/>
                                  </a:rPr>
                                  <m:t>𝑎</m:t>
                                </m:r>
                              </m:e>
                              <m:sub>
                                <m:r>
                                  <a:rPr lang="en-US" altLang="en-US" sz="2800" i="1" dirty="0">
                                    <a:solidFill>
                                      <a:prstClr val="black"/>
                                    </a:solidFill>
                                    <a:latin typeface="Cambria Math" panose="02040503050406030204" pitchFamily="18" charset="0"/>
                                    <a:cs typeface="Times New Roman" panose="02020603050405020304" pitchFamily="18" charset="0"/>
                                  </a:rPr>
                                  <m:t>1</m:t>
                                </m:r>
                              </m:sub>
                            </m:sSub>
                            <m:r>
                              <m:rPr>
                                <m:brk m:alnAt="7"/>
                              </m:rPr>
                              <a:rPr lang="en-US" altLang="en-US" sz="2800" i="1" dirty="0">
                                <a:solidFill>
                                  <a:prstClr val="black"/>
                                </a:solidFill>
                                <a:latin typeface="Cambria Math" panose="02040503050406030204" pitchFamily="18" charset="0"/>
                                <a:cs typeface="Times New Roman" panose="02020603050405020304" pitchFamily="18" charset="0"/>
                              </a:rPr>
                              <m:t>,</m:t>
                            </m:r>
                            <m:sSub>
                              <m:sSubPr>
                                <m:ctrlPr>
                                  <a:rPr lang="en-US" altLang="en-US" sz="2800" i="1" dirty="0">
                                    <a:solidFill>
                                      <a:prstClr val="black"/>
                                    </a:solidFill>
                                    <a:latin typeface="Cambria Math" panose="02040503050406030204" pitchFamily="18" charset="0"/>
                                    <a:cs typeface="Times New Roman" panose="02020603050405020304" pitchFamily="18" charset="0"/>
                                  </a:rPr>
                                </m:ctrlPr>
                              </m:sSubPr>
                              <m:e>
                                <m:r>
                                  <a:rPr lang="en-US" altLang="en-US" sz="2800" i="1" dirty="0">
                                    <a:solidFill>
                                      <a:prstClr val="black"/>
                                    </a:solidFill>
                                    <a:latin typeface="Cambria Math" panose="02040503050406030204" pitchFamily="18" charset="0"/>
                                    <a:cs typeface="Times New Roman" panose="02020603050405020304" pitchFamily="18" charset="0"/>
                                  </a:rPr>
                                  <m:t>𝑎</m:t>
                                </m:r>
                              </m:e>
                              <m:sub>
                                <m:r>
                                  <a:rPr lang="en-US" altLang="en-US" sz="2800" i="1" dirty="0">
                                    <a:solidFill>
                                      <a:prstClr val="black"/>
                                    </a:solidFill>
                                    <a:latin typeface="Cambria Math" panose="02040503050406030204" pitchFamily="18" charset="0"/>
                                    <a:cs typeface="Times New Roman" panose="02020603050405020304" pitchFamily="18" charset="0"/>
                                  </a:rPr>
                                  <m:t>2</m:t>
                                </m:r>
                              </m:sub>
                            </m:sSub>
                            <m:r>
                              <m:rPr>
                                <m:brk m:alnAt="7"/>
                              </m:rPr>
                              <a:rPr lang="en-US" altLang="en-US" sz="2800" i="1" dirty="0">
                                <a:solidFill>
                                  <a:prstClr val="black"/>
                                </a:solidFill>
                                <a:latin typeface="Cambria Math" panose="02040503050406030204" pitchFamily="18" charset="0"/>
                                <a:cs typeface="Times New Roman" panose="02020603050405020304" pitchFamily="18" charset="0"/>
                              </a:rPr>
                              <m:t>)</m:t>
                            </m:r>
                          </m:sub>
                          <m:sup/>
                          <m:e>
                            <m:r>
                              <a:rPr lang="en-US" altLang="en-US" sz="2800" i="1" dirty="0">
                                <a:solidFill>
                                  <a:prstClr val="black"/>
                                </a:solidFill>
                                <a:latin typeface="Cambria Math" panose="02040503050406030204" pitchFamily="18" charset="0"/>
                                <a:cs typeface="Times New Roman" panose="02020603050405020304" pitchFamily="18" charset="0"/>
                              </a:rPr>
                              <m:t>𝐼</m:t>
                            </m:r>
                          </m:e>
                        </m:nary>
                      </m:e>
                    </m:nary>
                    <m:r>
                      <m:rPr>
                        <m:nor/>
                      </m:rPr>
                      <a:rPr lang="en-US"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a:rPr lang="en-US" altLang="en-US" sz="28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2</m:t>
                    </m:r>
                    <m:r>
                      <m:rPr>
                        <m:nor/>
                      </m:rPr>
                      <a:rPr lang="en-US"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altLang="en-US" sz="2800" b="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d</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Xi</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2</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Wi</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Y</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a:rPr lang="en-US" altLang="en-US" sz="2800" i="1" dirty="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𝜇</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Xi</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altLang="en-US" sz="28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2</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β</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η</m:t>
                    </m:r>
                    <m:r>
                      <m:rPr>
                        <m:nor/>
                      </m:rPr>
                      <a:rPr lang="en-US" alt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oMath>
                </a14:m>
                <a:endParaRPr lang="en-US" altLang="en-US" sz="2800" dirty="0">
                  <a:solidFill>
                    <a:prstClr val="black"/>
                  </a:solidFill>
                  <a:latin typeface="Arial" panose="020B0604020202020204" pitchFamily="34" charset="0"/>
                </a:endParaRPr>
              </a:p>
              <a:p>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68037" y="3020919"/>
                <a:ext cx="11623963" cy="977832"/>
              </a:xfrm>
              <a:prstGeom prst="rect">
                <a:avLst/>
              </a:prstGeom>
              <a:blipFill>
                <a:blip r:embed="rId2"/>
                <a:stretch>
                  <a:fillRect t="-500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15942B8-D881-484A-AE05-5CAA469D8C8A}" type="slidenum">
              <a:rPr lang="en-US" smtClean="0"/>
              <a:t>123</a:t>
            </a:fld>
            <a:endParaRPr lang="en-US" dirty="0"/>
          </a:p>
        </p:txBody>
      </p:sp>
    </p:spTree>
    <p:extLst>
      <p:ext uri="{BB962C8B-B14F-4D97-AF65-F5344CB8AC3E}">
        <p14:creationId xmlns:p14="http://schemas.microsoft.com/office/powerpoint/2010/main" val="4061769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means and contrasts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4"/>
                <a:ext cx="10775731" cy="5032376"/>
              </a:xfrm>
            </p:spPr>
            <p:txBody>
              <a:bodyPr>
                <a:normAutofit/>
              </a:bodyPr>
              <a:lstStyle/>
              <a:p>
                <a:r>
                  <a:rPr lang="en-US" dirty="0"/>
                  <a:t>Simple linear combinations with beta coefficients: (design dependent equation)</a:t>
                </a:r>
              </a:p>
              <a:p>
                <a:endParaRPr lang="en-US" dirty="0"/>
              </a:p>
              <a:p>
                <a:endParaRPr lang="en-US" dirty="0"/>
              </a:p>
              <a:p>
                <a:r>
                  <a:rPr lang="en-US" dirty="0"/>
                  <a:t>With the above formula, and coding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={1,−1}</m:t>
                    </m:r>
                  </m:oMath>
                </a14:m>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={1,−1}</m:t>
                    </m:r>
                  </m:oMath>
                </a14:m>
                <a:r>
                  <a:rPr lang="en-US" dirty="0"/>
                  <a:t>, and zero-centered covariates, the following linear combinations can be used:</a:t>
                </a:r>
              </a:p>
              <a:p>
                <a:r>
                  <a:rPr lang="en-US" dirty="0"/>
                  <a:t>Estimated mean for</a:t>
                </a:r>
              </a:p>
              <a:p>
                <a:pPr>
                  <a:buFont typeface="Courier New" panose="02070309020205020404" pitchFamily="49" charset="0"/>
                  <a:buChar char="o"/>
                </a:pPr>
                <a:r>
                  <a:rPr lang="en-US" dirty="0"/>
                  <a:t>DTR {1,1}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oMath>
                </a14:m>
                <a:endParaRPr lang="en-US" dirty="0">
                  <a:ea typeface="Cambria Math" panose="02040503050406030204" pitchFamily="18" charset="0"/>
                </a:endParaRPr>
              </a:p>
              <a:p>
                <a:pPr>
                  <a:buFont typeface="Courier New" panose="02070309020205020404" pitchFamily="49" charset="0"/>
                  <a:buChar char="o"/>
                </a:pPr>
                <a:r>
                  <a:rPr lang="en-US" dirty="0"/>
                  <a:t>DTR {1,-1}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oMath>
                </a14:m>
                <a:endParaRPr lang="en-US" dirty="0">
                  <a:ea typeface="Cambria Math" panose="02040503050406030204" pitchFamily="18" charset="0"/>
                </a:endParaRPr>
              </a:p>
              <a:p>
                <a:pPr>
                  <a:buFont typeface="Courier New" panose="02070309020205020404" pitchFamily="49" charset="0"/>
                  <a:buChar char="o"/>
                </a:pPr>
                <a:r>
                  <a:rPr lang="en-US" dirty="0"/>
                  <a:t>DTR {-1,1}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oMath>
                </a14:m>
                <a:endParaRPr lang="en-US" dirty="0">
                  <a:ea typeface="Cambria Math" panose="02040503050406030204" pitchFamily="18" charset="0"/>
                </a:endParaRPr>
              </a:p>
              <a:p>
                <a:pPr>
                  <a:buFont typeface="Courier New" panose="02070309020205020404" pitchFamily="49" charset="0"/>
                  <a:buChar char="o"/>
                </a:pPr>
                <a:r>
                  <a:rPr lang="en-US" dirty="0"/>
                  <a:t>DTR {-1,-1}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r>
                      <a:rPr lang="en-US">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oMath>
                </a14:m>
                <a:endParaRPr lang="en-US" dirty="0">
                  <a:ea typeface="Cambria Math" panose="02040503050406030204" pitchFamily="18" charset="0"/>
                </a:endParaRPr>
              </a:p>
              <a:p>
                <a:r>
                  <a:rPr lang="en-US" dirty="0">
                    <a:ea typeface="Cambria Math" panose="02040503050406030204" pitchFamily="18" charset="0"/>
                  </a:rPr>
                  <a:t>Contrasts are found by subtracting. So DTR{1,1} – DTR{1,-1}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r>
                      <a:rPr lang="en-US">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oMath>
                </a14:m>
                <a:endParaRPr lang="en-US" dirty="0">
                  <a:ea typeface="Cambria Math" panose="02040503050406030204" pitchFamily="18" charset="0"/>
                </a:endParaRP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4"/>
                <a:ext cx="10775731" cy="5032376"/>
              </a:xfrm>
              <a:blipFill>
                <a:blip r:embed="rId3"/>
                <a:stretch>
                  <a:fillRect l="-905" t="-1211" r="-11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90196" y="2456274"/>
                <a:ext cx="8515350" cy="567976"/>
              </a:xfrm>
              <a:prstGeom prst="rect">
                <a:avLst/>
              </a:prstGeom>
              <a:noFill/>
            </p:spPr>
            <p:txBody>
              <a:bodyPr wrap="square" lIns="0" tIns="0" rIns="0" bIns="0"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𝐸</m:t>
                        </m:r>
                      </m:e>
                      <m: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sub>
                    </m:sSub>
                    <m:d>
                      <m:dPr>
                        <m:ctrlPr>
                          <a:rPr lang="en-US" sz="3200" i="1">
                            <a:latin typeface="Cambria Math" panose="02040503050406030204" pitchFamily="18" charset="0"/>
                          </a:rPr>
                        </m:ctrlPr>
                      </m:dPr>
                      <m:e>
                        <m:r>
                          <a:rPr lang="en-US" sz="3200" i="1">
                            <a:latin typeface="Cambria Math" panose="02040503050406030204" pitchFamily="18" charset="0"/>
                          </a:rPr>
                          <m:t>𝑌</m:t>
                        </m:r>
                      </m:e>
                      <m:e>
                        <m:r>
                          <a:rPr lang="en-US" sz="3200" i="1">
                            <a:latin typeface="Cambria Math" panose="02040503050406030204" pitchFamily="18" charset="0"/>
                          </a:rPr>
                          <m:t>𝑋</m:t>
                        </m:r>
                      </m:e>
                    </m:d>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0</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1</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sub>
                    </m:sSub>
                  </m:oMath>
                </a14:m>
                <a:r>
                  <a:rPr lang="en-US" sz="3200" dirty="0"/>
                  <a:t>+ </a:t>
                </a:r>
                <a14:m>
                  <m:oMath xmlns:m="http://schemas.openxmlformats.org/officeDocument/2006/math">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2</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oMath>
                </a14:m>
                <a:r>
                  <a:rPr lang="en-US" sz="3200" dirty="0"/>
                  <a:t> +</a:t>
                </a:r>
                <a14:m>
                  <m:oMath xmlns:m="http://schemas.openxmlformats.org/officeDocument/2006/math">
                    <m:r>
                      <a:rPr lang="en-US" sz="3200">
                        <a:latin typeface="Cambria Math" panose="02040503050406030204" pitchFamily="18" charset="0"/>
                        <a:ea typeface="Cambria Math" panose="02040503050406030204" pitchFamily="18" charset="0"/>
                      </a:rPr>
                      <m:t> </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3</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oMath>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690196" y="2456274"/>
                <a:ext cx="8515350" cy="567976"/>
              </a:xfrm>
              <a:prstGeom prst="rect">
                <a:avLst/>
              </a:prstGeom>
              <a:blipFill>
                <a:blip r:embed="rId4"/>
                <a:stretch>
                  <a:fillRect t="-21505" b="-30108"/>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A15942B8-D881-484A-AE05-5CAA469D8C8A}" type="slidenum">
              <a:rPr lang="en-US" smtClean="0"/>
              <a:t>124</a:t>
            </a:fld>
            <a:endParaRPr lang="en-US" dirty="0"/>
          </a:p>
        </p:txBody>
      </p:sp>
    </p:spTree>
    <p:extLst>
      <p:ext uri="{BB962C8B-B14F-4D97-AF65-F5344CB8AC3E}">
        <p14:creationId xmlns:p14="http://schemas.microsoft.com/office/powerpoint/2010/main" val="16043945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204C-4496-4BC3-969D-C778B25F5D5C}"/>
              </a:ext>
            </a:extLst>
          </p:cNvPr>
          <p:cNvSpPr>
            <a:spLocks noGrp="1"/>
          </p:cNvSpPr>
          <p:nvPr>
            <p:ph type="title"/>
          </p:nvPr>
        </p:nvSpPr>
        <p:spPr/>
        <p:txBody>
          <a:bodyPr/>
          <a:lstStyle/>
          <a:p>
            <a:r>
              <a:rPr lang="en-US" dirty="0"/>
              <a:t>Gaining efficiencies in Estimation</a:t>
            </a:r>
          </a:p>
        </p:txBody>
      </p:sp>
      <p:sp>
        <p:nvSpPr>
          <p:cNvPr id="3" name="Content Placeholder 2">
            <a:extLst>
              <a:ext uri="{FF2B5EF4-FFF2-40B4-BE49-F238E27FC236}">
                <a16:creationId xmlns:a16="http://schemas.microsoft.com/office/drawing/2014/main" id="{1839868F-2659-490A-B92E-66E50EFE2BF6}"/>
              </a:ext>
            </a:extLst>
          </p:cNvPr>
          <p:cNvSpPr>
            <a:spLocks noGrp="1"/>
          </p:cNvSpPr>
          <p:nvPr>
            <p:ph idx="1"/>
          </p:nvPr>
        </p:nvSpPr>
        <p:spPr/>
        <p:txBody>
          <a:bodyPr>
            <a:normAutofit/>
          </a:bodyPr>
          <a:lstStyle/>
          <a:p>
            <a:r>
              <a:rPr lang="en-US" sz="2800" dirty="0"/>
              <a:t>Adjusting for baseline covariates (e.g., o11, o12, o13) that are associated with the outcome leads to more efficient estimates</a:t>
            </a:r>
          </a:p>
          <a:p>
            <a:pPr lvl="1"/>
            <a:r>
              <a:rPr lang="en-US" sz="2400" dirty="0"/>
              <a:t>Lower standard errors</a:t>
            </a:r>
          </a:p>
          <a:p>
            <a:pPr lvl="1"/>
            <a:r>
              <a:rPr lang="en-US" sz="2400" dirty="0"/>
              <a:t>Tighter confidence intervals</a:t>
            </a:r>
          </a:p>
          <a:p>
            <a:pPr lvl="1"/>
            <a:r>
              <a:rPr lang="en-US" sz="2400" dirty="0"/>
              <a:t>More power</a:t>
            </a:r>
          </a:p>
          <a:p>
            <a:pPr lvl="1"/>
            <a:r>
              <a:rPr lang="en-US" sz="2400" dirty="0"/>
              <a:t>Smaller p-value</a:t>
            </a:r>
          </a:p>
        </p:txBody>
      </p:sp>
      <p:sp>
        <p:nvSpPr>
          <p:cNvPr id="4" name="Slide Number Placeholder 3">
            <a:extLst>
              <a:ext uri="{FF2B5EF4-FFF2-40B4-BE49-F238E27FC236}">
                <a16:creationId xmlns:a16="http://schemas.microsoft.com/office/drawing/2014/main" id="{0CE1F2A4-0F13-4D9B-833B-2B3FD8E5A836}"/>
              </a:ext>
            </a:extLst>
          </p:cNvPr>
          <p:cNvSpPr>
            <a:spLocks noGrp="1"/>
          </p:cNvSpPr>
          <p:nvPr>
            <p:ph type="sldNum" sz="quarter" idx="12"/>
          </p:nvPr>
        </p:nvSpPr>
        <p:spPr/>
        <p:txBody>
          <a:bodyPr/>
          <a:lstStyle/>
          <a:p>
            <a:fld id="{9DCF266C-2C2B-4FD8-88EF-84D42B4CF5B3}" type="slidenum">
              <a:rPr lang="en-US" smtClean="0"/>
              <a:t>125</a:t>
            </a:fld>
            <a:endParaRPr lang="en-US" dirty="0"/>
          </a:p>
        </p:txBody>
      </p:sp>
    </p:spTree>
    <p:extLst>
      <p:ext uri="{BB962C8B-B14F-4D97-AF65-F5344CB8AC3E}">
        <p14:creationId xmlns:p14="http://schemas.microsoft.com/office/powerpoint/2010/main" val="3897577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5650-5FAF-410C-9413-B35007C46625}"/>
              </a:ext>
            </a:extLst>
          </p:cNvPr>
          <p:cNvSpPr>
            <a:spLocks noGrp="1"/>
          </p:cNvSpPr>
          <p:nvPr>
            <p:ph type="title"/>
          </p:nvPr>
        </p:nvSpPr>
        <p:spPr/>
        <p:txBody>
          <a:bodyPr/>
          <a:lstStyle/>
          <a:p>
            <a:r>
              <a:rPr lang="en-US" dirty="0"/>
              <a:t>Weighted and replicated data in </a:t>
            </a:r>
            <a:r>
              <a:rPr lang="en-US" dirty="0" err="1"/>
              <a:t>sas</a:t>
            </a:r>
            <a:endParaRPr lang="en-US" dirty="0"/>
          </a:p>
        </p:txBody>
      </p:sp>
      <p:sp>
        <p:nvSpPr>
          <p:cNvPr id="3" name="Content Placeholder 2">
            <a:extLst>
              <a:ext uri="{FF2B5EF4-FFF2-40B4-BE49-F238E27FC236}">
                <a16:creationId xmlns:a16="http://schemas.microsoft.com/office/drawing/2014/main" id="{02B7D8AA-0EB5-493F-9105-F96C54B8E8C2}"/>
              </a:ext>
            </a:extLst>
          </p:cNvPr>
          <p:cNvSpPr>
            <a:spLocks noGrp="1"/>
          </p:cNvSpPr>
          <p:nvPr>
            <p:ph idx="1"/>
          </p:nvPr>
        </p:nvSpPr>
        <p:spPr>
          <a:xfrm>
            <a:off x="1024130" y="2286000"/>
            <a:ext cx="3920404" cy="4023360"/>
          </a:xfrm>
        </p:spPr>
        <p:txBody>
          <a:bodyPr/>
          <a:lstStyle/>
          <a:p>
            <a:r>
              <a:rPr lang="en-US" dirty="0"/>
              <a:t>Data </a:t>
            </a:r>
            <a:r>
              <a:rPr lang="en-US" dirty="0" err="1"/>
              <a:t>wrdat;set</a:t>
            </a:r>
            <a:r>
              <a:rPr lang="en-US" dirty="0"/>
              <a:t> </a:t>
            </a:r>
            <a:r>
              <a:rPr lang="en-US" dirty="0" err="1"/>
              <a:t>dat</a:t>
            </a:r>
            <a:r>
              <a:rPr lang="en-US" dirty="0"/>
              <a:t>;</a:t>
            </a:r>
          </a:p>
          <a:p>
            <a:r>
              <a:rPr lang="en-US" dirty="0"/>
              <a:t>  if R=1 then do;</a:t>
            </a:r>
          </a:p>
          <a:p>
            <a:r>
              <a:rPr lang="en-US" dirty="0"/>
              <a:t>    </a:t>
            </a:r>
            <a:r>
              <a:rPr lang="en-US" dirty="0" err="1"/>
              <a:t>ob</a:t>
            </a:r>
            <a:r>
              <a:rPr lang="en-US" dirty="0"/>
              <a:t>=1; A2=1; w=2; output;</a:t>
            </a:r>
          </a:p>
          <a:p>
            <a:r>
              <a:rPr lang="en-US" dirty="0"/>
              <a:t>    </a:t>
            </a:r>
            <a:r>
              <a:rPr lang="en-US" dirty="0" err="1"/>
              <a:t>ob</a:t>
            </a:r>
            <a:r>
              <a:rPr lang="en-US" dirty="0"/>
              <a:t>=2; A2=-1; w=2; output;</a:t>
            </a:r>
          </a:p>
          <a:p>
            <a:r>
              <a:rPr lang="en-US" dirty="0"/>
              <a:t>  end;</a:t>
            </a:r>
          </a:p>
          <a:p>
            <a:r>
              <a:rPr lang="en-US" dirty="0"/>
              <a:t>Else if R=0 then do;</a:t>
            </a:r>
          </a:p>
          <a:p>
            <a:r>
              <a:rPr lang="en-US" dirty="0"/>
              <a:t>  </a:t>
            </a:r>
            <a:r>
              <a:rPr lang="en-US" dirty="0" err="1"/>
              <a:t>ob</a:t>
            </a:r>
            <a:r>
              <a:rPr lang="en-US" dirty="0"/>
              <a:t>=1; w=4; output;</a:t>
            </a:r>
          </a:p>
          <a:p>
            <a:r>
              <a:rPr lang="en-US" dirty="0"/>
              <a:t> end;</a:t>
            </a:r>
          </a:p>
          <a:p>
            <a:r>
              <a:rPr lang="en-US" dirty="0"/>
              <a:t>Run;</a:t>
            </a:r>
          </a:p>
        </p:txBody>
      </p:sp>
      <p:sp>
        <p:nvSpPr>
          <p:cNvPr id="4" name="Slide Number Placeholder 3">
            <a:extLst>
              <a:ext uri="{FF2B5EF4-FFF2-40B4-BE49-F238E27FC236}">
                <a16:creationId xmlns:a16="http://schemas.microsoft.com/office/drawing/2014/main" id="{31349C67-0DF8-4E58-8929-0802CF2C71D5}"/>
              </a:ext>
            </a:extLst>
          </p:cNvPr>
          <p:cNvSpPr>
            <a:spLocks noGrp="1"/>
          </p:cNvSpPr>
          <p:nvPr>
            <p:ph type="sldNum" sz="quarter" idx="12"/>
          </p:nvPr>
        </p:nvSpPr>
        <p:spPr/>
        <p:txBody>
          <a:bodyPr/>
          <a:lstStyle/>
          <a:p>
            <a:fld id="{9DCF266C-2C2B-4FD8-88EF-84D42B4CF5B3}" type="slidenum">
              <a:rPr lang="en-US" smtClean="0"/>
              <a:t>126</a:t>
            </a:fld>
            <a:endParaRPr lang="en-US" dirty="0"/>
          </a:p>
        </p:txBody>
      </p:sp>
    </p:spTree>
    <p:extLst>
      <p:ext uri="{BB962C8B-B14F-4D97-AF65-F5344CB8AC3E}">
        <p14:creationId xmlns:p14="http://schemas.microsoft.com/office/powerpoint/2010/main" val="12751954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6EB9-BF05-49B0-BB5E-0D8AF72E0B70}"/>
              </a:ext>
            </a:extLst>
          </p:cNvPr>
          <p:cNvSpPr>
            <a:spLocks noGrp="1"/>
          </p:cNvSpPr>
          <p:nvPr>
            <p:ph type="title"/>
          </p:nvPr>
        </p:nvSpPr>
        <p:spPr/>
        <p:txBody>
          <a:bodyPr/>
          <a:lstStyle/>
          <a:p>
            <a:r>
              <a:rPr lang="en-US" dirty="0"/>
              <a:t>Weighted and replicated Model in </a:t>
            </a:r>
            <a:r>
              <a:rPr lang="en-US" dirty="0" err="1"/>
              <a:t>sas</a:t>
            </a:r>
            <a:endParaRPr lang="en-US" dirty="0"/>
          </a:p>
        </p:txBody>
      </p:sp>
      <p:sp>
        <p:nvSpPr>
          <p:cNvPr id="3" name="Content Placeholder 2">
            <a:extLst>
              <a:ext uri="{FF2B5EF4-FFF2-40B4-BE49-F238E27FC236}">
                <a16:creationId xmlns:a16="http://schemas.microsoft.com/office/drawing/2014/main" id="{D4226829-1147-41FB-AF11-7A9121306428}"/>
              </a:ext>
            </a:extLst>
          </p:cNvPr>
          <p:cNvSpPr>
            <a:spLocks noGrp="1"/>
          </p:cNvSpPr>
          <p:nvPr>
            <p:ph idx="1"/>
          </p:nvPr>
        </p:nvSpPr>
        <p:spPr/>
        <p:txBody>
          <a:bodyPr>
            <a:noAutofit/>
          </a:bodyPr>
          <a:lstStyle/>
          <a:p>
            <a:pPr>
              <a:lnSpc>
                <a:spcPct val="100000"/>
              </a:lnSpc>
              <a:spcBef>
                <a:spcPts val="0"/>
              </a:spcBef>
              <a:spcAft>
                <a:spcPts val="0"/>
              </a:spcAft>
            </a:pPr>
            <a:r>
              <a:rPr lang="en-US" sz="1800" b="1" dirty="0">
                <a:latin typeface="Arial" panose="020B0604020202020204" pitchFamily="34" charset="0"/>
                <a:cs typeface="Arial" panose="020B0604020202020204" pitchFamily="34" charset="0"/>
              </a:rPr>
              <a:t>proc </a:t>
            </a:r>
            <a:r>
              <a:rPr lang="en-US" sz="1800" b="1" dirty="0" err="1">
                <a:latin typeface="Arial" panose="020B0604020202020204" pitchFamily="34" charset="0"/>
                <a:cs typeface="Arial" panose="020B0604020202020204" pitchFamily="34" charset="0"/>
              </a:rPr>
              <a:t>genmod</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data = </a:t>
            </a:r>
            <a:r>
              <a:rPr lang="en-US" sz="1800" dirty="0" err="1">
                <a:latin typeface="Arial" panose="020B0604020202020204" pitchFamily="34" charset="0"/>
                <a:cs typeface="Arial" panose="020B0604020202020204" pitchFamily="34" charset="0"/>
              </a:rPr>
              <a:t>wrdat</a:t>
            </a:r>
            <a:r>
              <a:rPr lang="en-US"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class id; </a:t>
            </a:r>
          </a:p>
          <a:p>
            <a:pPr>
              <a:lnSpc>
                <a:spcPct val="100000"/>
              </a:lnSpc>
              <a:spcBef>
                <a:spcPts val="0"/>
              </a:spcBef>
              <a:spcAft>
                <a:spcPts val="0"/>
              </a:spcAft>
            </a:pPr>
            <a:r>
              <a:rPr lang="es-ES" sz="1800" dirty="0" err="1">
                <a:latin typeface="Arial" panose="020B0604020202020204" pitchFamily="34" charset="0"/>
                <a:cs typeface="Arial" panose="020B0604020202020204" pitchFamily="34" charset="0"/>
              </a:rPr>
              <a:t>model</a:t>
            </a:r>
            <a:r>
              <a:rPr lang="es-ES" sz="1800" dirty="0">
                <a:latin typeface="Arial" panose="020B0604020202020204" pitchFamily="34" charset="0"/>
                <a:cs typeface="Arial" panose="020B0604020202020204" pitchFamily="34" charset="0"/>
              </a:rPr>
              <a:t> y = a1 a2 a1*a2; </a:t>
            </a:r>
          </a:p>
          <a:p>
            <a:pPr>
              <a:lnSpc>
                <a:spcPct val="100000"/>
              </a:lnSpc>
              <a:spcBef>
                <a:spcPts val="0"/>
              </a:spcBef>
              <a:spcAft>
                <a:spcPts val="0"/>
              </a:spcAft>
            </a:pPr>
            <a:r>
              <a:rPr lang="en-US" sz="1800" dirty="0" err="1">
                <a:latin typeface="Arial" panose="020B0604020202020204" pitchFamily="34" charset="0"/>
                <a:cs typeface="Arial" panose="020B0604020202020204" pitchFamily="34" charset="0"/>
              </a:rPr>
              <a:t>scwgt</a:t>
            </a:r>
            <a:r>
              <a:rPr lang="en-US" sz="1800" dirty="0">
                <a:latin typeface="Arial" panose="020B0604020202020204" pitchFamily="34" charset="0"/>
                <a:cs typeface="Arial" panose="020B0604020202020204" pitchFamily="34" charset="0"/>
              </a:rPr>
              <a:t> w; </a:t>
            </a: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repeated subject = id / type = </a:t>
            </a:r>
            <a:r>
              <a:rPr lang="en-US" sz="1800" dirty="0" err="1">
                <a:latin typeface="Arial" panose="020B0604020202020204" pitchFamily="34" charset="0"/>
                <a:cs typeface="Arial" panose="020B0604020202020204" pitchFamily="34" charset="0"/>
              </a:rPr>
              <a:t>ind</a:t>
            </a:r>
            <a:r>
              <a:rPr lang="en-US"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estimate ‘</a:t>
            </a:r>
            <a:r>
              <a:rPr lang="en-US" sz="1800" dirty="0" err="1">
                <a:latin typeface="Arial" panose="020B0604020202020204" pitchFamily="34" charset="0"/>
                <a:cs typeface="Arial" panose="020B0604020202020204" pitchFamily="34" charset="0"/>
              </a:rPr>
              <a:t>MeanY</a:t>
            </a:r>
            <a:r>
              <a:rPr lang="en-US" sz="1800" dirty="0">
                <a:latin typeface="Arial" panose="020B0604020202020204" pitchFamily="34" charset="0"/>
                <a:cs typeface="Arial" panose="020B0604020202020204" pitchFamily="34" charset="0"/>
              </a:rPr>
              <a:t>: DTR#1(A1=1,A2=1)' int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a2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a1*a2 </a:t>
            </a:r>
            <a:r>
              <a:rPr lang="en-US" sz="1800" b="1"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estimate '</a:t>
            </a:r>
            <a:r>
              <a:rPr lang="en-US" sz="1800" dirty="0" err="1">
                <a:latin typeface="Arial" panose="020B0604020202020204" pitchFamily="34" charset="0"/>
                <a:cs typeface="Arial" panose="020B0604020202020204" pitchFamily="34" charset="0"/>
              </a:rPr>
              <a:t>MeanY</a:t>
            </a:r>
            <a:r>
              <a:rPr lang="en-US" sz="1800" dirty="0">
                <a:latin typeface="Arial" panose="020B0604020202020204" pitchFamily="34" charset="0"/>
                <a:cs typeface="Arial" panose="020B0604020202020204" pitchFamily="34" charset="0"/>
              </a:rPr>
              <a:t>: DTR #2(A1=1,A2=-1)' int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a2 -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a1*a2 -</a:t>
            </a:r>
            <a:r>
              <a:rPr lang="en-US" sz="1800" b="1"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estimate '</a:t>
            </a:r>
            <a:r>
              <a:rPr lang="en-US" sz="1800" dirty="0" err="1">
                <a:latin typeface="Arial" panose="020B0604020202020204" pitchFamily="34" charset="0"/>
                <a:cs typeface="Arial" panose="020B0604020202020204" pitchFamily="34" charset="0"/>
              </a:rPr>
              <a:t>MeanY</a:t>
            </a:r>
            <a:r>
              <a:rPr lang="en-US" sz="1800" dirty="0">
                <a:latin typeface="Arial" panose="020B0604020202020204" pitchFamily="34" charset="0"/>
                <a:cs typeface="Arial" panose="020B0604020202020204" pitchFamily="34" charset="0"/>
              </a:rPr>
              <a:t>: DTR #3(A1=-1,A2=1)' int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a2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a1*a2 -</a:t>
            </a:r>
            <a:r>
              <a:rPr lang="en-US" sz="1800" b="1"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estimate '</a:t>
            </a:r>
            <a:r>
              <a:rPr lang="en-US" sz="1800" dirty="0" err="1">
                <a:latin typeface="Arial" panose="020B0604020202020204" pitchFamily="34" charset="0"/>
                <a:cs typeface="Arial" panose="020B0604020202020204" pitchFamily="34" charset="0"/>
              </a:rPr>
              <a:t>MeanY</a:t>
            </a:r>
            <a:r>
              <a:rPr lang="en-US" sz="1800" dirty="0">
                <a:latin typeface="Arial" panose="020B0604020202020204" pitchFamily="34" charset="0"/>
                <a:cs typeface="Arial" panose="020B0604020202020204" pitchFamily="34" charset="0"/>
              </a:rPr>
              <a:t>: DTR #4(A1=-1,A2=-1)' int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a2 -</a:t>
            </a:r>
            <a:r>
              <a:rPr lang="en-US" sz="1800" b="1"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a1*a2 </a:t>
            </a:r>
            <a:r>
              <a:rPr lang="en-US" sz="1800" b="1"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it-IT" sz="1800" dirty="0">
                <a:latin typeface="Arial" panose="020B0604020202020204" pitchFamily="34" charset="0"/>
                <a:cs typeface="Arial" panose="020B0604020202020204" pitchFamily="34" charset="0"/>
              </a:rPr>
              <a:t>estimate ' Diff: </a:t>
            </a:r>
            <a:r>
              <a:rPr lang="en-US" sz="1800" dirty="0">
                <a:latin typeface="Arial" panose="020B0604020202020204" pitchFamily="34" charset="0"/>
                <a:cs typeface="Arial" panose="020B0604020202020204" pitchFamily="34" charset="0"/>
              </a:rPr>
              <a:t>DTR </a:t>
            </a:r>
            <a:r>
              <a:rPr lang="it-IT" sz="1800" dirty="0">
                <a:latin typeface="Arial" panose="020B0604020202020204" pitchFamily="34" charset="0"/>
                <a:cs typeface="Arial" panose="020B0604020202020204" pitchFamily="34" charset="0"/>
              </a:rPr>
              <a:t>#1 - </a:t>
            </a:r>
            <a:r>
              <a:rPr lang="en-US" sz="1800" dirty="0">
                <a:latin typeface="Arial" panose="020B0604020202020204" pitchFamily="34" charset="0"/>
                <a:cs typeface="Arial" panose="020B0604020202020204" pitchFamily="34" charset="0"/>
              </a:rPr>
              <a:t>DTR </a:t>
            </a:r>
            <a:r>
              <a:rPr lang="it-IT" sz="1800" dirty="0">
                <a:latin typeface="Arial" panose="020B0604020202020204" pitchFamily="34" charset="0"/>
                <a:cs typeface="Arial" panose="020B0604020202020204" pitchFamily="34" charset="0"/>
              </a:rPr>
              <a:t>#2 ' int </a:t>
            </a:r>
            <a:r>
              <a:rPr lang="it-IT" sz="1800" b="1" dirty="0">
                <a:latin typeface="Arial" panose="020B0604020202020204" pitchFamily="34" charset="0"/>
                <a:cs typeface="Arial" panose="020B0604020202020204" pitchFamily="34" charset="0"/>
              </a:rPr>
              <a:t>0 </a:t>
            </a:r>
            <a:r>
              <a:rPr lang="it-IT" sz="1800" dirty="0">
                <a:latin typeface="Arial" panose="020B0604020202020204" pitchFamily="34" charset="0"/>
                <a:cs typeface="Arial" panose="020B0604020202020204" pitchFamily="34" charset="0"/>
              </a:rPr>
              <a:t>a1 </a:t>
            </a:r>
            <a:r>
              <a:rPr lang="it-IT" sz="1800" b="1" dirty="0">
                <a:latin typeface="Arial" panose="020B0604020202020204" pitchFamily="34" charset="0"/>
                <a:cs typeface="Arial" panose="020B0604020202020204" pitchFamily="34" charset="0"/>
              </a:rPr>
              <a:t>0 </a:t>
            </a:r>
            <a:r>
              <a:rPr lang="it-IT" sz="1800" dirty="0">
                <a:latin typeface="Arial" panose="020B0604020202020204" pitchFamily="34" charset="0"/>
                <a:cs typeface="Arial" panose="020B0604020202020204" pitchFamily="34" charset="0"/>
              </a:rPr>
              <a:t>a2 </a:t>
            </a:r>
            <a:r>
              <a:rPr lang="it-IT" sz="1800" b="1" dirty="0">
                <a:latin typeface="Arial" panose="020B0604020202020204" pitchFamily="34" charset="0"/>
                <a:cs typeface="Arial" panose="020B0604020202020204" pitchFamily="34" charset="0"/>
              </a:rPr>
              <a:t>2 </a:t>
            </a:r>
            <a:r>
              <a:rPr lang="it-IT" sz="1800" dirty="0">
                <a:latin typeface="Arial" panose="020B0604020202020204" pitchFamily="34" charset="0"/>
                <a:cs typeface="Arial" panose="020B0604020202020204" pitchFamily="34" charset="0"/>
              </a:rPr>
              <a:t>a1*a2 </a:t>
            </a:r>
            <a:r>
              <a:rPr lang="it-IT" sz="1800" b="1"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it-IT" sz="1800" dirty="0">
                <a:latin typeface="Arial" panose="020B0604020202020204" pitchFamily="34" charset="0"/>
                <a:cs typeface="Arial" panose="020B0604020202020204" pitchFamily="34" charset="0"/>
              </a:rPr>
              <a:t>estimate ' Diff: </a:t>
            </a:r>
            <a:r>
              <a:rPr lang="en-US" sz="1800" dirty="0">
                <a:latin typeface="Arial" panose="020B0604020202020204" pitchFamily="34" charset="0"/>
                <a:cs typeface="Arial" panose="020B0604020202020204" pitchFamily="34" charset="0"/>
              </a:rPr>
              <a:t>DTR </a:t>
            </a:r>
            <a:r>
              <a:rPr lang="it-IT" sz="1800" dirty="0">
                <a:latin typeface="Arial" panose="020B0604020202020204" pitchFamily="34" charset="0"/>
                <a:cs typeface="Arial" panose="020B0604020202020204" pitchFamily="34" charset="0"/>
              </a:rPr>
              <a:t>#1 - </a:t>
            </a:r>
            <a:r>
              <a:rPr lang="en-US" sz="1800" dirty="0">
                <a:latin typeface="Arial" panose="020B0604020202020204" pitchFamily="34" charset="0"/>
                <a:cs typeface="Arial" panose="020B0604020202020204" pitchFamily="34" charset="0"/>
              </a:rPr>
              <a:t>DTR </a:t>
            </a:r>
            <a:r>
              <a:rPr lang="it-IT" sz="1800" dirty="0">
                <a:latin typeface="Arial" panose="020B0604020202020204" pitchFamily="34" charset="0"/>
                <a:cs typeface="Arial" panose="020B0604020202020204" pitchFamily="34" charset="0"/>
              </a:rPr>
              <a:t>#3 ' int </a:t>
            </a:r>
            <a:r>
              <a:rPr lang="it-IT" sz="1800" b="1" dirty="0">
                <a:latin typeface="Arial" panose="020B0604020202020204" pitchFamily="34" charset="0"/>
                <a:cs typeface="Arial" panose="020B0604020202020204" pitchFamily="34" charset="0"/>
              </a:rPr>
              <a:t>0 </a:t>
            </a:r>
            <a:r>
              <a:rPr lang="it-IT" sz="1800" dirty="0">
                <a:latin typeface="Arial" panose="020B0604020202020204" pitchFamily="34" charset="0"/>
                <a:cs typeface="Arial" panose="020B0604020202020204" pitchFamily="34" charset="0"/>
              </a:rPr>
              <a:t>a1 </a:t>
            </a:r>
            <a:r>
              <a:rPr lang="it-IT" sz="1800" b="1" dirty="0">
                <a:latin typeface="Arial" panose="020B0604020202020204" pitchFamily="34" charset="0"/>
                <a:cs typeface="Arial" panose="020B0604020202020204" pitchFamily="34" charset="0"/>
              </a:rPr>
              <a:t>2 </a:t>
            </a:r>
            <a:r>
              <a:rPr lang="it-IT" sz="1800" dirty="0">
                <a:latin typeface="Arial" panose="020B0604020202020204" pitchFamily="34" charset="0"/>
                <a:cs typeface="Arial" panose="020B0604020202020204" pitchFamily="34" charset="0"/>
              </a:rPr>
              <a:t>a2 </a:t>
            </a:r>
            <a:r>
              <a:rPr lang="it-IT" sz="1800" b="1" dirty="0">
                <a:latin typeface="Arial" panose="020B0604020202020204" pitchFamily="34" charset="0"/>
                <a:cs typeface="Arial" panose="020B0604020202020204" pitchFamily="34" charset="0"/>
              </a:rPr>
              <a:t>0 </a:t>
            </a:r>
            <a:r>
              <a:rPr lang="it-IT" sz="1800" dirty="0">
                <a:latin typeface="Arial" panose="020B0604020202020204" pitchFamily="34" charset="0"/>
                <a:cs typeface="Arial" panose="020B0604020202020204" pitchFamily="34" charset="0"/>
              </a:rPr>
              <a:t>a1*a2 </a:t>
            </a:r>
            <a:r>
              <a:rPr lang="it-IT" sz="1800" b="1"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a:t>
            </a:r>
          </a:p>
          <a:p>
            <a:pPr>
              <a:lnSpc>
                <a:spcPct val="100000"/>
              </a:lnSpc>
              <a:spcBef>
                <a:spcPts val="0"/>
              </a:spcBef>
              <a:spcAft>
                <a:spcPts val="0"/>
              </a:spcAft>
            </a:pPr>
            <a:r>
              <a:rPr lang="it-IT" sz="1800" dirty="0">
                <a:latin typeface="Arial" panose="020B0604020202020204" pitchFamily="34" charset="0"/>
                <a:cs typeface="Arial" panose="020B0604020202020204" pitchFamily="34" charset="0"/>
              </a:rPr>
              <a:t>estimate ' Diff: </a:t>
            </a:r>
            <a:r>
              <a:rPr lang="en-US" sz="1800" dirty="0">
                <a:latin typeface="Arial" panose="020B0604020202020204" pitchFamily="34" charset="0"/>
                <a:cs typeface="Arial" panose="020B0604020202020204" pitchFamily="34" charset="0"/>
              </a:rPr>
              <a:t>DTR </a:t>
            </a:r>
            <a:r>
              <a:rPr lang="it-IT" sz="1800" dirty="0">
                <a:latin typeface="Arial" panose="020B0604020202020204" pitchFamily="34" charset="0"/>
                <a:cs typeface="Arial" panose="020B0604020202020204" pitchFamily="34" charset="0"/>
              </a:rPr>
              <a:t>#1 - </a:t>
            </a:r>
            <a:r>
              <a:rPr lang="en-US" sz="1800" dirty="0">
                <a:latin typeface="Arial" panose="020B0604020202020204" pitchFamily="34" charset="0"/>
                <a:cs typeface="Arial" panose="020B0604020202020204" pitchFamily="34" charset="0"/>
              </a:rPr>
              <a:t>DTR </a:t>
            </a:r>
            <a:r>
              <a:rPr lang="it-IT" sz="1800" dirty="0">
                <a:latin typeface="Arial" panose="020B0604020202020204" pitchFamily="34" charset="0"/>
                <a:cs typeface="Arial" panose="020B0604020202020204" pitchFamily="34" charset="0"/>
              </a:rPr>
              <a:t>#4 ' int </a:t>
            </a:r>
            <a:r>
              <a:rPr lang="it-IT" sz="1800" b="1" dirty="0">
                <a:latin typeface="Arial" panose="020B0604020202020204" pitchFamily="34" charset="0"/>
                <a:cs typeface="Arial" panose="020B0604020202020204" pitchFamily="34" charset="0"/>
              </a:rPr>
              <a:t>0 </a:t>
            </a:r>
            <a:r>
              <a:rPr lang="it-IT" sz="1800" dirty="0">
                <a:latin typeface="Arial" panose="020B0604020202020204" pitchFamily="34" charset="0"/>
                <a:cs typeface="Arial" panose="020B0604020202020204" pitchFamily="34" charset="0"/>
              </a:rPr>
              <a:t>a1 </a:t>
            </a:r>
            <a:r>
              <a:rPr lang="it-IT" sz="1800" b="1" dirty="0">
                <a:latin typeface="Arial" panose="020B0604020202020204" pitchFamily="34" charset="0"/>
                <a:cs typeface="Arial" panose="020B0604020202020204" pitchFamily="34" charset="0"/>
              </a:rPr>
              <a:t>2 </a:t>
            </a:r>
            <a:r>
              <a:rPr lang="it-IT" sz="1800" dirty="0">
                <a:latin typeface="Arial" panose="020B0604020202020204" pitchFamily="34" charset="0"/>
                <a:cs typeface="Arial" panose="020B0604020202020204" pitchFamily="34" charset="0"/>
              </a:rPr>
              <a:t>a2 </a:t>
            </a:r>
            <a:r>
              <a:rPr lang="it-IT" sz="1800" b="1" dirty="0">
                <a:latin typeface="Arial" panose="020B0604020202020204" pitchFamily="34" charset="0"/>
                <a:cs typeface="Arial" panose="020B0604020202020204" pitchFamily="34" charset="0"/>
              </a:rPr>
              <a:t>2 </a:t>
            </a:r>
            <a:r>
              <a:rPr lang="it-IT" sz="1800" dirty="0">
                <a:latin typeface="Arial" panose="020B0604020202020204" pitchFamily="34" charset="0"/>
                <a:cs typeface="Arial" panose="020B0604020202020204" pitchFamily="34" charset="0"/>
              </a:rPr>
              <a:t>a1*a2 </a:t>
            </a:r>
            <a:r>
              <a:rPr lang="it-IT" sz="1800" b="1" dirty="0">
                <a:latin typeface="Arial" panose="020B0604020202020204" pitchFamily="34" charset="0"/>
                <a:cs typeface="Arial" panose="020B0604020202020204" pitchFamily="34" charset="0"/>
              </a:rPr>
              <a:t>0</a:t>
            </a:r>
            <a:r>
              <a:rPr lang="it-IT" sz="1800" dirty="0">
                <a:latin typeface="Arial" panose="020B0604020202020204" pitchFamily="34" charset="0"/>
                <a:cs typeface="Arial" panose="020B0604020202020204" pitchFamily="34" charset="0"/>
              </a:rPr>
              <a:t>; *etc...; </a:t>
            </a:r>
          </a:p>
          <a:p>
            <a:pPr>
              <a:lnSpc>
                <a:spcPct val="100000"/>
              </a:lnSpc>
              <a:spcBef>
                <a:spcPts val="0"/>
              </a:spcBef>
              <a:spcAft>
                <a:spcPts val="0"/>
              </a:spcAft>
            </a:pPr>
            <a:r>
              <a:rPr lang="en-US" sz="1800" b="1" dirty="0">
                <a:latin typeface="Arial" panose="020B0604020202020204" pitchFamily="34" charset="0"/>
                <a:cs typeface="Arial" panose="020B0604020202020204" pitchFamily="34" charset="0"/>
              </a:rPr>
              <a:t>run</a:t>
            </a:r>
            <a:r>
              <a:rPr lang="en-US" sz="18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3918A9BD-1441-4D36-BA53-0AC0B58C4443}"/>
              </a:ext>
            </a:extLst>
          </p:cNvPr>
          <p:cNvSpPr>
            <a:spLocks noGrp="1"/>
          </p:cNvSpPr>
          <p:nvPr>
            <p:ph type="sldNum" sz="quarter" idx="12"/>
          </p:nvPr>
        </p:nvSpPr>
        <p:spPr/>
        <p:txBody>
          <a:bodyPr/>
          <a:lstStyle/>
          <a:p>
            <a:fld id="{9DCF266C-2C2B-4FD8-88EF-84D42B4CF5B3}" type="slidenum">
              <a:rPr lang="en-US" smtClean="0"/>
              <a:t>127</a:t>
            </a:fld>
            <a:endParaRPr lang="en-US" dirty="0"/>
          </a:p>
        </p:txBody>
      </p:sp>
    </p:spTree>
    <p:extLst>
      <p:ext uri="{BB962C8B-B14F-4D97-AF65-F5344CB8AC3E}">
        <p14:creationId xmlns:p14="http://schemas.microsoft.com/office/powerpoint/2010/main" val="20153442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and replicated DATA in R</a:t>
            </a:r>
          </a:p>
        </p:txBody>
      </p:sp>
      <p:sp>
        <p:nvSpPr>
          <p:cNvPr id="3" name="Content Placeholder 2"/>
          <p:cNvSpPr>
            <a:spLocks noGrp="1"/>
          </p:cNvSpPr>
          <p:nvPr>
            <p:ph idx="1"/>
          </p:nvPr>
        </p:nvSpPr>
        <p:spPr>
          <a:xfrm>
            <a:off x="1024128" y="1880884"/>
            <a:ext cx="9418864" cy="4631530"/>
          </a:xfrm>
        </p:spPr>
        <p:txBody>
          <a:bodyPr>
            <a:normAutofit/>
          </a:bodyPr>
          <a:lstStyle/>
          <a:p>
            <a:pPr marL="0" indent="0">
              <a:buNone/>
            </a:pPr>
            <a:r>
              <a:rPr lang="en-US" dirty="0" err="1"/>
              <a:t>dat$w</a:t>
            </a:r>
            <a:r>
              <a:rPr lang="en-US" dirty="0"/>
              <a:t>[R==1]&lt;-2  		#make new variable for weight</a:t>
            </a:r>
          </a:p>
          <a:p>
            <a:pPr marL="0" indent="0">
              <a:buNone/>
            </a:pPr>
            <a:r>
              <a:rPr lang="en-US" dirty="0" err="1"/>
              <a:t>dat$w</a:t>
            </a:r>
            <a:r>
              <a:rPr lang="en-US" dirty="0"/>
              <a:t>[R==0]&lt;-4</a:t>
            </a:r>
          </a:p>
          <a:p>
            <a:pPr marL="0" indent="0">
              <a:buNone/>
            </a:pPr>
            <a:r>
              <a:rPr lang="en-US" dirty="0"/>
              <a:t>datresp1&lt;-</a:t>
            </a:r>
            <a:r>
              <a:rPr lang="en-US" dirty="0" err="1"/>
              <a:t>dat</a:t>
            </a:r>
            <a:r>
              <a:rPr lang="en-US" dirty="0"/>
              <a:t>[R==1,]		#1st dataset of responders setting A2=1</a:t>
            </a:r>
          </a:p>
          <a:p>
            <a:pPr marL="0" indent="0">
              <a:buNone/>
            </a:pPr>
            <a:r>
              <a:rPr lang="en-US" dirty="0"/>
              <a:t>datresp1$A2&lt;-1</a:t>
            </a:r>
          </a:p>
          <a:p>
            <a:pPr marL="0" indent="0">
              <a:buNone/>
            </a:pPr>
            <a:r>
              <a:rPr lang="en-US" dirty="0"/>
              <a:t>datresp2&lt;-</a:t>
            </a:r>
            <a:r>
              <a:rPr lang="en-US" dirty="0" err="1"/>
              <a:t>dat</a:t>
            </a:r>
            <a:r>
              <a:rPr lang="en-US" dirty="0"/>
              <a:t>[R==1,]		#2</a:t>
            </a:r>
            <a:r>
              <a:rPr lang="en-US" baseline="30000" dirty="0"/>
              <a:t>nd</a:t>
            </a:r>
            <a:r>
              <a:rPr lang="en-US" dirty="0"/>
              <a:t> dataset of responders setting A2=-1</a:t>
            </a:r>
          </a:p>
          <a:p>
            <a:pPr marL="0" indent="0">
              <a:buNone/>
            </a:pPr>
            <a:r>
              <a:rPr lang="en-US" dirty="0"/>
              <a:t>datresp2$A2&lt;- -1</a:t>
            </a:r>
          </a:p>
          <a:p>
            <a:pPr marL="0" indent="0">
              <a:buNone/>
            </a:pPr>
            <a:r>
              <a:rPr lang="en-US" dirty="0" err="1"/>
              <a:t>datnoresp</a:t>
            </a:r>
            <a:r>
              <a:rPr lang="en-US" dirty="0"/>
              <a:t>&lt;-</a:t>
            </a:r>
            <a:r>
              <a:rPr lang="en-US" dirty="0" err="1"/>
              <a:t>dat</a:t>
            </a:r>
            <a:r>
              <a:rPr lang="en-US" dirty="0"/>
              <a:t>[R==0,]		#dataset of non-responders</a:t>
            </a:r>
          </a:p>
          <a:p>
            <a:pPr marL="0" indent="0">
              <a:buNone/>
            </a:pPr>
            <a:r>
              <a:rPr lang="en-US" dirty="0"/>
              <a:t>Wrdat1&lt;-</a:t>
            </a:r>
            <a:r>
              <a:rPr lang="en-US" dirty="0" err="1"/>
              <a:t>rbind</a:t>
            </a:r>
            <a:r>
              <a:rPr lang="en-US" dirty="0"/>
              <a:t>(datresp1,datresp2,datnoresp)	#weighted and replicated dataset</a:t>
            </a:r>
          </a:p>
          <a:p>
            <a:pPr marL="0" indent="0">
              <a:buNone/>
            </a:pPr>
            <a:r>
              <a:rPr lang="en-US" dirty="0" err="1"/>
              <a:t>colnames</a:t>
            </a:r>
            <a:r>
              <a:rPr lang="en-US" dirty="0"/>
              <a:t>(wrdat1)&lt;-c(“id”,”A1”,”R”,”A2”,”Y”,”O11”,”O12”,”O13”,”w”)</a:t>
            </a:r>
          </a:p>
          <a:p>
            <a:pPr marL="0" indent="0">
              <a:buNone/>
            </a:pPr>
            <a:r>
              <a:rPr lang="en-US" dirty="0" err="1"/>
              <a:t>wrdat</a:t>
            </a:r>
            <a:r>
              <a:rPr lang="en-US" dirty="0"/>
              <a:t>&lt;-wrdat1[order(</a:t>
            </a:r>
            <a:r>
              <a:rPr lang="en-US" dirty="0" err="1"/>
              <a:t>wrdat$id</a:t>
            </a:r>
            <a:r>
              <a:rPr lang="en-US" dirty="0"/>
              <a:t>),]	#sort data by id for gee statement</a:t>
            </a:r>
          </a:p>
          <a:p>
            <a:pPr marL="0" indent="0">
              <a:buNone/>
            </a:pPr>
            <a:endParaRPr lang="en-US" dirty="0"/>
          </a:p>
          <a:p>
            <a:pPr marL="0" indent="0">
              <a:buNone/>
            </a:pPr>
            <a:endParaRPr lang="en-US" dirty="0"/>
          </a:p>
          <a:p>
            <a:pPr marL="0" indent="0">
              <a:buNone/>
            </a:pPr>
            <a:endParaRPr lang="en-US" dirty="0"/>
          </a:p>
        </p:txBody>
      </p:sp>
      <p:sp>
        <p:nvSpPr>
          <p:cNvPr id="13" name="Slide Number Placeholder 12"/>
          <p:cNvSpPr>
            <a:spLocks noGrp="1"/>
          </p:cNvSpPr>
          <p:nvPr>
            <p:ph type="sldNum" sz="quarter" idx="12"/>
          </p:nvPr>
        </p:nvSpPr>
        <p:spPr>
          <a:xfrm>
            <a:off x="10956472" y="6375254"/>
            <a:ext cx="973666" cy="274320"/>
          </a:xfrm>
        </p:spPr>
        <p:txBody>
          <a:bodyPr/>
          <a:lstStyle/>
          <a:p>
            <a:fld id="{E61BE448-6B06-44BE-9EE6-DA6974BC7045}" type="slidenum">
              <a:rPr lang="en-US" smtClean="0"/>
              <a:t>128</a:t>
            </a:fld>
            <a:endParaRPr lang="en-US" dirty="0"/>
          </a:p>
        </p:txBody>
      </p:sp>
    </p:spTree>
    <p:extLst>
      <p:ext uri="{BB962C8B-B14F-4D97-AF65-F5344CB8AC3E}">
        <p14:creationId xmlns:p14="http://schemas.microsoft.com/office/powerpoint/2010/main" val="20809225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and replicated Model in R</a:t>
            </a:r>
          </a:p>
        </p:txBody>
      </p:sp>
      <p:sp>
        <p:nvSpPr>
          <p:cNvPr id="3" name="Content Placeholder 2"/>
          <p:cNvSpPr>
            <a:spLocks noGrp="1"/>
          </p:cNvSpPr>
          <p:nvPr>
            <p:ph idx="1"/>
          </p:nvPr>
        </p:nvSpPr>
        <p:spPr>
          <a:xfrm>
            <a:off x="853168" y="2585838"/>
            <a:ext cx="9418864" cy="4631530"/>
          </a:xfrm>
        </p:spPr>
        <p:txBody>
          <a:bodyPr>
            <a:normAutofit/>
          </a:bodyPr>
          <a:lstStyle/>
          <a:p>
            <a:pPr marL="0" indent="0">
              <a:buNone/>
            </a:pPr>
            <a:r>
              <a:rPr lang="en-US" dirty="0"/>
              <a:t>wrfit1  &lt;- gee(formula = y ~ o11c + o12c  + o13c +</a:t>
            </a:r>
          </a:p>
          <a:p>
            <a:pPr marL="0" indent="0">
              <a:buNone/>
            </a:pPr>
            <a:r>
              <a:rPr lang="en-US" dirty="0"/>
              <a:t>	    a1+ a2 + a1:a2,  </a:t>
            </a:r>
          </a:p>
          <a:p>
            <a:pPr marL="0" indent="0">
              <a:buNone/>
            </a:pPr>
            <a:r>
              <a:rPr lang="en-US" dirty="0"/>
              <a:t>                 id=id,</a:t>
            </a:r>
          </a:p>
          <a:p>
            <a:pPr marL="0" indent="0">
              <a:buNone/>
            </a:pPr>
            <a:r>
              <a:rPr lang="en-US" dirty="0"/>
              <a:t>                weights = w,    </a:t>
            </a:r>
          </a:p>
          <a:p>
            <a:pPr marL="0" indent="0">
              <a:buNone/>
            </a:pPr>
            <a:r>
              <a:rPr lang="en-US" dirty="0"/>
              <a:t>                data=   </a:t>
            </a:r>
            <a:r>
              <a:rPr lang="en-US" dirty="0" err="1"/>
              <a:t>wrdat</a:t>
            </a:r>
            <a:r>
              <a:rPr lang="en-US" dirty="0"/>
              <a:t>,</a:t>
            </a:r>
          </a:p>
          <a:p>
            <a:pPr marL="0" indent="0">
              <a:buNone/>
            </a:pPr>
            <a:r>
              <a:rPr lang="en-US" dirty="0"/>
              <a:t>                family=  </a:t>
            </a:r>
            <a:r>
              <a:rPr lang="en-US" dirty="0" err="1"/>
              <a:t>gaussian</a:t>
            </a:r>
            <a:r>
              <a:rPr lang="en-US" dirty="0"/>
              <a:t>,</a:t>
            </a:r>
          </a:p>
          <a:p>
            <a:pPr marL="0" indent="0">
              <a:buNone/>
            </a:pPr>
            <a:r>
              <a:rPr lang="en-US" dirty="0"/>
              <a:t>	   corstr =  "independence")</a:t>
            </a:r>
          </a:p>
          <a:p>
            <a:pPr marL="0" indent="0">
              <a:buNone/>
            </a:pPr>
            <a:r>
              <a:rPr lang="en-US" dirty="0"/>
              <a:t>summary(wrfit1)</a:t>
            </a:r>
          </a:p>
        </p:txBody>
      </p:sp>
      <p:sp>
        <p:nvSpPr>
          <p:cNvPr id="13" name="Slide Number Placeholder 12"/>
          <p:cNvSpPr>
            <a:spLocks noGrp="1"/>
          </p:cNvSpPr>
          <p:nvPr>
            <p:ph type="sldNum" sz="quarter" idx="12"/>
          </p:nvPr>
        </p:nvSpPr>
        <p:spPr>
          <a:xfrm>
            <a:off x="10956472" y="6375254"/>
            <a:ext cx="973666" cy="274320"/>
          </a:xfrm>
        </p:spPr>
        <p:txBody>
          <a:bodyPr/>
          <a:lstStyle/>
          <a:p>
            <a:fld id="{E61BE448-6B06-44BE-9EE6-DA6974BC7045}" type="slidenum">
              <a:rPr lang="en-US" smtClean="0"/>
              <a:t>129</a:t>
            </a:fld>
            <a:endParaRPr lang="en-US" dirty="0"/>
          </a:p>
        </p:txBody>
      </p:sp>
      <p:sp>
        <p:nvSpPr>
          <p:cNvPr id="4" name="TextBox 3"/>
          <p:cNvSpPr txBox="1"/>
          <p:nvPr/>
        </p:nvSpPr>
        <p:spPr>
          <a:xfrm>
            <a:off x="8422822" y="2093245"/>
            <a:ext cx="2533650" cy="369332"/>
          </a:xfrm>
          <a:prstGeom prst="rect">
            <a:avLst/>
          </a:prstGeom>
          <a:noFill/>
          <a:ln>
            <a:solidFill>
              <a:schemeClr val="tx1"/>
            </a:solidFill>
          </a:ln>
        </p:spPr>
        <p:txBody>
          <a:bodyPr wrap="square" rtlCol="0">
            <a:spAutoFit/>
          </a:bodyPr>
          <a:lstStyle/>
          <a:p>
            <a:r>
              <a:rPr lang="en-US" dirty="0"/>
              <a:t>centered covariates</a:t>
            </a:r>
          </a:p>
        </p:txBody>
      </p:sp>
      <p:cxnSp>
        <p:nvCxnSpPr>
          <p:cNvPr id="5" name="Straight Arrow Connector 4"/>
          <p:cNvCxnSpPr>
            <a:cxnSpLocks/>
          </p:cNvCxnSpPr>
          <p:nvPr/>
        </p:nvCxnSpPr>
        <p:spPr>
          <a:xfrm flipH="1">
            <a:off x="7527472" y="2287815"/>
            <a:ext cx="895350" cy="28722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4109" y="3151955"/>
            <a:ext cx="4362450" cy="369332"/>
          </a:xfrm>
          <a:prstGeom prst="rect">
            <a:avLst/>
          </a:prstGeom>
          <a:noFill/>
          <a:ln>
            <a:solidFill>
              <a:schemeClr val="tx1"/>
            </a:solidFill>
          </a:ln>
        </p:spPr>
        <p:txBody>
          <a:bodyPr wrap="square" rtlCol="0">
            <a:spAutoFit/>
          </a:bodyPr>
          <a:lstStyle/>
          <a:p>
            <a:r>
              <a:rPr lang="en-US" dirty="0"/>
              <a:t>Measures the differences between the DTRs</a:t>
            </a:r>
          </a:p>
        </p:txBody>
      </p:sp>
      <p:cxnSp>
        <p:nvCxnSpPr>
          <p:cNvPr id="9" name="Straight Arrow Connector 8"/>
          <p:cNvCxnSpPr>
            <a:stCxn id="8" idx="1"/>
          </p:cNvCxnSpPr>
          <p:nvPr/>
        </p:nvCxnSpPr>
        <p:spPr>
          <a:xfrm flipH="1" flipV="1">
            <a:off x="6090959" y="3333550"/>
            <a:ext cx="1463150" cy="307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4109" y="3662321"/>
            <a:ext cx="3238500" cy="369332"/>
          </a:xfrm>
          <a:prstGeom prst="rect">
            <a:avLst/>
          </a:prstGeom>
          <a:noFill/>
          <a:ln>
            <a:solidFill>
              <a:schemeClr val="tx1"/>
            </a:solidFill>
          </a:ln>
        </p:spPr>
        <p:txBody>
          <a:bodyPr wrap="square" rtlCol="0">
            <a:spAutoFit/>
          </a:bodyPr>
          <a:lstStyle/>
          <a:p>
            <a:r>
              <a:rPr lang="en-US" dirty="0"/>
              <a:t>Accounts for replicated data</a:t>
            </a:r>
          </a:p>
        </p:txBody>
      </p:sp>
      <p:cxnSp>
        <p:nvCxnSpPr>
          <p:cNvPr id="11" name="Straight Arrow Connector 10"/>
          <p:cNvCxnSpPr>
            <a:stCxn id="10" idx="1"/>
          </p:cNvCxnSpPr>
          <p:nvPr/>
        </p:nvCxnSpPr>
        <p:spPr>
          <a:xfrm flipH="1" flipV="1">
            <a:off x="6090959" y="3838047"/>
            <a:ext cx="1463150" cy="89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54109" y="4212236"/>
            <a:ext cx="3238500" cy="369332"/>
          </a:xfrm>
          <a:prstGeom prst="rect">
            <a:avLst/>
          </a:prstGeom>
          <a:noFill/>
          <a:ln>
            <a:solidFill>
              <a:schemeClr val="tx1"/>
            </a:solidFill>
          </a:ln>
        </p:spPr>
        <p:txBody>
          <a:bodyPr wrap="square" rtlCol="0">
            <a:spAutoFit/>
          </a:bodyPr>
          <a:lstStyle/>
          <a:p>
            <a:r>
              <a:rPr lang="en-US" dirty="0"/>
              <a:t>Incorporates weights</a:t>
            </a:r>
          </a:p>
        </p:txBody>
      </p:sp>
      <p:cxnSp>
        <p:nvCxnSpPr>
          <p:cNvPr id="20" name="Straight Arrow Connector 19"/>
          <p:cNvCxnSpPr>
            <a:stCxn id="19" idx="1"/>
          </p:cNvCxnSpPr>
          <p:nvPr/>
        </p:nvCxnSpPr>
        <p:spPr>
          <a:xfrm flipH="1" flipV="1">
            <a:off x="6090959" y="4394974"/>
            <a:ext cx="1463150" cy="192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58645" y="5315108"/>
            <a:ext cx="3238500" cy="369332"/>
          </a:xfrm>
          <a:prstGeom prst="rect">
            <a:avLst/>
          </a:prstGeom>
          <a:noFill/>
          <a:ln>
            <a:solidFill>
              <a:schemeClr val="tx1"/>
            </a:solidFill>
          </a:ln>
        </p:spPr>
        <p:txBody>
          <a:bodyPr wrap="square" rtlCol="0">
            <a:spAutoFit/>
          </a:bodyPr>
          <a:lstStyle/>
          <a:p>
            <a:r>
              <a:rPr lang="en-US" dirty="0"/>
              <a:t>Accounts for type of data</a:t>
            </a:r>
          </a:p>
        </p:txBody>
      </p:sp>
      <p:cxnSp>
        <p:nvCxnSpPr>
          <p:cNvPr id="22" name="Straight Arrow Connector 21"/>
          <p:cNvCxnSpPr>
            <a:stCxn id="21" idx="1"/>
          </p:cNvCxnSpPr>
          <p:nvPr/>
        </p:nvCxnSpPr>
        <p:spPr>
          <a:xfrm flipH="1">
            <a:off x="6090959" y="5499774"/>
            <a:ext cx="156768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3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DTR Elements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a:t>Decision points</a:t>
            </a:r>
            <a:r>
              <a:rPr lang="en-US" sz="2400" dirty="0"/>
              <a:t>: a time in which treatment options should be considered based on patient information</a:t>
            </a:r>
          </a:p>
          <a:p>
            <a:pPr>
              <a:buFont typeface="Courier New" panose="02070309020205020404" pitchFamily="49" charset="0"/>
              <a:buChar char="o"/>
            </a:pPr>
            <a:r>
              <a:rPr lang="en-US" sz="2400" b="1" dirty="0"/>
              <a:t>Tailoring Variable</a:t>
            </a:r>
            <a:r>
              <a:rPr lang="en-US" sz="2400" dirty="0"/>
              <a:t>: patient information used to make treatment decisions (includes intermediate outcome)</a:t>
            </a:r>
          </a:p>
          <a:p>
            <a:pPr>
              <a:buFont typeface="Courier New" panose="02070309020205020404" pitchFamily="49" charset="0"/>
              <a:buChar char="o"/>
            </a:pPr>
            <a:r>
              <a:rPr lang="en-US" sz="2400" b="1" dirty="0"/>
              <a:t>Intervention Options</a:t>
            </a:r>
            <a:r>
              <a:rPr lang="en-US" sz="2400" dirty="0"/>
              <a:t>: type/dose of treatment</a:t>
            </a:r>
          </a:p>
          <a:p>
            <a:pPr>
              <a:buFont typeface="Courier New" panose="02070309020205020404" pitchFamily="49" charset="0"/>
              <a:buChar char="o"/>
            </a:pPr>
            <a:r>
              <a:rPr lang="en-US" sz="2400" b="1" dirty="0"/>
              <a:t>Decision Rules</a:t>
            </a:r>
            <a:r>
              <a:rPr lang="en-US" sz="2400" dirty="0"/>
              <a:t>: If/then rules</a:t>
            </a:r>
          </a:p>
          <a:p>
            <a:pPr>
              <a:buFont typeface="Courier New" panose="02070309020205020404" pitchFamily="49" charset="0"/>
              <a:buChar char="o"/>
            </a:pPr>
            <a:r>
              <a:rPr lang="en-US" sz="2400" b="1" dirty="0"/>
              <a:t>Outcomes</a:t>
            </a:r>
            <a:r>
              <a:rPr lang="en-US" sz="2400" dirty="0"/>
              <a:t>: short-term goal of decision rules (proximal) and/or long-term goal of intervention (distal)</a:t>
            </a:r>
          </a:p>
        </p:txBody>
      </p:sp>
      <p:sp>
        <p:nvSpPr>
          <p:cNvPr id="5" name="Slide Number Placeholder 4"/>
          <p:cNvSpPr>
            <a:spLocks noGrp="1"/>
          </p:cNvSpPr>
          <p:nvPr>
            <p:ph type="sldNum" sz="quarter" idx="12"/>
          </p:nvPr>
        </p:nvSpPr>
        <p:spPr/>
        <p:txBody>
          <a:bodyPr/>
          <a:lstStyle/>
          <a:p>
            <a:fld id="{9DCF266C-2C2B-4FD8-88EF-84D42B4CF5B3}" type="slidenum">
              <a:rPr lang="en-US" smtClean="0"/>
              <a:t>13</a:t>
            </a:fld>
            <a:endParaRPr lang="en-US" dirty="0"/>
          </a:p>
        </p:txBody>
      </p:sp>
    </p:spTree>
    <p:extLst>
      <p:ext uri="{BB962C8B-B14F-4D97-AF65-F5344CB8AC3E}">
        <p14:creationId xmlns:p14="http://schemas.microsoft.com/office/powerpoint/2010/main" val="22074708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E9BE-2620-4246-BA66-E11726C43ADF}"/>
              </a:ext>
            </a:extLst>
          </p:cNvPr>
          <p:cNvSpPr>
            <a:spLocks noGrp="1"/>
          </p:cNvSpPr>
          <p:nvPr>
            <p:ph type="title"/>
          </p:nvPr>
        </p:nvSpPr>
        <p:spPr/>
        <p:txBody>
          <a:bodyPr/>
          <a:lstStyle/>
          <a:p>
            <a:r>
              <a:rPr lang="en-US" dirty="0"/>
              <a:t>Weighted and replicated estimates in R</a:t>
            </a:r>
          </a:p>
        </p:txBody>
      </p:sp>
      <p:sp>
        <p:nvSpPr>
          <p:cNvPr id="3" name="Content Placeholder 2">
            <a:extLst>
              <a:ext uri="{FF2B5EF4-FFF2-40B4-BE49-F238E27FC236}">
                <a16:creationId xmlns:a16="http://schemas.microsoft.com/office/drawing/2014/main" id="{D6B251D1-05FC-4D3E-A224-7F872F60EF9E}"/>
              </a:ext>
            </a:extLst>
          </p:cNvPr>
          <p:cNvSpPr>
            <a:spLocks noGrp="1"/>
          </p:cNvSpPr>
          <p:nvPr>
            <p:ph idx="1"/>
          </p:nvPr>
        </p:nvSpPr>
        <p:spPr/>
        <p:txBody>
          <a:bodyPr/>
          <a:lstStyle/>
          <a:p>
            <a:r>
              <a:rPr lang="en-US" dirty="0"/>
              <a:t>library(</a:t>
            </a:r>
            <a:r>
              <a:rPr lang="en-US" dirty="0" err="1"/>
              <a:t>doBy</a:t>
            </a:r>
            <a:r>
              <a:rPr lang="en-US" dirty="0"/>
              <a:t>)   #required for </a:t>
            </a:r>
            <a:r>
              <a:rPr lang="en-US" dirty="0" err="1"/>
              <a:t>esticon</a:t>
            </a:r>
            <a:r>
              <a:rPr lang="en-US" dirty="0"/>
              <a:t> function (estimates)</a:t>
            </a:r>
          </a:p>
          <a:p>
            <a:r>
              <a:rPr lang="en-US" dirty="0"/>
              <a:t>library(</a:t>
            </a:r>
            <a:r>
              <a:rPr lang="en-US" dirty="0" err="1"/>
              <a:t>aod</a:t>
            </a:r>
            <a:r>
              <a:rPr lang="en-US" dirty="0"/>
              <a:t>)     #required for </a:t>
            </a:r>
            <a:r>
              <a:rPr lang="en-US" dirty="0" err="1"/>
              <a:t>wald.test</a:t>
            </a:r>
            <a:r>
              <a:rPr lang="en-US" dirty="0"/>
              <a:t> function (contrasts)</a:t>
            </a:r>
          </a:p>
          <a:p>
            <a:r>
              <a:rPr lang="en-US" dirty="0"/>
              <a:t>meanYdtr1&lt;-</a:t>
            </a:r>
            <a:r>
              <a:rPr lang="en-US" dirty="0" err="1"/>
              <a:t>esticon</a:t>
            </a:r>
            <a:r>
              <a:rPr lang="en-US" dirty="0"/>
              <a:t>(wrfit1,c(1,0,0,0,1,1,1))</a:t>
            </a:r>
          </a:p>
          <a:p>
            <a:r>
              <a:rPr lang="en-US" dirty="0"/>
              <a:t>meanYdtr2&lt;-</a:t>
            </a:r>
            <a:r>
              <a:rPr lang="en-US" dirty="0" err="1"/>
              <a:t>esticon</a:t>
            </a:r>
            <a:r>
              <a:rPr lang="en-US" dirty="0"/>
              <a:t>(wrfit1,c(1,0,0,0,1,-1,-1))</a:t>
            </a:r>
          </a:p>
          <a:p>
            <a:r>
              <a:rPr lang="en-US" dirty="0"/>
              <a:t>meanYdtr3&lt;-</a:t>
            </a:r>
            <a:r>
              <a:rPr lang="en-US" dirty="0" err="1"/>
              <a:t>esticon</a:t>
            </a:r>
            <a:r>
              <a:rPr lang="en-US" dirty="0"/>
              <a:t>(wrfit1,c(1,0,0,0,-1,1,-1))</a:t>
            </a:r>
          </a:p>
          <a:p>
            <a:r>
              <a:rPr lang="en-US" dirty="0"/>
              <a:t>meanYdtr4&lt;-</a:t>
            </a:r>
            <a:r>
              <a:rPr lang="en-US" dirty="0" err="1"/>
              <a:t>esticon</a:t>
            </a:r>
            <a:r>
              <a:rPr lang="en-US" dirty="0"/>
              <a:t>(wrfit1,c(1,0,0,0,-1,-1,1))</a:t>
            </a:r>
          </a:p>
          <a:p>
            <a:r>
              <a:rPr lang="en-US" dirty="0"/>
              <a:t>pair1vs2&lt;-</a:t>
            </a:r>
            <a:r>
              <a:rPr lang="en-US" dirty="0" err="1"/>
              <a:t>wald.test</a:t>
            </a:r>
            <a:r>
              <a:rPr lang="en-US" dirty="0"/>
              <a:t>(b=</a:t>
            </a:r>
            <a:r>
              <a:rPr lang="en-US" dirty="0" err="1"/>
              <a:t>coef</a:t>
            </a:r>
            <a:r>
              <a:rPr lang="en-US" dirty="0"/>
              <a:t>(wrfit1),Sigma=</a:t>
            </a:r>
            <a:r>
              <a:rPr lang="en-US" dirty="0" err="1"/>
              <a:t>vcov</a:t>
            </a:r>
            <a:r>
              <a:rPr lang="en-US" dirty="0"/>
              <a:t>(wrfit1),L=</a:t>
            </a:r>
            <a:r>
              <a:rPr lang="en-US" dirty="0" err="1"/>
              <a:t>cbind</a:t>
            </a:r>
            <a:r>
              <a:rPr lang="en-US" dirty="0"/>
              <a:t>(0,0,0,0,0,2,2))</a:t>
            </a:r>
          </a:p>
          <a:p>
            <a:r>
              <a:rPr lang="en-US" dirty="0"/>
              <a:t>pair1vs3&lt;-</a:t>
            </a:r>
            <a:r>
              <a:rPr lang="en-US" dirty="0" err="1"/>
              <a:t>wald.test</a:t>
            </a:r>
            <a:r>
              <a:rPr lang="en-US" dirty="0"/>
              <a:t>(b=</a:t>
            </a:r>
            <a:r>
              <a:rPr lang="en-US" dirty="0" err="1"/>
              <a:t>coef</a:t>
            </a:r>
            <a:r>
              <a:rPr lang="en-US" dirty="0"/>
              <a:t>(wrfit1),Sigma=</a:t>
            </a:r>
            <a:r>
              <a:rPr lang="en-US" dirty="0" err="1"/>
              <a:t>vcov</a:t>
            </a:r>
            <a:r>
              <a:rPr lang="en-US" dirty="0"/>
              <a:t>(wrfit1),L=</a:t>
            </a:r>
            <a:r>
              <a:rPr lang="en-US" dirty="0" err="1"/>
              <a:t>cbind</a:t>
            </a:r>
            <a:r>
              <a:rPr lang="en-US" dirty="0"/>
              <a:t>(0,0,0,0,2,0,2))  </a:t>
            </a:r>
          </a:p>
          <a:p>
            <a:r>
              <a:rPr lang="en-US" dirty="0"/>
              <a:t>pair1vs3&lt;-</a:t>
            </a:r>
            <a:r>
              <a:rPr lang="en-US" dirty="0" err="1"/>
              <a:t>wald.test</a:t>
            </a:r>
            <a:r>
              <a:rPr lang="en-US" dirty="0"/>
              <a:t>(b=</a:t>
            </a:r>
            <a:r>
              <a:rPr lang="en-US" dirty="0" err="1"/>
              <a:t>coef</a:t>
            </a:r>
            <a:r>
              <a:rPr lang="en-US" dirty="0"/>
              <a:t>(wrfit1),Sigma=</a:t>
            </a:r>
            <a:r>
              <a:rPr lang="en-US" dirty="0" err="1"/>
              <a:t>vcov</a:t>
            </a:r>
            <a:r>
              <a:rPr lang="en-US" dirty="0"/>
              <a:t>(wrfit1),L=</a:t>
            </a:r>
            <a:r>
              <a:rPr lang="en-US" dirty="0" err="1"/>
              <a:t>cbind</a:t>
            </a:r>
            <a:r>
              <a:rPr lang="en-US" dirty="0"/>
              <a:t>(0,0,0,0,2,2,0))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E3B5F79-B03A-4401-B5C6-41A88F14CD95}"/>
              </a:ext>
            </a:extLst>
          </p:cNvPr>
          <p:cNvSpPr>
            <a:spLocks noGrp="1"/>
          </p:cNvSpPr>
          <p:nvPr>
            <p:ph type="sldNum" sz="quarter" idx="12"/>
          </p:nvPr>
        </p:nvSpPr>
        <p:spPr/>
        <p:txBody>
          <a:bodyPr/>
          <a:lstStyle/>
          <a:p>
            <a:fld id="{9DCF266C-2C2B-4FD8-88EF-84D42B4CF5B3}" type="slidenum">
              <a:rPr lang="en-US" smtClean="0"/>
              <a:t>130</a:t>
            </a:fld>
            <a:endParaRPr lang="en-US" dirty="0"/>
          </a:p>
        </p:txBody>
      </p:sp>
    </p:spTree>
    <p:extLst>
      <p:ext uri="{BB962C8B-B14F-4D97-AF65-F5344CB8AC3E}">
        <p14:creationId xmlns:p14="http://schemas.microsoft.com/office/powerpoint/2010/main" val="24566824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Results</a:t>
            </a:r>
          </a:p>
        </p:txBody>
      </p:sp>
      <p:sp>
        <p:nvSpPr>
          <p:cNvPr id="12" name="Content Placeholder 11"/>
          <p:cNvSpPr>
            <a:spLocks noGrp="1"/>
          </p:cNvSpPr>
          <p:nvPr>
            <p:ph idx="1"/>
          </p:nvPr>
        </p:nvSpPr>
        <p:spPr>
          <a:xfrm>
            <a:off x="838200" y="1501541"/>
            <a:ext cx="10515600" cy="5456306"/>
          </a:xfrm>
        </p:spPr>
        <p:txBody>
          <a:bodyPr>
            <a:normAutofit fontScale="92500" lnSpcReduction="20000"/>
          </a:bodyPr>
          <a:lstStyle/>
          <a:p>
            <a:endParaRPr lang="en-US" dirty="0"/>
          </a:p>
          <a:p>
            <a:r>
              <a:rPr lang="en-US" sz="2400" dirty="0"/>
              <a:t>Linear combinations of the beta estimates can provide the means and contrasts between means with standard errors for each of the DTRs (subset of results, 4 DTRs total):</a:t>
            </a:r>
          </a:p>
          <a:p>
            <a:pPr marL="0" indent="0">
              <a:buNone/>
            </a:pPr>
            <a:r>
              <a:rPr lang="en-US" u="sng" dirty="0"/>
              <a:t>Means		Estimate           	std. err.      	Lower CI	               Upper CI	P-value</a:t>
            </a:r>
            <a:r>
              <a:rPr lang="en-US" dirty="0"/>
              <a:t>	</a:t>
            </a:r>
          </a:p>
          <a:p>
            <a:pPr marL="0" indent="0">
              <a:buNone/>
            </a:pPr>
            <a:r>
              <a:rPr lang="da-DK" dirty="0"/>
              <a:t>DTR 1		313.925733	8.251668	297.752463	330.099003	0.0000	</a:t>
            </a:r>
          </a:p>
          <a:p>
            <a:pPr marL="0" indent="0">
              <a:buNone/>
            </a:pPr>
            <a:r>
              <a:rPr lang="da-DK" dirty="0"/>
              <a:t>DTR 2 </a:t>
            </a:r>
            <a:r>
              <a:rPr lang="en-US" dirty="0"/>
              <a:t>	   	304.929205	8.124873	289.004455	320.853956	0.0000	</a:t>
            </a:r>
          </a:p>
          <a:p>
            <a:pPr marL="0" indent="0">
              <a:buNone/>
            </a:pPr>
            <a:r>
              <a:rPr lang="da-DK" dirty="0"/>
              <a:t>DTR 3 </a:t>
            </a:r>
            <a:r>
              <a:rPr lang="it-IT" dirty="0"/>
              <a:t>		321.589822	8.821829	304.299037	338.880606	0.0000	</a:t>
            </a:r>
          </a:p>
          <a:p>
            <a:pPr marL="0" indent="0">
              <a:buNone/>
            </a:pPr>
            <a:r>
              <a:rPr lang="it-IT" dirty="0"/>
              <a:t>(etc.)</a:t>
            </a:r>
          </a:p>
          <a:p>
            <a:pPr marL="0" indent="0">
              <a:buNone/>
            </a:pPr>
            <a:endParaRPr lang="it-IT" dirty="0"/>
          </a:p>
          <a:p>
            <a:pPr marL="0" indent="0">
              <a:buNone/>
            </a:pPr>
            <a:r>
              <a:rPr lang="it-IT" dirty="0"/>
              <a:t>Contrasts</a:t>
            </a:r>
          </a:p>
          <a:p>
            <a:pPr marL="0" indent="0">
              <a:buNone/>
            </a:pPr>
            <a:r>
              <a:rPr lang="en-US" dirty="0"/>
              <a:t>DTR1 – DTR2	8.996528	6.054976	-02.871225	20.864281	0.1373	</a:t>
            </a:r>
          </a:p>
          <a:p>
            <a:pPr marL="0" indent="0">
              <a:buNone/>
            </a:pPr>
            <a:r>
              <a:rPr lang="en-US" dirty="0"/>
              <a:t>DTR1 – DTR3	-7.664088	9.318079	-25.927524	10.599347	0.4108	</a:t>
            </a:r>
          </a:p>
          <a:p>
            <a:pPr marL="0" indent="0">
              <a:buNone/>
            </a:pPr>
            <a:r>
              <a:rPr lang="en-US" dirty="0"/>
              <a:t>DTR1 -  DTR4	-1.068808	9.543287	-19.773650	17.636035	0.9108	</a:t>
            </a:r>
          </a:p>
          <a:p>
            <a:pPr marL="0" indent="0">
              <a:buNone/>
            </a:pPr>
            <a:r>
              <a:rPr lang="en-US" dirty="0"/>
              <a:t>(etc.)</a:t>
            </a:r>
          </a:p>
          <a:p>
            <a:endParaRPr lang="en-US" dirty="0"/>
          </a:p>
        </p:txBody>
      </p:sp>
      <p:sp>
        <p:nvSpPr>
          <p:cNvPr id="3" name="Slide Number Placeholder 2"/>
          <p:cNvSpPr>
            <a:spLocks noGrp="1"/>
          </p:cNvSpPr>
          <p:nvPr>
            <p:ph type="sldNum" sz="quarter" idx="12"/>
          </p:nvPr>
        </p:nvSpPr>
        <p:spPr/>
        <p:txBody>
          <a:bodyPr/>
          <a:lstStyle/>
          <a:p>
            <a:fld id="{A15942B8-D881-484A-AE05-5CAA469D8C8A}" type="slidenum">
              <a:rPr lang="en-US" smtClean="0"/>
              <a:t>131</a:t>
            </a:fld>
            <a:endParaRPr lang="en-US" dirty="0"/>
          </a:p>
        </p:txBody>
      </p:sp>
    </p:spTree>
    <p:extLst>
      <p:ext uri="{BB962C8B-B14F-4D97-AF65-F5344CB8AC3E}">
        <p14:creationId xmlns:p14="http://schemas.microsoft.com/office/powerpoint/2010/main" val="199009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7129-83A5-45CC-BA95-35473997BA0F}"/>
              </a:ext>
            </a:extLst>
          </p:cNvPr>
          <p:cNvSpPr>
            <a:spLocks noGrp="1"/>
          </p:cNvSpPr>
          <p:nvPr>
            <p:ph type="title"/>
          </p:nvPr>
        </p:nvSpPr>
        <p:spPr/>
        <p:txBody>
          <a:bodyPr/>
          <a:lstStyle/>
          <a:p>
            <a:r>
              <a:rPr lang="en-US" dirty="0"/>
              <a:t>Adapting to Different Designs</a:t>
            </a:r>
          </a:p>
        </p:txBody>
      </p:sp>
      <p:sp>
        <p:nvSpPr>
          <p:cNvPr id="3" name="Content Placeholder 2">
            <a:extLst>
              <a:ext uri="{FF2B5EF4-FFF2-40B4-BE49-F238E27FC236}">
                <a16:creationId xmlns:a16="http://schemas.microsoft.com/office/drawing/2014/main" id="{7916F95F-D69A-4740-A9C1-1E53AB8B95A2}"/>
              </a:ext>
            </a:extLst>
          </p:cNvPr>
          <p:cNvSpPr>
            <a:spLocks noGrp="1"/>
          </p:cNvSpPr>
          <p:nvPr>
            <p:ph idx="1"/>
          </p:nvPr>
        </p:nvSpPr>
        <p:spPr/>
        <p:txBody>
          <a:bodyPr>
            <a:normAutofit/>
          </a:bodyPr>
          <a:lstStyle/>
          <a:p>
            <a:pPr>
              <a:spcAft>
                <a:spcPts val="1200"/>
              </a:spcAft>
              <a:buFont typeface="Courier New" panose="02070309020205020404" pitchFamily="49" charset="0"/>
              <a:buChar char="o"/>
            </a:pPr>
            <a:r>
              <a:rPr lang="en-US" sz="2800" dirty="0"/>
              <a:t>The data set up and model are SMART </a:t>
            </a:r>
            <a:r>
              <a:rPr lang="en-US" sz="2800" b="1" dirty="0"/>
              <a:t>design dependent </a:t>
            </a:r>
            <a:r>
              <a:rPr lang="en-US" sz="2800" dirty="0"/>
              <a:t>for weighted and replicated data</a:t>
            </a:r>
          </a:p>
          <a:p>
            <a:pPr lvl="1">
              <a:spcBef>
                <a:spcPts val="1200"/>
              </a:spcBef>
              <a:spcAft>
                <a:spcPts val="1200"/>
              </a:spcAft>
              <a:buFont typeface="Courier New" panose="02070309020205020404" pitchFamily="49" charset="0"/>
              <a:buChar char="o"/>
            </a:pPr>
            <a:r>
              <a:rPr lang="en-US" sz="2600" dirty="0"/>
              <a:t>The </a:t>
            </a:r>
            <a:r>
              <a:rPr lang="en-US" sz="2600" dirty="0">
                <a:solidFill>
                  <a:srgbClr val="FF0000"/>
                </a:solidFill>
              </a:rPr>
              <a:t>weights</a:t>
            </a:r>
            <a:r>
              <a:rPr lang="en-US" sz="2600" dirty="0"/>
              <a:t> depend on the design-&gt; is there an imbalance in representation in a DTR</a:t>
            </a:r>
          </a:p>
          <a:p>
            <a:pPr lvl="1">
              <a:spcBef>
                <a:spcPts val="1200"/>
              </a:spcBef>
              <a:spcAft>
                <a:spcPts val="1200"/>
              </a:spcAft>
              <a:buFont typeface="Courier New" panose="02070309020205020404" pitchFamily="49" charset="0"/>
              <a:buChar char="o"/>
            </a:pPr>
            <a:r>
              <a:rPr lang="en-US" sz="2600" dirty="0"/>
              <a:t>The groups of </a:t>
            </a:r>
            <a:r>
              <a:rPr lang="en-US" sz="2600" dirty="0">
                <a:solidFill>
                  <a:srgbClr val="FF0000"/>
                </a:solidFill>
              </a:rPr>
              <a:t>replicated</a:t>
            </a:r>
            <a:r>
              <a:rPr lang="en-US" sz="2600" dirty="0"/>
              <a:t> data depend on the design-&gt; who is consistent with more than 1 DTR</a:t>
            </a:r>
          </a:p>
        </p:txBody>
      </p:sp>
      <p:sp>
        <p:nvSpPr>
          <p:cNvPr id="4" name="Slide Number Placeholder 3">
            <a:extLst>
              <a:ext uri="{FF2B5EF4-FFF2-40B4-BE49-F238E27FC236}">
                <a16:creationId xmlns:a16="http://schemas.microsoft.com/office/drawing/2014/main" id="{FD759244-C1C5-4261-9227-7F354BE18E0A}"/>
              </a:ext>
            </a:extLst>
          </p:cNvPr>
          <p:cNvSpPr>
            <a:spLocks noGrp="1"/>
          </p:cNvSpPr>
          <p:nvPr>
            <p:ph type="sldNum" sz="quarter" idx="12"/>
          </p:nvPr>
        </p:nvSpPr>
        <p:spPr/>
        <p:txBody>
          <a:bodyPr/>
          <a:lstStyle/>
          <a:p>
            <a:fld id="{9DCF266C-2C2B-4FD8-88EF-84D42B4CF5B3}" type="slidenum">
              <a:rPr lang="en-US" smtClean="0"/>
              <a:t>132</a:t>
            </a:fld>
            <a:endParaRPr lang="en-US" dirty="0"/>
          </a:p>
        </p:txBody>
      </p:sp>
    </p:spTree>
    <p:extLst>
      <p:ext uri="{BB962C8B-B14F-4D97-AF65-F5344CB8AC3E}">
        <p14:creationId xmlns:p14="http://schemas.microsoft.com/office/powerpoint/2010/main" val="3042170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58820"/>
            <a:ext cx="10461171" cy="1499616"/>
          </a:xfrm>
        </p:spPr>
        <p:txBody>
          <a:bodyPr/>
          <a:lstStyle/>
          <a:p>
            <a:r>
              <a:rPr lang="en-US" dirty="0"/>
              <a:t>DESIGN AND MODEL: Case Study 1 CANCER</a:t>
            </a:r>
            <a:endParaRPr lang="en-US" sz="3600" dirty="0"/>
          </a:p>
        </p:txBody>
      </p:sp>
      <mc:AlternateContent xmlns:mc="http://schemas.openxmlformats.org/markup-compatibility/2006" xmlns:a14="http://schemas.microsoft.com/office/drawing/2010/main">
        <mc:Choice Requires="a14">
          <p:sp>
            <p:nvSpPr>
              <p:cNvPr id="82" name="TextBox 81"/>
              <p:cNvSpPr txBox="1"/>
              <p:nvPr/>
            </p:nvSpPr>
            <p:spPr>
              <a:xfrm>
                <a:off x="838199" y="1899068"/>
                <a:ext cx="12399332" cy="461665"/>
              </a:xfrm>
              <a:prstGeom prst="rect">
                <a:avLst/>
              </a:prstGeom>
              <a:noFill/>
            </p:spPr>
            <p:txBody>
              <a:bodyPr wrap="square" lIns="0" tIns="0" rIns="0" bIns="0" rtlCol="0">
                <a:spAutoFit/>
              </a:bodyPr>
              <a:lstStyle/>
              <a:p>
                <a:r>
                  <a:rPr lang="en-US" sz="3000" dirty="0"/>
                  <a:t>E</a:t>
                </a:r>
                <a14:m>
                  <m:oMath xmlns:m="http://schemas.openxmlformats.org/officeDocument/2006/math">
                    <m:d>
                      <m:dPr>
                        <m:ctrlPr>
                          <a:rPr lang="en-US" sz="3000" i="1">
                            <a:latin typeface="Cambria Math" panose="02040503050406030204" pitchFamily="18" charset="0"/>
                          </a:rPr>
                        </m:ctrlPr>
                      </m:dPr>
                      <m:e>
                        <m:r>
                          <a:rPr lang="en-US" sz="3000" i="1">
                            <a:latin typeface="Cambria Math" panose="02040503050406030204" pitchFamily="18" charset="0"/>
                          </a:rPr>
                          <m:t>𝑌</m:t>
                        </m:r>
                      </m:e>
                      <m:e>
                        <m:r>
                          <a:rPr lang="en-US" sz="3000" i="1">
                            <a:latin typeface="Cambria Math" panose="02040503050406030204" pitchFamily="18" charset="0"/>
                          </a:rPr>
                          <m:t>𝑋</m:t>
                        </m:r>
                      </m:e>
                    </m:d>
                    <m:r>
                      <a:rPr lang="en-US" sz="3000" i="1">
                        <a:latin typeface="Cambria Math" panose="02040503050406030204" pitchFamily="18" charset="0"/>
                      </a:rPr>
                      <m:t>=</m:t>
                    </m:r>
                    <m:r>
                      <a:rPr lang="en-US" sz="3000" i="1">
                        <a:latin typeface="Cambria Math" panose="02040503050406030204" pitchFamily="18" charset="0"/>
                        <a:ea typeface="Cambria Math" panose="02040503050406030204" pitchFamily="18" charset="0"/>
                      </a:rPr>
                      <m:t>𝜂</m:t>
                    </m:r>
                    <m:r>
                      <a:rPr lang="en-US" sz="3000" i="1">
                        <a:latin typeface="Cambria Math" panose="02040503050406030204" pitchFamily="18" charset="0"/>
                        <a:ea typeface="Cambria Math" panose="02040503050406030204" pitchFamily="18" charset="0"/>
                      </a:rPr>
                      <m:t>𝑋</m:t>
                    </m:r>
                    <m:r>
                      <a:rPr lang="en-US" sz="3000" i="1">
                        <a:latin typeface="Cambria Math" panose="02040503050406030204" pitchFamily="18" charset="0"/>
                        <a:ea typeface="Cambria Math" panose="02040503050406030204" pitchFamily="18" charset="0"/>
                      </a:rPr>
                      <m:t>+</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i="1">
                            <a:latin typeface="Cambria Math" panose="02040503050406030204" pitchFamily="18" charset="0"/>
                            <a:ea typeface="Cambria Math" panose="02040503050406030204" pitchFamily="18" charset="0"/>
                          </a:rPr>
                          <m:t>0</m:t>
                        </m:r>
                      </m:sub>
                    </m:sSub>
                    <m:r>
                      <a:rPr lang="en-US" sz="3000" i="1">
                        <a:latin typeface="Cambria Math" panose="02040503050406030204" pitchFamily="18" charset="0"/>
                        <a:ea typeface="Cambria Math" panose="02040503050406030204" pitchFamily="18" charset="0"/>
                      </a:rPr>
                      <m:t>+</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i="1">
                            <a:latin typeface="Cambria Math" panose="02040503050406030204" pitchFamily="18" charset="0"/>
                            <a:ea typeface="Cambria Math" panose="02040503050406030204" pitchFamily="18" charset="0"/>
                          </a:rPr>
                          <m:t>1</m:t>
                        </m:r>
                      </m:sub>
                    </m:sSub>
                    <m:r>
                      <a:rPr lang="en-US" sz="3000" i="1" smtClean="0">
                        <a:latin typeface="Cambria Math" panose="02040503050406030204" pitchFamily="18" charset="0"/>
                        <a:ea typeface="Cambria Math" panose="02040503050406030204" pitchFamily="18" charset="0"/>
                      </a:rPr>
                      <m:t>𝑏</m:t>
                    </m:r>
                    <m:r>
                      <a:rPr lang="en-US" sz="3000" i="1">
                        <a:latin typeface="Cambria Math" panose="02040503050406030204" pitchFamily="18" charset="0"/>
                        <a:ea typeface="Cambria Math" panose="02040503050406030204" pitchFamily="18" charset="0"/>
                      </a:rPr>
                      <m:t>+</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2</m:t>
                        </m:r>
                      </m:sub>
                    </m:sSub>
                    <m:r>
                      <a:rPr lang="en-US" sz="3000" i="1" smtClean="0">
                        <a:latin typeface="Cambria Math" panose="02040503050406030204" pitchFamily="18" charset="0"/>
                        <a:ea typeface="Cambria Math" panose="02040503050406030204" pitchFamily="18" charset="0"/>
                      </a:rPr>
                      <m:t>𝑐</m:t>
                    </m:r>
                  </m:oMath>
                </a14:m>
                <a:r>
                  <a:rPr lang="en-US" sz="3000" dirty="0"/>
                  <a:t>+</a:t>
                </a:r>
                <a14:m>
                  <m:oMath xmlns:m="http://schemas.openxmlformats.org/officeDocument/2006/math">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3</m:t>
                        </m:r>
                      </m:sub>
                    </m:sSub>
                    <m:r>
                      <a:rPr lang="en-US" sz="3000" b="0" i="1" smtClean="0">
                        <a:latin typeface="Cambria Math" panose="02040503050406030204" pitchFamily="18" charset="0"/>
                        <a:ea typeface="Cambria Math" panose="02040503050406030204" pitchFamily="18" charset="0"/>
                      </a:rPr>
                      <m:t>𝐼</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𝑎</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𝑐</m:t>
                    </m:r>
                    <m:r>
                      <a:rPr lang="en-US" sz="3000" b="0" i="1" smtClean="0">
                        <a:latin typeface="Cambria Math" panose="02040503050406030204" pitchFamily="18" charset="0"/>
                        <a:ea typeface="Cambria Math" panose="02040503050406030204" pitchFamily="18" charset="0"/>
                      </a:rPr>
                      <m:t>)</m:t>
                    </m:r>
                  </m:oMath>
                </a14:m>
                <a:r>
                  <a:rPr lang="en-US" sz="3000" dirty="0"/>
                  <a:t>+</a:t>
                </a:r>
                <a14:m>
                  <m:oMath xmlns:m="http://schemas.openxmlformats.org/officeDocument/2006/math">
                    <m:r>
                      <a:rPr lang="en-US" sz="3000">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4</m:t>
                        </m:r>
                      </m:sub>
                    </m:sSub>
                    <m:r>
                      <a:rPr lang="en-US" sz="3000" i="1">
                        <a:latin typeface="Cambria Math" panose="02040503050406030204" pitchFamily="18" charset="0"/>
                        <a:ea typeface="Cambria Math" panose="02040503050406030204" pitchFamily="18" charset="0"/>
                      </a:rPr>
                      <m:t>𝐼</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𝑎</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𝑐</m:t>
                    </m:r>
                    <m:r>
                      <a:rPr lang="en-US" sz="3000" i="1">
                        <a:latin typeface="Cambria Math" panose="02040503050406030204" pitchFamily="18" charset="0"/>
                        <a:ea typeface="Cambria Math" panose="02040503050406030204" pitchFamily="18" charset="0"/>
                      </a:rPr>
                      <m:t>)</m:t>
                    </m:r>
                  </m:oMath>
                </a14:m>
                <a:r>
                  <a:rPr lang="en-US" sz="3000" dirty="0"/>
                  <a:t>+</a:t>
                </a:r>
                <a14:m>
                  <m:oMath xmlns:m="http://schemas.openxmlformats.org/officeDocument/2006/math">
                    <m:r>
                      <a:rPr lang="en-US" sz="3000">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5</m:t>
                        </m:r>
                      </m:sub>
                    </m:sSub>
                    <m:r>
                      <a:rPr lang="en-US" sz="3000" b="0" i="1" smtClean="0">
                        <a:latin typeface="Cambria Math" panose="02040503050406030204" pitchFamily="18" charset="0"/>
                        <a:ea typeface="Cambria Math" panose="02040503050406030204" pitchFamily="18" charset="0"/>
                      </a:rPr>
                      <m:t>𝐼</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𝑐</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𝑏</m:t>
                    </m:r>
                    <m:r>
                      <a:rPr lang="en-US" sz="3000" b="0" i="1" smtClean="0">
                        <a:latin typeface="Cambria Math" panose="02040503050406030204" pitchFamily="18" charset="0"/>
                        <a:ea typeface="Cambria Math" panose="02040503050406030204" pitchFamily="18" charset="0"/>
                      </a:rPr>
                      <m:t>)</m:t>
                    </m:r>
                  </m:oMath>
                </a14:m>
                <a:endParaRPr lang="en-US" sz="3000" dirty="0"/>
              </a:p>
            </p:txBody>
          </p:sp>
        </mc:Choice>
        <mc:Fallback xmlns="">
          <p:sp>
            <p:nvSpPr>
              <p:cNvPr id="82" name="TextBox 81"/>
              <p:cNvSpPr txBox="1">
                <a:spLocks noRot="1" noChangeAspect="1" noMove="1" noResize="1" noEditPoints="1" noAdjustHandles="1" noChangeArrowheads="1" noChangeShapeType="1" noTextEdit="1"/>
              </p:cNvSpPr>
              <p:nvPr/>
            </p:nvSpPr>
            <p:spPr>
              <a:xfrm>
                <a:off x="838199" y="1899068"/>
                <a:ext cx="12399332" cy="461665"/>
              </a:xfrm>
              <a:prstGeom prst="rect">
                <a:avLst/>
              </a:prstGeom>
              <a:blipFill>
                <a:blip r:embed="rId3"/>
                <a:stretch>
                  <a:fillRect l="-1867" t="-26667" b="-52000"/>
                </a:stretch>
              </a:blipFill>
            </p:spPr>
            <p:txBody>
              <a:bodyPr/>
              <a:lstStyle/>
              <a:p>
                <a:r>
                  <a:rPr lang="en-US">
                    <a:noFill/>
                  </a:rPr>
                  <a:t> </a:t>
                </a:r>
              </a:p>
            </p:txBody>
          </p:sp>
        </mc:Fallback>
      </mc:AlternateContent>
      <p:sp>
        <p:nvSpPr>
          <p:cNvPr id="37" name="Slide Number Placeholder 36"/>
          <p:cNvSpPr>
            <a:spLocks noGrp="1"/>
          </p:cNvSpPr>
          <p:nvPr>
            <p:ph type="sldNum" sz="quarter" idx="12"/>
          </p:nvPr>
        </p:nvSpPr>
        <p:spPr/>
        <p:txBody>
          <a:bodyPr/>
          <a:lstStyle/>
          <a:p>
            <a:fld id="{9DCF266C-2C2B-4FD8-88EF-84D42B4CF5B3}" type="slidenum">
              <a:rPr lang="en-US" smtClean="0"/>
              <a:t>133</a:t>
            </a:fld>
            <a:endParaRPr lang="en-US" dirty="0"/>
          </a:p>
        </p:txBody>
      </p:sp>
      <p:sp>
        <p:nvSpPr>
          <p:cNvPr id="7" name="TextBox 6">
            <a:extLst>
              <a:ext uri="{FF2B5EF4-FFF2-40B4-BE49-F238E27FC236}">
                <a16:creationId xmlns:a16="http://schemas.microsoft.com/office/drawing/2014/main" id="{EB83F3BF-01FC-45F5-A7E7-CFF42DC8510A}"/>
              </a:ext>
            </a:extLst>
          </p:cNvPr>
          <p:cNvSpPr txBox="1"/>
          <p:nvPr/>
        </p:nvSpPr>
        <p:spPr>
          <a:xfrm>
            <a:off x="6844391" y="2967335"/>
            <a:ext cx="4226381" cy="2862322"/>
          </a:xfrm>
          <a:prstGeom prst="rect">
            <a:avLst/>
          </a:prstGeom>
          <a:noFill/>
        </p:spPr>
        <p:txBody>
          <a:bodyPr wrap="square" rtlCol="0">
            <a:spAutoFit/>
          </a:bodyPr>
          <a:lstStyle/>
          <a:p>
            <a:r>
              <a:rPr lang="en-US" dirty="0"/>
              <a:t>b=1 if stage 1 treatment = B, 0 otherwise</a:t>
            </a:r>
          </a:p>
          <a:p>
            <a:r>
              <a:rPr lang="en-US" dirty="0"/>
              <a:t>c=1 if stage 1 treatment = C, 0 otherwise</a:t>
            </a:r>
          </a:p>
          <a:p>
            <a:r>
              <a:rPr lang="en-US" dirty="0"/>
              <a:t>I(</a:t>
            </a:r>
            <a:r>
              <a:rPr lang="en-US" dirty="0" err="1"/>
              <a:t>a,c</a:t>
            </a:r>
            <a:r>
              <a:rPr lang="en-US" dirty="0"/>
              <a:t>)= 1 if stage 1 treatment is A and stage 2 treatment = C, 0 otherwise</a:t>
            </a:r>
          </a:p>
          <a:p>
            <a:r>
              <a:rPr lang="en-US" dirty="0"/>
              <a:t>I(</a:t>
            </a:r>
            <a:r>
              <a:rPr lang="en-US" dirty="0" err="1"/>
              <a:t>b,c</a:t>
            </a:r>
            <a:r>
              <a:rPr lang="en-US" dirty="0"/>
              <a:t>)= 1 if stage 1 treatment is B and stage 2 treatment = C, 0 otherwise</a:t>
            </a:r>
          </a:p>
          <a:p>
            <a:r>
              <a:rPr lang="en-US" dirty="0"/>
              <a:t>I(</a:t>
            </a:r>
            <a:r>
              <a:rPr lang="en-US" dirty="0" err="1"/>
              <a:t>c,b</a:t>
            </a:r>
            <a:r>
              <a:rPr lang="en-US" dirty="0"/>
              <a:t>)= 1 if stage 1 treatment is C and stage 2 treatment = B, 0 otherwise</a:t>
            </a:r>
          </a:p>
          <a:p>
            <a:endParaRPr lang="en-US" dirty="0"/>
          </a:p>
          <a:p>
            <a:endParaRPr lang="en-US" dirty="0"/>
          </a:p>
        </p:txBody>
      </p:sp>
      <p:pic>
        <p:nvPicPr>
          <p:cNvPr id="4" name="Picture 3" descr="Presentation1 - PowerPoint">
            <a:extLst>
              <a:ext uri="{FF2B5EF4-FFF2-40B4-BE49-F238E27FC236}">
                <a16:creationId xmlns:a16="http://schemas.microsoft.com/office/drawing/2014/main" id="{4F84D547-94F1-4496-9E61-CA2AADA6FC9A}"/>
              </a:ext>
            </a:extLst>
          </p:cNvPr>
          <p:cNvPicPr>
            <a:picLocks noChangeAspect="1"/>
          </p:cNvPicPr>
          <p:nvPr/>
        </p:nvPicPr>
        <p:blipFill rotWithShape="1">
          <a:blip r:embed="rId4">
            <a:extLst>
              <a:ext uri="{28A0092B-C50C-407E-A947-70E740481C1C}">
                <a14:useLocalDpi xmlns:a14="http://schemas.microsoft.com/office/drawing/2010/main" val="0"/>
              </a:ext>
            </a:extLst>
          </a:blip>
          <a:srcRect l="35450" t="45000" r="15063" b="20238"/>
          <a:stretch/>
        </p:blipFill>
        <p:spPr>
          <a:xfrm>
            <a:off x="413362" y="2532017"/>
            <a:ext cx="5443768" cy="4075847"/>
          </a:xfrm>
          <a:prstGeom prst="rect">
            <a:avLst/>
          </a:prstGeom>
        </p:spPr>
      </p:pic>
    </p:spTree>
    <p:extLst>
      <p:ext uri="{BB962C8B-B14F-4D97-AF65-F5344CB8AC3E}">
        <p14:creationId xmlns:p14="http://schemas.microsoft.com/office/powerpoint/2010/main" val="24950436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58820"/>
            <a:ext cx="10461171" cy="1499616"/>
          </a:xfrm>
        </p:spPr>
        <p:txBody>
          <a:bodyPr/>
          <a:lstStyle/>
          <a:p>
            <a:r>
              <a:rPr lang="en-US" dirty="0"/>
              <a:t>DESIGN AND MODEL: Case Study 1 CANCER </a:t>
            </a:r>
            <a:r>
              <a:rPr lang="en-US" sz="3600" dirty="0"/>
              <a:t>(reparametrized)</a:t>
            </a:r>
          </a:p>
        </p:txBody>
      </p:sp>
      <mc:AlternateContent xmlns:mc="http://schemas.openxmlformats.org/markup-compatibility/2006" xmlns:a14="http://schemas.microsoft.com/office/drawing/2010/main">
        <mc:Choice Requires="a14">
          <p:sp>
            <p:nvSpPr>
              <p:cNvPr id="82" name="TextBox 81"/>
              <p:cNvSpPr txBox="1"/>
              <p:nvPr/>
            </p:nvSpPr>
            <p:spPr>
              <a:xfrm>
                <a:off x="413362" y="1810872"/>
                <a:ext cx="13874139" cy="369332"/>
              </a:xfrm>
              <a:prstGeom prst="rect">
                <a:avLst/>
              </a:prstGeom>
              <a:noFill/>
            </p:spPr>
            <p:txBody>
              <a:bodyPr wrap="square" lIns="0" tIns="0" rIns="0" bIns="0" rtlCol="0">
                <a:spAutoFit/>
              </a:bodyPr>
              <a:lstStyle/>
              <a:p>
                <a:r>
                  <a:rPr lang="en-US" sz="2400" dirty="0"/>
                  <a:t>E</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𝑌</m:t>
                        </m:r>
                      </m:e>
                      <m:e>
                        <m:r>
                          <a:rPr lang="en-US" sz="2400" i="1">
                            <a:latin typeface="Cambria Math" panose="02040503050406030204" pitchFamily="18" charset="0"/>
                          </a:rPr>
                          <m:t>𝑋</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𝐷𝑇𝑅</m:t>
                    </m:r>
                    <m:r>
                      <a:rPr lang="en-US" sz="2400" b="0" i="1" smtClean="0">
                        <a:latin typeface="Cambria Math" panose="02040503050406030204" pitchFamily="18" charset="0"/>
                        <a:ea typeface="Cambria Math" panose="02040503050406030204" pitchFamily="18" charset="0"/>
                      </a:rPr>
                      <m:t>2)+</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2</m:t>
                        </m:r>
                      </m:sub>
                    </m:sSub>
                    <m:r>
                      <m:rPr>
                        <m:sty m:val="p"/>
                      </m:rPr>
                      <a:rPr lang="en-US" sz="2400" b="0" i="0" smtClean="0">
                        <a:latin typeface="Cambria Math" panose="02040503050406030204" pitchFamily="18" charset="0"/>
                        <a:ea typeface="Cambria Math" panose="02040503050406030204" pitchFamily="18" charset="0"/>
                      </a:rPr>
                      <m:t>I</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DTR</m:t>
                    </m:r>
                  </m:oMath>
                </a14:m>
                <a:r>
                  <a:rPr lang="en-US" sz="2400" dirty="0"/>
                  <a:t>3)+</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𝐷𝑇𝑅</m:t>
                    </m:r>
                    <m:r>
                      <a:rPr lang="en-US" sz="2400" b="0" i="1" smtClean="0">
                        <a:latin typeface="Cambria Math" panose="02040503050406030204" pitchFamily="18" charset="0"/>
                        <a:ea typeface="Cambria Math" panose="02040503050406030204" pitchFamily="18" charset="0"/>
                      </a:rPr>
                      <m:t>4)</m:t>
                    </m:r>
                  </m:oMath>
                </a14:m>
                <a:r>
                  <a:rPr lang="en-US" sz="2400" dirty="0"/>
                  <a:t>+</a:t>
                </a:r>
                <a14:m>
                  <m:oMath xmlns:m="http://schemas.openxmlformats.org/officeDocument/2006/math">
                    <m:r>
                      <a:rPr lang="en-US" sz="240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4</m:t>
                        </m:r>
                      </m:sub>
                    </m:sSub>
                    <m:r>
                      <a:rPr lang="en-US" sz="2400" i="1">
                        <a:latin typeface="Cambria Math" panose="02040503050406030204" pitchFamily="18" charset="0"/>
                        <a:ea typeface="Cambria Math" panose="02040503050406030204" pitchFamily="18" charset="0"/>
                      </a:rPr>
                      <m:t>𝐼</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𝐷𝑇𝑅</m:t>
                    </m:r>
                    <m:r>
                      <a:rPr lang="en-US" sz="2400" b="0" i="1" smtClean="0">
                        <a:latin typeface="Cambria Math" panose="02040503050406030204" pitchFamily="18" charset="0"/>
                        <a:ea typeface="Cambria Math" panose="02040503050406030204" pitchFamily="18" charset="0"/>
                      </a:rPr>
                      <m:t>5)</m:t>
                    </m:r>
                  </m:oMath>
                </a14:m>
                <a:r>
                  <a:rPr lang="en-US" sz="2400" dirty="0"/>
                  <a:t>+</a:t>
                </a:r>
                <a14:m>
                  <m:oMath xmlns:m="http://schemas.openxmlformats.org/officeDocument/2006/math">
                    <m:r>
                      <a:rPr lang="en-US" sz="240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5</m:t>
                        </m:r>
                      </m:sub>
                    </m:sSub>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𝐷𝑇𝑅</m:t>
                    </m:r>
                    <m:r>
                      <a:rPr lang="en-US" sz="2400" b="0" i="1" smtClean="0">
                        <a:latin typeface="Cambria Math" panose="02040503050406030204" pitchFamily="18" charset="0"/>
                        <a:ea typeface="Cambria Math" panose="02040503050406030204" pitchFamily="18" charset="0"/>
                      </a:rPr>
                      <m:t>6)</m:t>
                    </m:r>
                  </m:oMath>
                </a14:m>
                <a:endParaRPr lang="en-US" sz="2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13362" y="1810872"/>
                <a:ext cx="13874139" cy="369332"/>
              </a:xfrm>
              <a:prstGeom prst="rect">
                <a:avLst/>
              </a:prstGeom>
              <a:blipFill>
                <a:blip r:embed="rId3"/>
                <a:stretch>
                  <a:fillRect l="-1362" t="-24590" b="-49180"/>
                </a:stretch>
              </a:blipFill>
            </p:spPr>
            <p:txBody>
              <a:bodyPr/>
              <a:lstStyle/>
              <a:p>
                <a:r>
                  <a:rPr lang="en-US">
                    <a:noFill/>
                  </a:rPr>
                  <a:t> </a:t>
                </a:r>
              </a:p>
            </p:txBody>
          </p:sp>
        </mc:Fallback>
      </mc:AlternateContent>
      <p:sp>
        <p:nvSpPr>
          <p:cNvPr id="37" name="Slide Number Placeholder 36"/>
          <p:cNvSpPr>
            <a:spLocks noGrp="1"/>
          </p:cNvSpPr>
          <p:nvPr>
            <p:ph type="sldNum" sz="quarter" idx="12"/>
          </p:nvPr>
        </p:nvSpPr>
        <p:spPr/>
        <p:txBody>
          <a:bodyPr/>
          <a:lstStyle/>
          <a:p>
            <a:fld id="{9DCF266C-2C2B-4FD8-88EF-84D42B4CF5B3}" type="slidenum">
              <a:rPr lang="en-US" smtClean="0"/>
              <a:t>134</a:t>
            </a:fld>
            <a:endParaRPr lang="en-US" dirty="0"/>
          </a:p>
        </p:txBody>
      </p:sp>
      <p:sp>
        <p:nvSpPr>
          <p:cNvPr id="7" name="TextBox 6">
            <a:extLst>
              <a:ext uri="{FF2B5EF4-FFF2-40B4-BE49-F238E27FC236}">
                <a16:creationId xmlns:a16="http://schemas.microsoft.com/office/drawing/2014/main" id="{EB83F3BF-01FC-45F5-A7E7-CFF42DC8510A}"/>
              </a:ext>
            </a:extLst>
          </p:cNvPr>
          <p:cNvSpPr txBox="1"/>
          <p:nvPr/>
        </p:nvSpPr>
        <p:spPr>
          <a:xfrm>
            <a:off x="6844391" y="3171292"/>
            <a:ext cx="4966609" cy="2308324"/>
          </a:xfrm>
          <a:prstGeom prst="rect">
            <a:avLst/>
          </a:prstGeom>
          <a:noFill/>
        </p:spPr>
        <p:txBody>
          <a:bodyPr wrap="square" rtlCol="0">
            <a:spAutoFit/>
          </a:bodyPr>
          <a:lstStyle/>
          <a:p>
            <a:r>
              <a:rPr lang="en-US" dirty="0"/>
              <a:t>DTR1 = reference, (A, continue, B)</a:t>
            </a:r>
          </a:p>
          <a:p>
            <a:r>
              <a:rPr lang="en-US" dirty="0"/>
              <a:t>I(DTR2)= 1 if DTR=(</a:t>
            </a:r>
            <a:r>
              <a:rPr lang="en-US" dirty="0" err="1"/>
              <a:t>A,continue,C</a:t>
            </a:r>
            <a:r>
              <a:rPr lang="en-US" dirty="0"/>
              <a:t>), 0 otherwise</a:t>
            </a:r>
          </a:p>
          <a:p>
            <a:r>
              <a:rPr lang="en-US" dirty="0"/>
              <a:t>I(DTR3)= 1 if DTR=(</a:t>
            </a:r>
            <a:r>
              <a:rPr lang="en-US" dirty="0" err="1"/>
              <a:t>B,continue,A</a:t>
            </a:r>
            <a:r>
              <a:rPr lang="en-US" dirty="0"/>
              <a:t>), 0 otherwise</a:t>
            </a:r>
          </a:p>
          <a:p>
            <a:r>
              <a:rPr lang="en-US" dirty="0"/>
              <a:t>I(DTR4)= 1 if DTR=(</a:t>
            </a:r>
            <a:r>
              <a:rPr lang="en-US" dirty="0" err="1"/>
              <a:t>B,continue,C</a:t>
            </a:r>
            <a:r>
              <a:rPr lang="en-US" dirty="0"/>
              <a:t>), 0 otherwise</a:t>
            </a:r>
          </a:p>
          <a:p>
            <a:r>
              <a:rPr lang="en-US" dirty="0"/>
              <a:t>I(DTR5)= 1 if DTR=(</a:t>
            </a:r>
            <a:r>
              <a:rPr lang="en-US" dirty="0" err="1"/>
              <a:t>C,continue,A</a:t>
            </a:r>
            <a:r>
              <a:rPr lang="en-US" dirty="0"/>
              <a:t>), 0 otherwise</a:t>
            </a:r>
          </a:p>
          <a:p>
            <a:r>
              <a:rPr lang="en-US" dirty="0"/>
              <a:t>I(DTR6)= 1 if DTR=(</a:t>
            </a:r>
            <a:r>
              <a:rPr lang="en-US" dirty="0" err="1"/>
              <a:t>C,continue,B</a:t>
            </a:r>
            <a:r>
              <a:rPr lang="en-US" dirty="0"/>
              <a:t>), 0 otherwise</a:t>
            </a:r>
          </a:p>
          <a:p>
            <a:endParaRPr lang="en-US" dirty="0"/>
          </a:p>
          <a:p>
            <a:endParaRPr lang="en-US" dirty="0"/>
          </a:p>
        </p:txBody>
      </p:sp>
      <p:pic>
        <p:nvPicPr>
          <p:cNvPr id="4" name="Picture 3" descr="Presentation1 - PowerPoint">
            <a:extLst>
              <a:ext uri="{FF2B5EF4-FFF2-40B4-BE49-F238E27FC236}">
                <a16:creationId xmlns:a16="http://schemas.microsoft.com/office/drawing/2014/main" id="{4F84D547-94F1-4496-9E61-CA2AADA6FC9A}"/>
              </a:ext>
            </a:extLst>
          </p:cNvPr>
          <p:cNvPicPr>
            <a:picLocks noChangeAspect="1"/>
          </p:cNvPicPr>
          <p:nvPr/>
        </p:nvPicPr>
        <p:blipFill rotWithShape="1">
          <a:blip r:embed="rId4">
            <a:extLst>
              <a:ext uri="{28A0092B-C50C-407E-A947-70E740481C1C}">
                <a14:useLocalDpi xmlns:a14="http://schemas.microsoft.com/office/drawing/2010/main" val="0"/>
              </a:ext>
            </a:extLst>
          </a:blip>
          <a:srcRect l="35450" t="45000" r="15063" b="20238"/>
          <a:stretch/>
        </p:blipFill>
        <p:spPr>
          <a:xfrm>
            <a:off x="413362" y="2532017"/>
            <a:ext cx="5443768" cy="4075847"/>
          </a:xfrm>
          <a:prstGeom prst="rect">
            <a:avLst/>
          </a:prstGeom>
        </p:spPr>
      </p:pic>
    </p:spTree>
    <p:extLst>
      <p:ext uri="{BB962C8B-B14F-4D97-AF65-F5344CB8AC3E}">
        <p14:creationId xmlns:p14="http://schemas.microsoft.com/office/powerpoint/2010/main" val="1049808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278872" cy="1499616"/>
          </a:xfrm>
        </p:spPr>
        <p:txBody>
          <a:bodyPr/>
          <a:lstStyle/>
          <a:p>
            <a:r>
              <a:rPr lang="en-US" dirty="0"/>
              <a:t>Adapting to Different Designs: Case Study 2 EXTEND</a:t>
            </a:r>
          </a:p>
        </p:txBody>
      </p:sp>
      <p:grpSp>
        <p:nvGrpSpPr>
          <p:cNvPr id="5" name="Group 4"/>
          <p:cNvGrpSpPr/>
          <p:nvPr/>
        </p:nvGrpSpPr>
        <p:grpSpPr>
          <a:xfrm>
            <a:off x="376729" y="3955370"/>
            <a:ext cx="282742" cy="362546"/>
            <a:chOff x="1861629" y="2986138"/>
            <a:chExt cx="282742" cy="362546"/>
          </a:xfrm>
        </p:grpSpPr>
        <p:sp>
          <p:nvSpPr>
            <p:cNvPr id="6" name="Oval 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 name="TextBox 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 name="Group 7"/>
          <p:cNvGrpSpPr/>
          <p:nvPr/>
        </p:nvGrpSpPr>
        <p:grpSpPr>
          <a:xfrm>
            <a:off x="4086426" y="3259688"/>
            <a:ext cx="286853" cy="352028"/>
            <a:chOff x="3307217" y="1453195"/>
            <a:chExt cx="382470" cy="469370"/>
          </a:xfrm>
        </p:grpSpPr>
        <p:sp>
          <p:nvSpPr>
            <p:cNvPr id="9" name="Oval 8"/>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 name="TextBox 9"/>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11" name="Straight Arrow Connector 10"/>
          <p:cNvCxnSpPr>
            <a:stCxn id="12" idx="3"/>
            <a:endCxn id="9" idx="2"/>
          </p:cNvCxnSpPr>
          <p:nvPr/>
        </p:nvCxnSpPr>
        <p:spPr>
          <a:xfrm>
            <a:off x="2876412" y="2808101"/>
            <a:ext cx="1214125" cy="61401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6218" y="2392602"/>
            <a:ext cx="1670194" cy="830997"/>
          </a:xfrm>
          <a:prstGeom prst="rect">
            <a:avLst/>
          </a:prstGeom>
          <a:noFill/>
          <a:ln>
            <a:solidFill>
              <a:schemeClr val="tx1"/>
            </a:solidFill>
          </a:ln>
        </p:spPr>
        <p:txBody>
          <a:bodyPr wrap="square" rtlCol="0">
            <a:spAutoFit/>
          </a:bodyPr>
          <a:lstStyle/>
          <a:p>
            <a:r>
              <a:rPr lang="en-US" sz="1600" dirty="0"/>
              <a:t>Strict definition: </a:t>
            </a:r>
            <a:br>
              <a:rPr lang="en-US" sz="1600" dirty="0"/>
            </a:br>
            <a:r>
              <a:rPr lang="en-US" sz="1600" dirty="0"/>
              <a:t>(2 or more drinks is non-response)</a:t>
            </a:r>
          </a:p>
        </p:txBody>
      </p:sp>
      <p:sp>
        <p:nvSpPr>
          <p:cNvPr id="13" name="TextBox 12"/>
          <p:cNvSpPr txBox="1"/>
          <p:nvPr/>
        </p:nvSpPr>
        <p:spPr>
          <a:xfrm>
            <a:off x="1133094" y="4759503"/>
            <a:ext cx="1743318" cy="830997"/>
          </a:xfrm>
          <a:prstGeom prst="rect">
            <a:avLst/>
          </a:prstGeom>
          <a:noFill/>
          <a:ln>
            <a:solidFill>
              <a:schemeClr val="tx1"/>
            </a:solidFill>
          </a:ln>
        </p:spPr>
        <p:txBody>
          <a:bodyPr wrap="square" rtlCol="0">
            <a:spAutoFit/>
          </a:bodyPr>
          <a:lstStyle/>
          <a:p>
            <a:r>
              <a:rPr lang="en-US" sz="1600" dirty="0"/>
              <a:t>Lenient definition: (5 or more drinks is non-response)</a:t>
            </a:r>
          </a:p>
        </p:txBody>
      </p:sp>
      <p:cxnSp>
        <p:nvCxnSpPr>
          <p:cNvPr id="14" name="Straight Arrow Connector 13"/>
          <p:cNvCxnSpPr>
            <a:stCxn id="6" idx="6"/>
            <a:endCxn id="12" idx="1"/>
          </p:cNvCxnSpPr>
          <p:nvPr/>
        </p:nvCxnSpPr>
        <p:spPr>
          <a:xfrm flipV="1">
            <a:off x="659471" y="2808101"/>
            <a:ext cx="546747" cy="130969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3" idx="1"/>
          </p:cNvCxnSpPr>
          <p:nvPr/>
        </p:nvCxnSpPr>
        <p:spPr>
          <a:xfrm>
            <a:off x="659471" y="4117797"/>
            <a:ext cx="473623" cy="105720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24941" y="2803501"/>
            <a:ext cx="2937201" cy="584775"/>
          </a:xfrm>
          <a:prstGeom prst="rect">
            <a:avLst/>
          </a:prstGeom>
          <a:noFill/>
          <a:ln>
            <a:solidFill>
              <a:schemeClr val="tx1"/>
            </a:solidFill>
          </a:ln>
        </p:spPr>
        <p:txBody>
          <a:bodyPr wrap="square" rtlCol="0">
            <a:spAutoFit/>
          </a:bodyPr>
          <a:lstStyle/>
          <a:p>
            <a:r>
              <a:rPr lang="en-US" sz="1600" dirty="0"/>
              <a:t>Adherence intervention+ medical management + placebo</a:t>
            </a:r>
          </a:p>
        </p:txBody>
      </p:sp>
      <p:sp>
        <p:nvSpPr>
          <p:cNvPr id="17" name="TextBox 16"/>
          <p:cNvSpPr txBox="1"/>
          <p:nvPr/>
        </p:nvSpPr>
        <p:spPr>
          <a:xfrm>
            <a:off x="4824942" y="3494069"/>
            <a:ext cx="2937200" cy="584775"/>
          </a:xfrm>
          <a:prstGeom prst="rect">
            <a:avLst/>
          </a:prstGeom>
          <a:noFill/>
          <a:ln>
            <a:solidFill>
              <a:schemeClr val="tx1"/>
            </a:solidFill>
          </a:ln>
        </p:spPr>
        <p:txBody>
          <a:bodyPr wrap="square" rtlCol="0">
            <a:spAutoFit/>
          </a:bodyPr>
          <a:lstStyle/>
          <a:p>
            <a:r>
              <a:rPr lang="en-US" sz="1600" dirty="0"/>
              <a:t>Adherence intervention+ medical management + naltrexone</a:t>
            </a:r>
          </a:p>
        </p:txBody>
      </p:sp>
      <p:cxnSp>
        <p:nvCxnSpPr>
          <p:cNvPr id="18" name="Straight Arrow Connector 17"/>
          <p:cNvCxnSpPr>
            <a:stCxn id="9" idx="6"/>
            <a:endCxn id="16" idx="1"/>
          </p:cNvCxnSpPr>
          <p:nvPr/>
        </p:nvCxnSpPr>
        <p:spPr>
          <a:xfrm flipV="1">
            <a:off x="4373279" y="3095889"/>
            <a:ext cx="451662"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6"/>
            <a:endCxn id="17" idx="1"/>
          </p:cNvCxnSpPr>
          <p:nvPr/>
        </p:nvCxnSpPr>
        <p:spPr>
          <a:xfrm>
            <a:off x="4373279" y="3422115"/>
            <a:ext cx="451663" cy="36434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0207071">
            <a:off x="2826427" y="2159304"/>
            <a:ext cx="1388608" cy="338554"/>
          </a:xfrm>
          <a:prstGeom prst="rect">
            <a:avLst/>
          </a:prstGeom>
          <a:noFill/>
        </p:spPr>
        <p:txBody>
          <a:bodyPr wrap="square" rtlCol="0">
            <a:spAutoFit/>
          </a:bodyPr>
          <a:lstStyle/>
          <a:p>
            <a:r>
              <a:rPr lang="en-US" sz="1600" dirty="0"/>
              <a:t>Responders</a:t>
            </a:r>
          </a:p>
        </p:txBody>
      </p:sp>
      <p:sp>
        <p:nvSpPr>
          <p:cNvPr id="24" name="TextBox 23"/>
          <p:cNvSpPr txBox="1"/>
          <p:nvPr/>
        </p:nvSpPr>
        <p:spPr>
          <a:xfrm rot="1520432">
            <a:off x="2941950" y="2862109"/>
            <a:ext cx="1238877" cy="584775"/>
          </a:xfrm>
          <a:prstGeom prst="rect">
            <a:avLst/>
          </a:prstGeom>
          <a:noFill/>
        </p:spPr>
        <p:txBody>
          <a:bodyPr wrap="square" rtlCol="0">
            <a:spAutoFit/>
          </a:bodyPr>
          <a:lstStyle/>
          <a:p>
            <a:r>
              <a:rPr lang="en-US" sz="1600" dirty="0"/>
              <a:t>Non-responders</a:t>
            </a:r>
          </a:p>
        </p:txBody>
      </p:sp>
      <p:grpSp>
        <p:nvGrpSpPr>
          <p:cNvPr id="25" name="Group 24"/>
          <p:cNvGrpSpPr/>
          <p:nvPr/>
        </p:nvGrpSpPr>
        <p:grpSpPr>
          <a:xfrm>
            <a:off x="4086426" y="5801387"/>
            <a:ext cx="286853" cy="352028"/>
            <a:chOff x="3307217" y="1453195"/>
            <a:chExt cx="382470" cy="469370"/>
          </a:xfrm>
        </p:grpSpPr>
        <p:sp>
          <p:nvSpPr>
            <p:cNvPr id="26" name="Oval 25"/>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27" name="TextBox 26"/>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28" name="Straight Arrow Connector 27"/>
          <p:cNvCxnSpPr>
            <a:stCxn id="13" idx="3"/>
            <a:endCxn id="26" idx="2"/>
          </p:cNvCxnSpPr>
          <p:nvPr/>
        </p:nvCxnSpPr>
        <p:spPr>
          <a:xfrm>
            <a:off x="2876412" y="5175002"/>
            <a:ext cx="1214125" cy="7888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24941" y="5345200"/>
            <a:ext cx="2937201" cy="584775"/>
          </a:xfrm>
          <a:prstGeom prst="rect">
            <a:avLst/>
          </a:prstGeom>
          <a:noFill/>
          <a:ln>
            <a:solidFill>
              <a:schemeClr val="tx1"/>
            </a:solidFill>
          </a:ln>
        </p:spPr>
        <p:txBody>
          <a:bodyPr wrap="square" rtlCol="0">
            <a:spAutoFit/>
          </a:bodyPr>
          <a:lstStyle/>
          <a:p>
            <a:r>
              <a:rPr lang="en-US" sz="1600" dirty="0"/>
              <a:t>Adherence intervention+ medical management + placebo</a:t>
            </a:r>
          </a:p>
        </p:txBody>
      </p:sp>
      <p:sp>
        <p:nvSpPr>
          <p:cNvPr id="30" name="TextBox 29"/>
          <p:cNvSpPr txBox="1"/>
          <p:nvPr/>
        </p:nvSpPr>
        <p:spPr>
          <a:xfrm>
            <a:off x="4824942" y="6035768"/>
            <a:ext cx="2937200" cy="584775"/>
          </a:xfrm>
          <a:prstGeom prst="rect">
            <a:avLst/>
          </a:prstGeom>
          <a:noFill/>
          <a:ln>
            <a:solidFill>
              <a:schemeClr val="tx1"/>
            </a:solidFill>
          </a:ln>
        </p:spPr>
        <p:txBody>
          <a:bodyPr wrap="square" rtlCol="0">
            <a:spAutoFit/>
          </a:bodyPr>
          <a:lstStyle/>
          <a:p>
            <a:r>
              <a:rPr lang="en-US" sz="1600" dirty="0"/>
              <a:t>Adherence intervention+ medical management + naltrexone</a:t>
            </a:r>
          </a:p>
        </p:txBody>
      </p:sp>
      <p:cxnSp>
        <p:nvCxnSpPr>
          <p:cNvPr id="31" name="Straight Arrow Connector 30"/>
          <p:cNvCxnSpPr>
            <a:stCxn id="26" idx="6"/>
            <a:endCxn id="29" idx="1"/>
          </p:cNvCxnSpPr>
          <p:nvPr/>
        </p:nvCxnSpPr>
        <p:spPr>
          <a:xfrm flipV="1">
            <a:off x="4373279" y="5637588"/>
            <a:ext cx="451662"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6"/>
            <a:endCxn id="30" idx="1"/>
          </p:cNvCxnSpPr>
          <p:nvPr/>
        </p:nvCxnSpPr>
        <p:spPr>
          <a:xfrm>
            <a:off x="4373279" y="5963814"/>
            <a:ext cx="451663" cy="36434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086425" y="2093198"/>
            <a:ext cx="286853" cy="352028"/>
            <a:chOff x="3307217" y="1453195"/>
            <a:chExt cx="382470" cy="469370"/>
          </a:xfrm>
        </p:grpSpPr>
        <p:sp>
          <p:nvSpPr>
            <p:cNvPr id="36" name="Oval 35"/>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37" name="TextBox 36"/>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38" name="Straight Arrow Connector 37"/>
          <p:cNvCxnSpPr>
            <a:stCxn id="12" idx="3"/>
            <a:endCxn id="36" idx="2"/>
          </p:cNvCxnSpPr>
          <p:nvPr/>
        </p:nvCxnSpPr>
        <p:spPr>
          <a:xfrm flipV="1">
            <a:off x="2876412" y="2255625"/>
            <a:ext cx="1214124" cy="552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24940" y="1852784"/>
            <a:ext cx="2937201" cy="338554"/>
          </a:xfrm>
          <a:prstGeom prst="rect">
            <a:avLst/>
          </a:prstGeom>
          <a:noFill/>
          <a:ln>
            <a:solidFill>
              <a:schemeClr val="tx1"/>
            </a:solidFill>
          </a:ln>
        </p:spPr>
        <p:txBody>
          <a:bodyPr wrap="square" rtlCol="0">
            <a:spAutoFit/>
          </a:bodyPr>
          <a:lstStyle/>
          <a:p>
            <a:r>
              <a:rPr lang="en-US" sz="1600" dirty="0"/>
              <a:t>Naltrexone</a:t>
            </a:r>
          </a:p>
        </p:txBody>
      </p:sp>
      <p:sp>
        <p:nvSpPr>
          <p:cNvPr id="40" name="TextBox 39"/>
          <p:cNvSpPr txBox="1"/>
          <p:nvPr/>
        </p:nvSpPr>
        <p:spPr>
          <a:xfrm>
            <a:off x="4824941" y="2327579"/>
            <a:ext cx="2937200" cy="338554"/>
          </a:xfrm>
          <a:prstGeom prst="rect">
            <a:avLst/>
          </a:prstGeom>
          <a:noFill/>
          <a:ln>
            <a:solidFill>
              <a:schemeClr val="tx1"/>
            </a:solidFill>
          </a:ln>
        </p:spPr>
        <p:txBody>
          <a:bodyPr wrap="square" rtlCol="0">
            <a:spAutoFit/>
          </a:bodyPr>
          <a:lstStyle/>
          <a:p>
            <a:r>
              <a:rPr lang="en-US" sz="1600" dirty="0"/>
              <a:t>Naltrexone + phone counseling</a:t>
            </a:r>
          </a:p>
        </p:txBody>
      </p:sp>
      <p:cxnSp>
        <p:nvCxnSpPr>
          <p:cNvPr id="41" name="Straight Arrow Connector 40"/>
          <p:cNvCxnSpPr>
            <a:stCxn id="36" idx="6"/>
            <a:endCxn id="39" idx="1"/>
          </p:cNvCxnSpPr>
          <p:nvPr/>
        </p:nvCxnSpPr>
        <p:spPr>
          <a:xfrm flipV="1">
            <a:off x="4373278" y="2022061"/>
            <a:ext cx="451662" cy="233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6"/>
            <a:endCxn id="40" idx="1"/>
          </p:cNvCxnSpPr>
          <p:nvPr/>
        </p:nvCxnSpPr>
        <p:spPr>
          <a:xfrm>
            <a:off x="4373278" y="2255625"/>
            <a:ext cx="451663" cy="2412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111516" y="4540801"/>
            <a:ext cx="286853" cy="352028"/>
            <a:chOff x="3307217" y="1453195"/>
            <a:chExt cx="382470" cy="469370"/>
          </a:xfrm>
        </p:grpSpPr>
        <p:sp>
          <p:nvSpPr>
            <p:cNvPr id="46" name="Oval 45"/>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7" name="TextBox 46"/>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sp>
        <p:nvSpPr>
          <p:cNvPr id="48" name="TextBox 47"/>
          <p:cNvSpPr txBox="1"/>
          <p:nvPr/>
        </p:nvSpPr>
        <p:spPr>
          <a:xfrm>
            <a:off x="4850031" y="4300387"/>
            <a:ext cx="2937201" cy="338554"/>
          </a:xfrm>
          <a:prstGeom prst="rect">
            <a:avLst/>
          </a:prstGeom>
          <a:noFill/>
          <a:ln>
            <a:solidFill>
              <a:schemeClr val="tx1"/>
            </a:solidFill>
          </a:ln>
        </p:spPr>
        <p:txBody>
          <a:bodyPr wrap="square" rtlCol="0">
            <a:spAutoFit/>
          </a:bodyPr>
          <a:lstStyle/>
          <a:p>
            <a:r>
              <a:rPr lang="en-US" sz="1600" dirty="0"/>
              <a:t>Naltrexone</a:t>
            </a:r>
          </a:p>
        </p:txBody>
      </p:sp>
      <p:sp>
        <p:nvSpPr>
          <p:cNvPr id="49" name="TextBox 48"/>
          <p:cNvSpPr txBox="1"/>
          <p:nvPr/>
        </p:nvSpPr>
        <p:spPr>
          <a:xfrm>
            <a:off x="4850032" y="4775182"/>
            <a:ext cx="2937200" cy="338554"/>
          </a:xfrm>
          <a:prstGeom prst="rect">
            <a:avLst/>
          </a:prstGeom>
          <a:noFill/>
          <a:ln>
            <a:solidFill>
              <a:schemeClr val="tx1"/>
            </a:solidFill>
          </a:ln>
        </p:spPr>
        <p:txBody>
          <a:bodyPr wrap="square" rtlCol="0">
            <a:spAutoFit/>
          </a:bodyPr>
          <a:lstStyle/>
          <a:p>
            <a:r>
              <a:rPr lang="en-US" sz="1600" dirty="0"/>
              <a:t>Naltrexone + phone counseling</a:t>
            </a:r>
          </a:p>
        </p:txBody>
      </p:sp>
      <p:cxnSp>
        <p:nvCxnSpPr>
          <p:cNvPr id="50" name="Straight Arrow Connector 49"/>
          <p:cNvCxnSpPr>
            <a:stCxn id="46" idx="6"/>
            <a:endCxn id="48" idx="1"/>
          </p:cNvCxnSpPr>
          <p:nvPr/>
        </p:nvCxnSpPr>
        <p:spPr>
          <a:xfrm flipV="1">
            <a:off x="4398369" y="4469664"/>
            <a:ext cx="451662" cy="233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6" idx="6"/>
            <a:endCxn id="49" idx="1"/>
          </p:cNvCxnSpPr>
          <p:nvPr/>
        </p:nvCxnSpPr>
        <p:spPr>
          <a:xfrm>
            <a:off x="4398369" y="4703228"/>
            <a:ext cx="451663" cy="2412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3"/>
            <a:endCxn id="47" idx="1"/>
          </p:cNvCxnSpPr>
          <p:nvPr/>
        </p:nvCxnSpPr>
        <p:spPr>
          <a:xfrm flipV="1">
            <a:off x="2876412" y="4723552"/>
            <a:ext cx="1235104" cy="4514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20207071">
            <a:off x="2805606" y="4607101"/>
            <a:ext cx="1388608" cy="338554"/>
          </a:xfrm>
          <a:prstGeom prst="rect">
            <a:avLst/>
          </a:prstGeom>
          <a:noFill/>
        </p:spPr>
        <p:txBody>
          <a:bodyPr wrap="square" rtlCol="0">
            <a:spAutoFit/>
          </a:bodyPr>
          <a:lstStyle/>
          <a:p>
            <a:r>
              <a:rPr lang="en-US" sz="1600" dirty="0"/>
              <a:t>Responders</a:t>
            </a:r>
          </a:p>
        </p:txBody>
      </p:sp>
      <p:sp>
        <p:nvSpPr>
          <p:cNvPr id="56" name="TextBox 55"/>
          <p:cNvSpPr txBox="1"/>
          <p:nvPr/>
        </p:nvSpPr>
        <p:spPr>
          <a:xfrm rot="1958221">
            <a:off x="2921129" y="5309906"/>
            <a:ext cx="1238877" cy="584775"/>
          </a:xfrm>
          <a:prstGeom prst="rect">
            <a:avLst/>
          </a:prstGeom>
          <a:noFill/>
        </p:spPr>
        <p:txBody>
          <a:bodyPr wrap="square" rtlCol="0">
            <a:spAutoFit/>
          </a:bodyPr>
          <a:lstStyle/>
          <a:p>
            <a:r>
              <a:rPr lang="en-US" sz="1600" dirty="0"/>
              <a:t>Non-responders</a:t>
            </a:r>
          </a:p>
        </p:txBody>
      </p:sp>
      <p:sp>
        <p:nvSpPr>
          <p:cNvPr id="126" name="TextBox 125"/>
          <p:cNvSpPr txBox="1"/>
          <p:nvPr/>
        </p:nvSpPr>
        <p:spPr>
          <a:xfrm>
            <a:off x="8432540" y="1891919"/>
            <a:ext cx="3356258" cy="4801314"/>
          </a:xfrm>
          <a:prstGeom prst="rect">
            <a:avLst/>
          </a:prstGeom>
          <a:noFill/>
        </p:spPr>
        <p:txBody>
          <a:bodyPr wrap="square" rtlCol="0">
            <a:spAutoFit/>
          </a:bodyPr>
          <a:lstStyle/>
          <a:p>
            <a:r>
              <a:rPr lang="en-US" dirty="0"/>
              <a:t>Each DTR is assigned with equal probability.</a:t>
            </a:r>
          </a:p>
          <a:p>
            <a:r>
              <a:rPr lang="en-US" b="1" dirty="0">
                <a:solidFill>
                  <a:srgbClr val="FF0000"/>
                </a:solidFill>
              </a:rPr>
              <a:t>Weighting is not needed.</a:t>
            </a:r>
          </a:p>
          <a:p>
            <a:endParaRPr lang="en-US" dirty="0"/>
          </a:p>
          <a:p>
            <a:r>
              <a:rPr lang="en-US" dirty="0"/>
              <a:t>Replicating is still needed.</a:t>
            </a:r>
          </a:p>
          <a:p>
            <a:r>
              <a:rPr lang="en-US" b="1" dirty="0">
                <a:solidFill>
                  <a:srgbClr val="FF0000"/>
                </a:solidFill>
              </a:rPr>
              <a:t>Each patient will have 2 rows.</a:t>
            </a:r>
          </a:p>
          <a:p>
            <a:endParaRPr lang="en-US" dirty="0"/>
          </a:p>
          <a:p>
            <a:r>
              <a:rPr lang="en-US" dirty="0">
                <a:solidFill>
                  <a:srgbClr val="FF0000"/>
                </a:solidFill>
              </a:rPr>
              <a:t>A</a:t>
            </a:r>
            <a:r>
              <a:rPr lang="en-US" baseline="-25000" dirty="0">
                <a:solidFill>
                  <a:srgbClr val="FF0000"/>
                </a:solidFill>
              </a:rPr>
              <a:t>2</a:t>
            </a:r>
            <a:r>
              <a:rPr lang="en-US" baseline="30000" dirty="0">
                <a:solidFill>
                  <a:srgbClr val="FF0000"/>
                </a:solidFill>
              </a:rPr>
              <a:t> </a:t>
            </a:r>
            <a:r>
              <a:rPr lang="en-US" dirty="0">
                <a:solidFill>
                  <a:srgbClr val="FF0000"/>
                </a:solidFill>
              </a:rPr>
              <a:t> differs for responders and nonresponders</a:t>
            </a:r>
            <a:r>
              <a:rPr lang="en-US" dirty="0"/>
              <a:t>, need to be able to match up into permutations.</a:t>
            </a:r>
          </a:p>
          <a:p>
            <a:endParaRPr lang="en-US" dirty="0"/>
          </a:p>
          <a:p>
            <a:r>
              <a:rPr lang="en-US" dirty="0"/>
              <a:t>So </a:t>
            </a:r>
            <a:r>
              <a:rPr lang="en-US" dirty="0">
                <a:solidFill>
                  <a:srgbClr val="FF0000"/>
                </a:solidFill>
              </a:rPr>
              <a:t>use A</a:t>
            </a:r>
            <a:r>
              <a:rPr lang="en-US" baseline="-25000" dirty="0">
                <a:solidFill>
                  <a:srgbClr val="FF0000"/>
                </a:solidFill>
              </a:rPr>
              <a:t>2R</a:t>
            </a:r>
            <a:r>
              <a:rPr lang="en-US" dirty="0">
                <a:solidFill>
                  <a:srgbClr val="FF0000"/>
                </a:solidFill>
              </a:rPr>
              <a:t> and A</a:t>
            </a:r>
            <a:r>
              <a:rPr lang="en-US" baseline="-25000" dirty="0">
                <a:solidFill>
                  <a:srgbClr val="FF0000"/>
                </a:solidFill>
              </a:rPr>
              <a:t>2NR</a:t>
            </a:r>
            <a:r>
              <a:rPr lang="en-US" dirty="0">
                <a:solidFill>
                  <a:srgbClr val="FF0000"/>
                </a:solidFill>
              </a:rPr>
              <a:t> </a:t>
            </a:r>
            <a:r>
              <a:rPr lang="en-US" dirty="0"/>
              <a:t>. </a:t>
            </a:r>
          </a:p>
          <a:p>
            <a:r>
              <a:rPr lang="en-US" dirty="0"/>
              <a:t>Responders will have 1 assignment for A</a:t>
            </a:r>
            <a:r>
              <a:rPr lang="en-US" baseline="-25000" dirty="0"/>
              <a:t>2R</a:t>
            </a:r>
            <a:r>
              <a:rPr lang="en-US" dirty="0"/>
              <a:t> and the replicated rows will match them up with A</a:t>
            </a:r>
            <a:r>
              <a:rPr lang="en-US" baseline="-25000" dirty="0"/>
              <a:t>2NR</a:t>
            </a:r>
            <a:r>
              <a:rPr lang="en-US" dirty="0"/>
              <a:t> =1 and A</a:t>
            </a:r>
            <a:r>
              <a:rPr lang="en-US" baseline="-25000" dirty="0"/>
              <a:t>2NR</a:t>
            </a:r>
            <a:r>
              <a:rPr lang="en-US" dirty="0"/>
              <a:t> =-1.</a:t>
            </a:r>
          </a:p>
          <a:p>
            <a:endParaRPr lang="en-US" dirty="0"/>
          </a:p>
        </p:txBody>
      </p:sp>
      <p:sp>
        <p:nvSpPr>
          <p:cNvPr id="3" name="Slide Number Placeholder 2"/>
          <p:cNvSpPr>
            <a:spLocks noGrp="1"/>
          </p:cNvSpPr>
          <p:nvPr>
            <p:ph type="sldNum" sz="quarter" idx="12"/>
          </p:nvPr>
        </p:nvSpPr>
        <p:spPr/>
        <p:txBody>
          <a:bodyPr/>
          <a:lstStyle/>
          <a:p>
            <a:fld id="{A15942B8-D881-484A-AE05-5CAA469D8C8A}" type="slidenum">
              <a:rPr lang="en-US" smtClean="0"/>
              <a:t>135</a:t>
            </a:fld>
            <a:endParaRPr lang="en-US" dirty="0"/>
          </a:p>
        </p:txBody>
      </p:sp>
    </p:spTree>
    <p:extLst>
      <p:ext uri="{BB962C8B-B14F-4D97-AF65-F5344CB8AC3E}">
        <p14:creationId xmlns:p14="http://schemas.microsoft.com/office/powerpoint/2010/main" val="28815102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482072" cy="1499616"/>
          </a:xfrm>
        </p:spPr>
        <p:txBody>
          <a:bodyPr/>
          <a:lstStyle/>
          <a:p>
            <a:r>
              <a:rPr lang="en-US" dirty="0"/>
              <a:t>MODEL: Case study 2 EXTEND</a:t>
            </a:r>
          </a:p>
        </p:txBody>
      </p:sp>
      <mc:AlternateContent xmlns:mc="http://schemas.openxmlformats.org/markup-compatibility/2006" xmlns:a14="http://schemas.microsoft.com/office/drawing/2010/main">
        <mc:Choice Requires="a14">
          <p:sp>
            <p:nvSpPr>
              <p:cNvPr id="57" name="TextBox 56"/>
              <p:cNvSpPr txBox="1"/>
              <p:nvPr/>
            </p:nvSpPr>
            <p:spPr>
              <a:xfrm>
                <a:off x="947126" y="1841025"/>
                <a:ext cx="10786872" cy="967765"/>
              </a:xfrm>
              <a:prstGeom prst="rect">
                <a:avLst/>
              </a:prstGeom>
              <a:solidFill>
                <a:schemeClr val="bg1"/>
              </a:solidFill>
            </p:spPr>
            <p:txBody>
              <a:bodyPr wrap="square" lIns="0" tIns="0" rIns="0" bIns="0" rtlCol="0">
                <a:spAutoFit/>
              </a:bodyPr>
              <a:lstStyle/>
              <a:p>
                <a14:m>
                  <m:oMath xmlns:m="http://schemas.openxmlformats.org/officeDocument/2006/math">
                    <m:sSub>
                      <m:sSubPr>
                        <m:ctrlPr>
                          <a:rPr lang="en-US" sz="3000" i="1" smtClean="0">
                            <a:latin typeface="Cambria Math" panose="02040503050406030204" pitchFamily="18" charset="0"/>
                          </a:rPr>
                        </m:ctrlPr>
                      </m:sSubPr>
                      <m:e>
                        <m:r>
                          <a:rPr lang="en-US" sz="3000" i="1">
                            <a:latin typeface="Cambria Math" panose="02040503050406030204" pitchFamily="18" charset="0"/>
                          </a:rPr>
                          <m:t>𝐸</m:t>
                        </m:r>
                      </m:e>
                      <m: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1</m:t>
                            </m:r>
                          </m:sub>
                        </m:sSub>
                        <m:sSub>
                          <m:sSubPr>
                            <m:ctrlPr>
                              <a:rPr lang="en-US" sz="3000" i="1">
                                <a:latin typeface="Cambria Math" panose="02040503050406030204" pitchFamily="18" charset="0"/>
                                <a:ea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𝑅</m:t>
                            </m:r>
                          </m:sub>
                        </m:sSub>
                        <m:sSub>
                          <m:sSubPr>
                            <m:ctrlPr>
                              <a:rPr lang="en-US" sz="3000" i="1">
                                <a:latin typeface="Cambria Math" panose="02040503050406030204" pitchFamily="18" charset="0"/>
                                <a:ea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𝑁𝑅</m:t>
                            </m:r>
                          </m:sub>
                        </m:sSub>
                        <m:r>
                          <a:rPr lang="en-US" sz="3000" i="1">
                            <a:latin typeface="Cambria Math" panose="02040503050406030204" pitchFamily="18" charset="0"/>
                            <a:ea typeface="Cambria Math" panose="02040503050406030204" pitchFamily="18" charset="0"/>
                          </a:rPr>
                          <m:t>)</m:t>
                        </m:r>
                      </m:sub>
                    </m:sSub>
                    <m:d>
                      <m:dPr>
                        <m:ctrlPr>
                          <a:rPr lang="en-US" sz="3000" i="1">
                            <a:latin typeface="Cambria Math" panose="02040503050406030204" pitchFamily="18" charset="0"/>
                          </a:rPr>
                        </m:ctrlPr>
                      </m:dPr>
                      <m:e>
                        <m:r>
                          <a:rPr lang="en-US" sz="3000" i="1">
                            <a:latin typeface="Cambria Math" panose="02040503050406030204" pitchFamily="18" charset="0"/>
                          </a:rPr>
                          <m:t>𝑌</m:t>
                        </m:r>
                      </m:e>
                      <m:e>
                        <m:r>
                          <a:rPr lang="en-US" sz="3000" i="1">
                            <a:latin typeface="Cambria Math" panose="02040503050406030204" pitchFamily="18" charset="0"/>
                          </a:rPr>
                          <m:t>𝑋</m:t>
                        </m:r>
                      </m:e>
                    </m:d>
                  </m:oMath>
                </a14:m>
                <a:r>
                  <a:rPr lang="en-US" sz="3000" dirty="0"/>
                  <a:t>= </a:t>
                </a:r>
                <a14:m>
                  <m:oMath xmlns:m="http://schemas.openxmlformats.org/officeDocument/2006/math">
                    <m:r>
                      <a:rPr lang="en-US" sz="3200" i="1">
                        <a:latin typeface="Cambria Math" panose="02040503050406030204" pitchFamily="18" charset="0"/>
                        <a:ea typeface="Cambria Math" panose="02040503050406030204" pitchFamily="18" charset="0"/>
                      </a:rPr>
                      <m:t>𝜂</m:t>
                    </m:r>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0</m:t>
                        </m:r>
                      </m:sub>
                    </m:sSub>
                  </m:oMath>
                </a14:m>
                <a:r>
                  <a:rPr lang="en-US" sz="3000" dirty="0"/>
                  <a:t> + </a:t>
                </a:r>
                <a14:m>
                  <m:oMath xmlns:m="http://schemas.openxmlformats.org/officeDocument/2006/math">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1</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b="0" i="1" smtClean="0">
                            <a:latin typeface="Cambria Math" panose="02040503050406030204" pitchFamily="18" charset="0"/>
                            <a:ea typeface="Cambria Math" panose="02040503050406030204" pitchFamily="18" charset="0"/>
                          </a:rPr>
                          <m:t>1</m:t>
                        </m:r>
                      </m:sub>
                    </m:sSub>
                  </m:oMath>
                </a14:m>
                <a:r>
                  <a:rPr lang="en-US" sz="3000" dirty="0"/>
                  <a:t>+ </a:t>
                </a:r>
                <a14:m>
                  <m:oMath xmlns:m="http://schemas.openxmlformats.org/officeDocument/2006/math">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i="1">
                            <a:latin typeface="Cambria Math" panose="02040503050406030204" pitchFamily="18" charset="0"/>
                            <a:ea typeface="Cambria Math" panose="02040503050406030204" pitchFamily="18" charset="0"/>
                          </a:rPr>
                          <m:t>2</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𝑅</m:t>
                        </m:r>
                      </m:sub>
                    </m:sSub>
                  </m:oMath>
                </a14:m>
                <a:r>
                  <a:rPr lang="en-US" sz="3000" dirty="0"/>
                  <a:t> + </a:t>
                </a:r>
                <a14:m>
                  <m:oMath xmlns:m="http://schemas.openxmlformats.org/officeDocument/2006/math">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3</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𝑁</m:t>
                        </m:r>
                        <m:r>
                          <a:rPr lang="en-US" sz="3000" i="1">
                            <a:latin typeface="Cambria Math" panose="02040503050406030204" pitchFamily="18" charset="0"/>
                            <a:ea typeface="Cambria Math" panose="02040503050406030204" pitchFamily="18" charset="0"/>
                          </a:rPr>
                          <m:t>𝑅</m:t>
                        </m:r>
                      </m:sub>
                    </m:sSub>
                  </m:oMath>
                </a14:m>
                <a:r>
                  <a:rPr lang="en-US" sz="3000" dirty="0"/>
                  <a:t>+</a:t>
                </a:r>
                <a14:m>
                  <m:oMath xmlns:m="http://schemas.openxmlformats.org/officeDocument/2006/math">
                    <m:r>
                      <a:rPr lang="en-US" sz="3000">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4</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1</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𝑅</m:t>
                        </m:r>
                      </m:sub>
                    </m:sSub>
                  </m:oMath>
                </a14:m>
                <a:endParaRPr lang="en-US" sz="3000" b="0" dirty="0">
                  <a:ea typeface="Cambria Math" panose="02040503050406030204" pitchFamily="18" charset="0"/>
                </a:endParaRPr>
              </a:p>
              <a:p>
                <a:r>
                  <a:rPr lang="en-US" sz="3000" dirty="0"/>
                  <a:t>                              +</a:t>
                </a:r>
                <a14:m>
                  <m:oMath xmlns:m="http://schemas.openxmlformats.org/officeDocument/2006/math">
                    <m:r>
                      <a:rPr lang="en-US" sz="3000">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5</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1</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𝑁</m:t>
                        </m:r>
                        <m:r>
                          <a:rPr lang="en-US" sz="3000" i="1">
                            <a:latin typeface="Cambria Math" panose="02040503050406030204" pitchFamily="18" charset="0"/>
                            <a:ea typeface="Cambria Math" panose="02040503050406030204" pitchFamily="18" charset="0"/>
                          </a:rPr>
                          <m:t>𝑅</m:t>
                        </m:r>
                      </m:sub>
                    </m:sSub>
                  </m:oMath>
                </a14:m>
                <a:r>
                  <a:rPr lang="en-US" sz="3000" dirty="0"/>
                  <a:t>+</a:t>
                </a:r>
                <a14:m>
                  <m:oMath xmlns:m="http://schemas.openxmlformats.org/officeDocument/2006/math">
                    <m:r>
                      <a:rPr lang="en-US" sz="3000">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6</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i="1">
                            <a:latin typeface="Cambria Math" panose="02040503050406030204" pitchFamily="18" charset="0"/>
                            <a:ea typeface="Cambria Math" panose="02040503050406030204" pitchFamily="18" charset="0"/>
                          </a:rPr>
                          <m:t>𝑅</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𝑁</m:t>
                        </m:r>
                        <m:r>
                          <a:rPr lang="en-US" sz="3000" i="1">
                            <a:latin typeface="Cambria Math" panose="02040503050406030204" pitchFamily="18" charset="0"/>
                            <a:ea typeface="Cambria Math" panose="02040503050406030204" pitchFamily="18" charset="0"/>
                          </a:rPr>
                          <m:t>𝑅</m:t>
                        </m:r>
                      </m:sub>
                    </m:sSub>
                  </m:oMath>
                </a14:m>
                <a:r>
                  <a:rPr lang="en-US" sz="3000" dirty="0"/>
                  <a:t>+</a:t>
                </a:r>
                <a14:m>
                  <m:oMath xmlns:m="http://schemas.openxmlformats.org/officeDocument/2006/math">
                    <m:r>
                      <a:rPr lang="en-US" sz="3000">
                        <a:latin typeface="Cambria Math" panose="02040503050406030204" pitchFamily="18" charset="0"/>
                        <a:ea typeface="Cambria Math" panose="02040503050406030204" pitchFamily="18" charset="0"/>
                      </a:rPr>
                      <m:t> </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𝛽</m:t>
                        </m:r>
                      </m:e>
                      <m:sub>
                        <m:r>
                          <a:rPr lang="en-US" sz="3000" b="0" i="1" smtClean="0">
                            <a:latin typeface="Cambria Math" panose="02040503050406030204" pitchFamily="18" charset="0"/>
                            <a:ea typeface="Cambria Math" panose="02040503050406030204" pitchFamily="18" charset="0"/>
                          </a:rPr>
                          <m:t>7</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b="0" i="1" smtClean="0">
                            <a:latin typeface="Cambria Math" panose="02040503050406030204" pitchFamily="18" charset="0"/>
                            <a:ea typeface="Cambria Math" panose="02040503050406030204" pitchFamily="18" charset="0"/>
                          </a:rPr>
                          <m:t>1</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i="1">
                            <a:latin typeface="Cambria Math" panose="02040503050406030204" pitchFamily="18" charset="0"/>
                            <a:ea typeface="Cambria Math" panose="02040503050406030204" pitchFamily="18" charset="0"/>
                          </a:rPr>
                          <m:t>𝑅</m:t>
                        </m:r>
                      </m:sub>
                    </m:sSub>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𝑎</m:t>
                        </m:r>
                      </m:e>
                      <m:sub>
                        <m:r>
                          <a:rPr lang="en-US" sz="3000" i="1">
                            <a:latin typeface="Cambria Math" panose="02040503050406030204" pitchFamily="18" charset="0"/>
                            <a:ea typeface="Cambria Math" panose="02040503050406030204" pitchFamily="18" charset="0"/>
                          </a:rPr>
                          <m:t>2</m:t>
                        </m:r>
                        <m:r>
                          <a:rPr lang="en-US" sz="3000" i="1">
                            <a:latin typeface="Cambria Math" panose="02040503050406030204" pitchFamily="18" charset="0"/>
                            <a:ea typeface="Cambria Math" panose="02040503050406030204" pitchFamily="18" charset="0"/>
                          </a:rPr>
                          <m:t>𝑁𝑅</m:t>
                        </m:r>
                      </m:sub>
                    </m:sSub>
                  </m:oMath>
                </a14:m>
                <a:endParaRPr lang="en-US" sz="3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947126" y="1841025"/>
                <a:ext cx="10786872" cy="967765"/>
              </a:xfrm>
              <a:prstGeom prst="rect">
                <a:avLst/>
              </a:prstGeom>
              <a:blipFill>
                <a:blip r:embed="rId2"/>
                <a:stretch>
                  <a:fillRect t="-11321" b="-23899"/>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518827" y="3034371"/>
            <a:ext cx="5913974" cy="3573493"/>
          </a:xfrm>
          <a:prstGeom prst="rect">
            <a:avLst/>
          </a:prstGeom>
        </p:spPr>
      </p:pic>
      <p:sp>
        <p:nvSpPr>
          <p:cNvPr id="5" name="Slide Number Placeholder 4"/>
          <p:cNvSpPr>
            <a:spLocks noGrp="1"/>
          </p:cNvSpPr>
          <p:nvPr>
            <p:ph type="sldNum" sz="quarter" idx="12"/>
          </p:nvPr>
        </p:nvSpPr>
        <p:spPr/>
        <p:txBody>
          <a:bodyPr/>
          <a:lstStyle/>
          <a:p>
            <a:fld id="{A15942B8-D881-484A-AE05-5CAA469D8C8A}" type="slidenum">
              <a:rPr lang="en-US" smtClean="0"/>
              <a:t>136</a:t>
            </a:fld>
            <a:endParaRPr lang="en-US" dirty="0"/>
          </a:p>
        </p:txBody>
      </p:sp>
    </p:spTree>
    <p:extLst>
      <p:ext uri="{BB962C8B-B14F-4D97-AF65-F5344CB8AC3E}">
        <p14:creationId xmlns:p14="http://schemas.microsoft.com/office/powerpoint/2010/main" val="259261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09072" cy="1499616"/>
          </a:xfrm>
        </p:spPr>
        <p:txBody>
          <a:bodyPr/>
          <a:lstStyle/>
          <a:p>
            <a:r>
              <a:rPr lang="en-US" dirty="0"/>
              <a:t>weighting and replication DATA: CASE STUDY 2 EXTEND</a:t>
            </a:r>
          </a:p>
        </p:txBody>
      </p:sp>
      <p:sp>
        <p:nvSpPr>
          <p:cNvPr id="3" name="Content Placeholder 2"/>
          <p:cNvSpPr>
            <a:spLocks noGrp="1"/>
          </p:cNvSpPr>
          <p:nvPr>
            <p:ph idx="1"/>
          </p:nvPr>
        </p:nvSpPr>
        <p:spPr>
          <a:xfrm>
            <a:off x="681818" y="1803534"/>
            <a:ext cx="10847614" cy="2075574"/>
          </a:xfrm>
        </p:spPr>
        <p:txBody>
          <a:bodyPr>
            <a:normAutofit/>
          </a:bodyPr>
          <a:lstStyle/>
          <a:p>
            <a:pPr>
              <a:buFont typeface="Courier New" panose="02070309020205020404" pitchFamily="49" charset="0"/>
              <a:buChar char="o"/>
            </a:pPr>
            <a:r>
              <a:rPr lang="en-US" sz="1800" b="1" dirty="0"/>
              <a:t>Responders</a:t>
            </a:r>
            <a:r>
              <a:rPr lang="en-US" sz="1800" dirty="0"/>
              <a:t> were not given treatment assignments in A</a:t>
            </a:r>
            <a:r>
              <a:rPr lang="en-US" sz="1800" baseline="-25000" dirty="0"/>
              <a:t>2NR</a:t>
            </a:r>
            <a:r>
              <a:rPr lang="en-US" sz="1800" dirty="0"/>
              <a:t>.  </a:t>
            </a:r>
            <a:r>
              <a:rPr lang="en-US" sz="1800" b="1" dirty="0"/>
              <a:t>Their rows are duplicated</a:t>
            </a:r>
            <a:r>
              <a:rPr lang="en-US" sz="1800" dirty="0"/>
              <a:t>.  One row is assigned A</a:t>
            </a:r>
            <a:r>
              <a:rPr lang="en-US" sz="1800" baseline="-25000" dirty="0"/>
              <a:t>2NR </a:t>
            </a:r>
            <a:r>
              <a:rPr lang="en-US" sz="1800" dirty="0"/>
              <a:t>=1, and the other is assigned A</a:t>
            </a:r>
            <a:r>
              <a:rPr lang="en-US" sz="1800" baseline="-25000" dirty="0"/>
              <a:t>2NR </a:t>
            </a:r>
            <a:r>
              <a:rPr lang="en-US" sz="1800" dirty="0"/>
              <a:t>=-1. Each row corresponds to one DTR.  Responder data is now associated with both DTRs associated with these values of non-responder data.</a:t>
            </a:r>
          </a:p>
          <a:p>
            <a:pPr>
              <a:buFont typeface="Courier New" panose="02070309020205020404" pitchFamily="49" charset="0"/>
              <a:buChar char="o"/>
            </a:pPr>
            <a:r>
              <a:rPr lang="en-US" sz="1800" b="1" dirty="0"/>
              <a:t>Non-responders</a:t>
            </a:r>
            <a:r>
              <a:rPr lang="en-US" sz="1800" dirty="0"/>
              <a:t> were not given treatment assignments in A</a:t>
            </a:r>
            <a:r>
              <a:rPr lang="en-US" sz="1800" baseline="-25000" dirty="0"/>
              <a:t>2R</a:t>
            </a:r>
            <a:r>
              <a:rPr lang="en-US" sz="1800" dirty="0"/>
              <a:t>.  </a:t>
            </a:r>
            <a:r>
              <a:rPr lang="en-US" sz="1800" b="1" dirty="0"/>
              <a:t>Their rows are duplicated</a:t>
            </a:r>
            <a:r>
              <a:rPr lang="en-US" sz="1800" dirty="0"/>
              <a:t>.  One row is assigned A</a:t>
            </a:r>
            <a:r>
              <a:rPr lang="en-US" sz="1800" baseline="-25000" dirty="0"/>
              <a:t>2R </a:t>
            </a:r>
            <a:r>
              <a:rPr lang="en-US" sz="1800" dirty="0"/>
              <a:t>=1, and the other is assigned A</a:t>
            </a:r>
            <a:r>
              <a:rPr lang="en-US" sz="1800" baseline="-25000" dirty="0"/>
              <a:t>2R </a:t>
            </a:r>
            <a:r>
              <a:rPr lang="en-US" sz="1800" dirty="0"/>
              <a:t>=-1. Each row corresponds to one DTR.  Non-responder data is now associated with both DTRs associated with these values of responder data.</a:t>
            </a:r>
          </a:p>
        </p:txBody>
      </p:sp>
      <p:sp>
        <p:nvSpPr>
          <p:cNvPr id="12" name="Slide Number Placeholder 11"/>
          <p:cNvSpPr>
            <a:spLocks noGrp="1"/>
          </p:cNvSpPr>
          <p:nvPr>
            <p:ph type="sldNum" sz="quarter" idx="12"/>
          </p:nvPr>
        </p:nvSpPr>
        <p:spPr/>
        <p:txBody>
          <a:bodyPr/>
          <a:lstStyle/>
          <a:p>
            <a:fld id="{E61BE448-6B06-44BE-9EE6-DA6974BC7045}" type="slidenum">
              <a:rPr lang="en-US" smtClean="0"/>
              <a:t>137</a:t>
            </a:fld>
            <a:endParaRPr lang="en-US" dirty="0"/>
          </a:p>
        </p:txBody>
      </p:sp>
      <p:graphicFrame>
        <p:nvGraphicFramePr>
          <p:cNvPr id="5" name="Table 4"/>
          <p:cNvGraphicFramePr>
            <a:graphicFrameLocks noGrp="1"/>
          </p:cNvGraphicFramePr>
          <p:nvPr>
            <p:extLst/>
          </p:nvPr>
        </p:nvGraphicFramePr>
        <p:xfrm>
          <a:off x="3596669" y="3559269"/>
          <a:ext cx="5017912" cy="3155075"/>
        </p:xfrm>
        <a:graphic>
          <a:graphicData uri="http://schemas.openxmlformats.org/drawingml/2006/table">
            <a:tbl>
              <a:tblPr>
                <a:tableStyleId>{5C22544A-7EE6-4342-B048-85BDC9FD1C3A}</a:tableStyleId>
              </a:tblPr>
              <a:tblGrid>
                <a:gridCol w="627239">
                  <a:extLst>
                    <a:ext uri="{9D8B030D-6E8A-4147-A177-3AD203B41FA5}">
                      <a16:colId xmlns:a16="http://schemas.microsoft.com/office/drawing/2014/main" val="20000"/>
                    </a:ext>
                  </a:extLst>
                </a:gridCol>
                <a:gridCol w="627239">
                  <a:extLst>
                    <a:ext uri="{9D8B030D-6E8A-4147-A177-3AD203B41FA5}">
                      <a16:colId xmlns:a16="http://schemas.microsoft.com/office/drawing/2014/main" val="20001"/>
                    </a:ext>
                  </a:extLst>
                </a:gridCol>
                <a:gridCol w="627239">
                  <a:extLst>
                    <a:ext uri="{9D8B030D-6E8A-4147-A177-3AD203B41FA5}">
                      <a16:colId xmlns:a16="http://schemas.microsoft.com/office/drawing/2014/main" val="2065076147"/>
                    </a:ext>
                  </a:extLst>
                </a:gridCol>
                <a:gridCol w="627239">
                  <a:extLst>
                    <a:ext uri="{9D8B030D-6E8A-4147-A177-3AD203B41FA5}">
                      <a16:colId xmlns:a16="http://schemas.microsoft.com/office/drawing/2014/main" val="20002"/>
                    </a:ext>
                  </a:extLst>
                </a:gridCol>
                <a:gridCol w="627239">
                  <a:extLst>
                    <a:ext uri="{9D8B030D-6E8A-4147-A177-3AD203B41FA5}">
                      <a16:colId xmlns:a16="http://schemas.microsoft.com/office/drawing/2014/main" val="4135088184"/>
                    </a:ext>
                  </a:extLst>
                </a:gridCol>
                <a:gridCol w="627239">
                  <a:extLst>
                    <a:ext uri="{9D8B030D-6E8A-4147-A177-3AD203B41FA5}">
                      <a16:colId xmlns:a16="http://schemas.microsoft.com/office/drawing/2014/main" val="20003"/>
                    </a:ext>
                  </a:extLst>
                </a:gridCol>
                <a:gridCol w="627239">
                  <a:extLst>
                    <a:ext uri="{9D8B030D-6E8A-4147-A177-3AD203B41FA5}">
                      <a16:colId xmlns:a16="http://schemas.microsoft.com/office/drawing/2014/main" val="20004"/>
                    </a:ext>
                  </a:extLst>
                </a:gridCol>
                <a:gridCol w="627239">
                  <a:extLst>
                    <a:ext uri="{9D8B030D-6E8A-4147-A177-3AD203B41FA5}">
                      <a16:colId xmlns:a16="http://schemas.microsoft.com/office/drawing/2014/main" val="20005"/>
                    </a:ext>
                  </a:extLst>
                </a:gridCol>
              </a:tblGrid>
              <a:tr h="286825">
                <a:tc>
                  <a:txBody>
                    <a:bodyPr/>
                    <a:lstStyle/>
                    <a:p>
                      <a:pPr algn="r" fontAlgn="b"/>
                      <a:r>
                        <a:rPr lang="en-US" sz="1600" b="0" i="0" u="none" strike="noStrike" dirty="0">
                          <a:solidFill>
                            <a:srgbClr val="000000"/>
                          </a:solidFill>
                          <a:effectLst/>
                          <a:latin typeface="+mn-lt"/>
                        </a:rPr>
                        <a:t>ID</a:t>
                      </a:r>
                    </a:p>
                  </a:txBody>
                  <a:tcPr marL="7144" marR="7144" marT="7144" marB="0" anchor="b"/>
                </a:tc>
                <a:tc>
                  <a:txBody>
                    <a:bodyPr/>
                    <a:lstStyle/>
                    <a:p>
                      <a:pPr algn="r" fontAlgn="b"/>
                      <a:r>
                        <a:rPr lang="en-US" sz="1600" u="none" strike="noStrike" dirty="0">
                          <a:effectLst/>
                          <a:latin typeface="+mn-lt"/>
                        </a:rPr>
                        <a:t>A1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R</a:t>
                      </a:r>
                    </a:p>
                  </a:txBody>
                  <a:tcPr marL="7144" marR="7144" marT="7144" marB="0" anchor="b"/>
                </a:tc>
                <a:tc>
                  <a:txBody>
                    <a:bodyPr/>
                    <a:lstStyle/>
                    <a:p>
                      <a:pPr algn="r" fontAlgn="b"/>
                      <a:r>
                        <a:rPr lang="en-US" sz="1600" u="none" strike="noStrike" dirty="0">
                          <a:effectLst/>
                          <a:latin typeface="+mn-lt"/>
                        </a:rPr>
                        <a:t>A2R</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A2NR</a:t>
                      </a:r>
                    </a:p>
                  </a:txBody>
                  <a:tcPr marL="7144" marR="7144" marT="7144" marB="0" anchor="b"/>
                </a:tc>
                <a:tc>
                  <a:txBody>
                    <a:bodyPr/>
                    <a:lstStyle/>
                    <a:p>
                      <a:pPr algn="r" fontAlgn="b"/>
                      <a:r>
                        <a:rPr lang="en-US" sz="1600" b="0" i="0" u="none" strike="noStrike" dirty="0">
                          <a:solidFill>
                            <a:schemeClr val="dk1"/>
                          </a:solidFill>
                          <a:effectLst/>
                          <a:latin typeface="+mn-lt"/>
                        </a:rPr>
                        <a:t>Y</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Male</a:t>
                      </a:r>
                      <a:endParaRPr lang="en-US" sz="1600" b="0" i="0" u="none" strike="noStrike" dirty="0">
                        <a:solidFill>
                          <a:srgbClr val="000000"/>
                        </a:solidFill>
                        <a:effectLst/>
                        <a:latin typeface="+mn-lt"/>
                      </a:endParaRPr>
                    </a:p>
                  </a:txBody>
                  <a:tcPr marL="7144" marR="7144" marT="7144" marB="0" anchor="b"/>
                </a:tc>
                <a:tc>
                  <a:txBody>
                    <a:bodyPr/>
                    <a:lstStyle/>
                    <a:p>
                      <a:pPr marL="0" algn="r" defTabSz="914377" rtl="0" eaLnBrk="1" fontAlgn="b" latinLnBrk="0" hangingPunct="1"/>
                      <a:r>
                        <a:rPr lang="en-US" sz="1600" u="none" strike="noStrike" kern="1200" dirty="0">
                          <a:solidFill>
                            <a:schemeClr val="dk1"/>
                          </a:solidFill>
                          <a:effectLst/>
                          <a:latin typeface="+mn-lt"/>
                          <a:ea typeface="+mn-ea"/>
                          <a:cs typeface="+mn-cs"/>
                        </a:rPr>
                        <a:t>Age</a:t>
                      </a:r>
                    </a:p>
                  </a:txBody>
                  <a:tcPr marL="7144" marR="7144" marT="7144" marB="0" anchor="b"/>
                </a:tc>
                <a:extLst>
                  <a:ext uri="{0D108BD9-81ED-4DB2-BD59-A6C34878D82A}">
                    <a16:rowId xmlns:a16="http://schemas.microsoft.com/office/drawing/2014/main" val="10000"/>
                  </a:ext>
                </a:extLst>
              </a:tr>
              <a:tr h="286825">
                <a:tc>
                  <a:txBody>
                    <a:bodyPr/>
                    <a:lstStyle/>
                    <a:p>
                      <a:pPr algn="r" fontAlgn="b"/>
                      <a:r>
                        <a:rPr lang="en-US" sz="1600" u="none" strike="noStrike" dirty="0">
                          <a:effectLst/>
                          <a:latin typeface="+mn-lt"/>
                        </a:rPr>
                        <a:t>101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272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32</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1"/>
                  </a:ext>
                </a:extLst>
              </a:tr>
              <a:tr h="286825">
                <a:tc>
                  <a:txBody>
                    <a:bodyPr/>
                    <a:lstStyle/>
                    <a:p>
                      <a:pPr algn="r" fontAlgn="b"/>
                      <a:r>
                        <a:rPr lang="en-US" sz="1600" u="none" strike="noStrike" dirty="0">
                          <a:effectLst/>
                          <a:latin typeface="+mn-lt"/>
                        </a:rPr>
                        <a:t>101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272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32</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2"/>
                  </a:ext>
                </a:extLst>
              </a:tr>
              <a:tr h="286825">
                <a:tc>
                  <a:txBody>
                    <a:bodyPr/>
                    <a:lstStyle/>
                    <a:p>
                      <a:pPr algn="r" fontAlgn="b"/>
                      <a:r>
                        <a:rPr lang="en-US" sz="1600" u="none" strike="noStrike" dirty="0">
                          <a:effectLst/>
                          <a:latin typeface="+mn-lt"/>
                        </a:rPr>
                        <a:t>102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281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0</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38</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3"/>
                  </a:ext>
                </a:extLst>
              </a:tr>
              <a:tr h="286825">
                <a:tc>
                  <a:txBody>
                    <a:bodyPr/>
                    <a:lstStyle/>
                    <a:p>
                      <a:pPr algn="r" fontAlgn="b"/>
                      <a:r>
                        <a:rPr lang="en-US" sz="1600" u="none" strike="noStrike" dirty="0">
                          <a:effectLst/>
                          <a:latin typeface="+mn-lt"/>
                        </a:rPr>
                        <a:t>102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281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0</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38</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4"/>
                  </a:ext>
                </a:extLst>
              </a:tr>
              <a:tr h="286825">
                <a:tc>
                  <a:txBody>
                    <a:bodyPr/>
                    <a:lstStyle/>
                    <a:p>
                      <a:pPr algn="r" fontAlgn="b"/>
                      <a:r>
                        <a:rPr lang="en-US" sz="1600" u="none" strike="noStrike" dirty="0">
                          <a:effectLst/>
                          <a:latin typeface="+mn-lt"/>
                        </a:rPr>
                        <a:t>103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405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23</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5"/>
                  </a:ext>
                </a:extLst>
              </a:tr>
              <a:tr h="286825">
                <a:tc>
                  <a:txBody>
                    <a:bodyPr/>
                    <a:lstStyle/>
                    <a:p>
                      <a:pPr algn="r" fontAlgn="b"/>
                      <a:r>
                        <a:rPr lang="en-US" sz="1600" u="none" strike="noStrike" dirty="0">
                          <a:effectLst/>
                          <a:latin typeface="+mn-lt"/>
                        </a:rPr>
                        <a:t>103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405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23</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995110749"/>
                  </a:ext>
                </a:extLst>
              </a:tr>
              <a:tr h="286825">
                <a:tc>
                  <a:txBody>
                    <a:bodyPr/>
                    <a:lstStyle/>
                    <a:p>
                      <a:pPr algn="r" fontAlgn="b"/>
                      <a:r>
                        <a:rPr lang="en-US" sz="1600" u="none" strike="noStrike" dirty="0">
                          <a:effectLst/>
                          <a:latin typeface="+mn-lt"/>
                        </a:rPr>
                        <a:t>104</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 </a:t>
                      </a:r>
                    </a:p>
                  </a:txBody>
                  <a:tcPr marL="7144" marR="7144" marT="7144" marB="0" anchor="b"/>
                </a:tc>
                <a:tc>
                  <a:txBody>
                    <a:bodyPr/>
                    <a:lstStyle/>
                    <a:p>
                      <a:pPr algn="r"/>
                      <a:r>
                        <a:rPr lang="en-US" sz="1600" dirty="0"/>
                        <a:t>1</a:t>
                      </a: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355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57</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6"/>
                  </a:ext>
                </a:extLst>
              </a:tr>
              <a:tr h="286825">
                <a:tc>
                  <a:txBody>
                    <a:bodyPr/>
                    <a:lstStyle/>
                    <a:p>
                      <a:pPr algn="r" fontAlgn="b"/>
                      <a:r>
                        <a:rPr lang="en-US" sz="1600" u="none" strike="noStrike" dirty="0">
                          <a:effectLst/>
                          <a:latin typeface="+mn-lt"/>
                        </a:rPr>
                        <a:t>104</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 </a:t>
                      </a:r>
                    </a:p>
                  </a:txBody>
                  <a:tcPr marL="7144" marR="7144" marT="7144" marB="0" anchor="b"/>
                </a:tc>
                <a:tc>
                  <a:txBody>
                    <a:bodyPr/>
                    <a:lstStyle/>
                    <a:p>
                      <a:pPr algn="r"/>
                      <a:r>
                        <a:rPr lang="en-US" sz="1600" dirty="0"/>
                        <a:t>-1</a:t>
                      </a: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355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57</a:t>
                      </a:r>
                      <a:endParaRPr lang="en-US" sz="16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0007"/>
                  </a:ext>
                </a:extLst>
              </a:tr>
              <a:tr h="286825">
                <a:tc>
                  <a:txBody>
                    <a:bodyPr/>
                    <a:lstStyle/>
                    <a:p>
                      <a:pPr algn="r" fontAlgn="b"/>
                      <a:r>
                        <a:rPr lang="en-US" sz="1600" u="none" strike="noStrike" dirty="0">
                          <a:effectLst/>
                          <a:latin typeface="+mn-lt"/>
                        </a:rPr>
                        <a:t>105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a:r>
                        <a:rPr lang="en-US" sz="1600" dirty="0"/>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290</a:t>
                      </a: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b="0" i="0" u="none" strike="noStrike" dirty="0">
                          <a:solidFill>
                            <a:srgbClr val="000000"/>
                          </a:solidFill>
                          <a:effectLst/>
                          <a:latin typeface="+mn-lt"/>
                        </a:rPr>
                        <a:t>40</a:t>
                      </a:r>
                    </a:p>
                  </a:txBody>
                  <a:tcPr marL="7144" marR="7144" marT="7144" marB="0" anchor="b"/>
                </a:tc>
                <a:extLst>
                  <a:ext uri="{0D108BD9-81ED-4DB2-BD59-A6C34878D82A}">
                    <a16:rowId xmlns:a16="http://schemas.microsoft.com/office/drawing/2014/main" val="10008"/>
                  </a:ext>
                </a:extLst>
              </a:tr>
              <a:tr h="286825">
                <a:tc>
                  <a:txBody>
                    <a:bodyPr/>
                    <a:lstStyle/>
                    <a:p>
                      <a:pPr algn="r" fontAlgn="b"/>
                      <a:r>
                        <a:rPr lang="en-US" sz="1600" u="none" strike="noStrike" dirty="0">
                          <a:effectLst/>
                          <a:latin typeface="+mn-lt"/>
                        </a:rPr>
                        <a:t>105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a:r>
                        <a:rPr lang="en-US" sz="1600" dirty="0"/>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290</a:t>
                      </a: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b="0" i="0" u="none" strike="noStrike" dirty="0">
                          <a:solidFill>
                            <a:srgbClr val="000000"/>
                          </a:solidFill>
                          <a:effectLst/>
                          <a:latin typeface="+mn-lt"/>
                        </a:rPr>
                        <a:t>40</a:t>
                      </a:r>
                    </a:p>
                  </a:txBody>
                  <a:tcPr marL="7144" marR="7144" marT="7144" marB="0" anchor="b"/>
                </a:tc>
                <a:extLst>
                  <a:ext uri="{0D108BD9-81ED-4DB2-BD59-A6C34878D82A}">
                    <a16:rowId xmlns:a16="http://schemas.microsoft.com/office/drawing/2014/main" val="10009"/>
                  </a:ext>
                </a:extLst>
              </a:tr>
            </a:tbl>
          </a:graphicData>
        </a:graphic>
      </p:graphicFrame>
      <p:sp>
        <p:nvSpPr>
          <p:cNvPr id="6" name="Rectangle 5"/>
          <p:cNvSpPr/>
          <p:nvPr/>
        </p:nvSpPr>
        <p:spPr>
          <a:xfrm>
            <a:off x="3638553" y="3856314"/>
            <a:ext cx="5017911" cy="5763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3638553" y="4454302"/>
            <a:ext cx="5017912" cy="5240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p:cNvSpPr txBox="1"/>
          <p:nvPr/>
        </p:nvSpPr>
        <p:spPr>
          <a:xfrm>
            <a:off x="2152650" y="3960702"/>
            <a:ext cx="1088238" cy="338554"/>
          </a:xfrm>
          <a:prstGeom prst="rect">
            <a:avLst/>
          </a:prstGeom>
          <a:noFill/>
          <a:ln>
            <a:solidFill>
              <a:schemeClr val="tx1"/>
            </a:solidFill>
          </a:ln>
        </p:spPr>
        <p:txBody>
          <a:bodyPr wrap="square" rtlCol="0">
            <a:spAutoFit/>
          </a:bodyPr>
          <a:lstStyle/>
          <a:p>
            <a:r>
              <a:rPr lang="en-US" sz="1600" dirty="0"/>
              <a:t>Responder</a:t>
            </a:r>
          </a:p>
        </p:txBody>
      </p:sp>
      <p:sp>
        <p:nvSpPr>
          <p:cNvPr id="9" name="TextBox 8"/>
          <p:cNvSpPr txBox="1"/>
          <p:nvPr/>
        </p:nvSpPr>
        <p:spPr>
          <a:xfrm>
            <a:off x="1482436" y="5171151"/>
            <a:ext cx="1546515" cy="338554"/>
          </a:xfrm>
          <a:prstGeom prst="rect">
            <a:avLst/>
          </a:prstGeom>
          <a:noFill/>
          <a:ln>
            <a:solidFill>
              <a:schemeClr val="tx1"/>
            </a:solidFill>
          </a:ln>
        </p:spPr>
        <p:txBody>
          <a:bodyPr wrap="square" rtlCol="0">
            <a:spAutoFit/>
          </a:bodyPr>
          <a:lstStyle/>
          <a:p>
            <a:r>
              <a:rPr lang="en-US" sz="1600" dirty="0"/>
              <a:t>Non-responder</a:t>
            </a:r>
          </a:p>
        </p:txBody>
      </p:sp>
      <p:cxnSp>
        <p:nvCxnSpPr>
          <p:cNvPr id="10" name="Straight Arrow Connector 9"/>
          <p:cNvCxnSpPr>
            <a:cxnSpLocks/>
            <a:stCxn id="8" idx="3"/>
            <a:endCxn id="6" idx="1"/>
          </p:cNvCxnSpPr>
          <p:nvPr/>
        </p:nvCxnSpPr>
        <p:spPr>
          <a:xfrm>
            <a:off x="3240888" y="4129979"/>
            <a:ext cx="397665" cy="1451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9" idx="3"/>
            <a:endCxn id="7" idx="1"/>
          </p:cNvCxnSpPr>
          <p:nvPr/>
        </p:nvCxnSpPr>
        <p:spPr>
          <a:xfrm flipV="1">
            <a:off x="3028951" y="4716351"/>
            <a:ext cx="609602" cy="62407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5865" y="4530826"/>
            <a:ext cx="3225800" cy="646331"/>
          </a:xfrm>
          <a:prstGeom prst="rect">
            <a:avLst/>
          </a:prstGeom>
          <a:noFill/>
        </p:spPr>
        <p:txBody>
          <a:bodyPr wrap="square" rtlCol="0">
            <a:spAutoFit/>
          </a:bodyPr>
          <a:lstStyle/>
          <a:p>
            <a:r>
              <a:rPr lang="en-US" dirty="0"/>
              <a:t>Note there is </a:t>
            </a:r>
            <a:r>
              <a:rPr lang="en-US" b="1" dirty="0"/>
              <a:t>no weight column</a:t>
            </a:r>
            <a:r>
              <a:rPr lang="en-US" dirty="0"/>
              <a:t>, because this design is balanced.</a:t>
            </a:r>
          </a:p>
        </p:txBody>
      </p:sp>
    </p:spTree>
    <p:extLst>
      <p:ext uri="{BB962C8B-B14F-4D97-AF65-F5344CB8AC3E}">
        <p14:creationId xmlns:p14="http://schemas.microsoft.com/office/powerpoint/2010/main" val="37881248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80472" cy="1499616"/>
          </a:xfrm>
        </p:spPr>
        <p:txBody>
          <a:bodyPr/>
          <a:lstStyle/>
          <a:p>
            <a:r>
              <a:rPr lang="en-US" dirty="0"/>
              <a:t>DESIGN AND Model: Case Study 3 AUTISM</a:t>
            </a:r>
          </a:p>
        </p:txBody>
      </p:sp>
      <p:sp>
        <p:nvSpPr>
          <p:cNvPr id="5" name="TextBox 4"/>
          <p:cNvSpPr txBox="1"/>
          <p:nvPr/>
        </p:nvSpPr>
        <p:spPr>
          <a:xfrm>
            <a:off x="1037023" y="2951407"/>
            <a:ext cx="1277546" cy="830997"/>
          </a:xfrm>
          <a:prstGeom prst="rect">
            <a:avLst/>
          </a:prstGeom>
          <a:noFill/>
        </p:spPr>
        <p:txBody>
          <a:bodyPr wrap="square" rtlCol="0">
            <a:spAutoFit/>
          </a:bodyPr>
          <a:lstStyle/>
          <a:p>
            <a:r>
              <a:rPr lang="en-US" sz="1600" dirty="0"/>
              <a:t>Minimally verbal children</a:t>
            </a:r>
          </a:p>
        </p:txBody>
      </p:sp>
      <p:grpSp>
        <p:nvGrpSpPr>
          <p:cNvPr id="6" name="Group 5"/>
          <p:cNvGrpSpPr/>
          <p:nvPr/>
        </p:nvGrpSpPr>
        <p:grpSpPr>
          <a:xfrm>
            <a:off x="2046866" y="3242845"/>
            <a:ext cx="282742" cy="362546"/>
            <a:chOff x="1861629" y="2986138"/>
            <a:chExt cx="282742" cy="362546"/>
          </a:xfrm>
        </p:grpSpPr>
        <p:sp>
          <p:nvSpPr>
            <p:cNvPr id="7" name="Oval 6"/>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 name="TextBox 7"/>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9" name="Group 8"/>
          <p:cNvGrpSpPr/>
          <p:nvPr/>
        </p:nvGrpSpPr>
        <p:grpSpPr>
          <a:xfrm>
            <a:off x="5278997" y="3024301"/>
            <a:ext cx="286853" cy="352028"/>
            <a:chOff x="3307217" y="1453195"/>
            <a:chExt cx="382470" cy="469370"/>
          </a:xfrm>
        </p:grpSpPr>
        <p:sp>
          <p:nvSpPr>
            <p:cNvPr id="10" name="Oval 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1" name="TextBox 10"/>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12" name="Straight Arrow Connector 11"/>
          <p:cNvCxnSpPr>
            <a:stCxn id="17" idx="3"/>
            <a:endCxn id="10" idx="2"/>
          </p:cNvCxnSpPr>
          <p:nvPr/>
        </p:nvCxnSpPr>
        <p:spPr>
          <a:xfrm>
            <a:off x="4363441" y="2321895"/>
            <a:ext cx="919667" cy="86483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7" idx="3"/>
            <a:endCxn id="27" idx="1"/>
          </p:cNvCxnSpPr>
          <p:nvPr/>
        </p:nvCxnSpPr>
        <p:spPr>
          <a:xfrm>
            <a:off x="4363441" y="2321895"/>
            <a:ext cx="166410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8" idx="3"/>
            <a:endCxn id="28" idx="1"/>
          </p:cNvCxnSpPr>
          <p:nvPr/>
        </p:nvCxnSpPr>
        <p:spPr>
          <a:xfrm flipV="1">
            <a:off x="4625204" y="4529615"/>
            <a:ext cx="1392309" cy="680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94847" y="2026887"/>
            <a:ext cx="1388608" cy="338554"/>
          </a:xfrm>
          <a:prstGeom prst="rect">
            <a:avLst/>
          </a:prstGeom>
          <a:noFill/>
        </p:spPr>
        <p:txBody>
          <a:bodyPr wrap="square" rtlCol="0">
            <a:spAutoFit/>
          </a:bodyPr>
          <a:lstStyle/>
          <a:p>
            <a:r>
              <a:rPr lang="en-US" sz="1600" dirty="0"/>
              <a:t>Early response</a:t>
            </a:r>
          </a:p>
        </p:txBody>
      </p:sp>
      <p:sp>
        <p:nvSpPr>
          <p:cNvPr id="16" name="TextBox 15"/>
          <p:cNvSpPr txBox="1"/>
          <p:nvPr/>
        </p:nvSpPr>
        <p:spPr>
          <a:xfrm rot="2729318">
            <a:off x="4418165" y="2469691"/>
            <a:ext cx="955345" cy="584775"/>
          </a:xfrm>
          <a:prstGeom prst="rect">
            <a:avLst/>
          </a:prstGeom>
          <a:noFill/>
        </p:spPr>
        <p:txBody>
          <a:bodyPr wrap="square" rtlCol="0">
            <a:spAutoFit/>
          </a:bodyPr>
          <a:lstStyle/>
          <a:p>
            <a:r>
              <a:rPr lang="en-US" sz="1600" dirty="0"/>
              <a:t>Slow response</a:t>
            </a:r>
          </a:p>
        </p:txBody>
      </p:sp>
      <p:sp>
        <p:nvSpPr>
          <p:cNvPr id="17" name="TextBox 16"/>
          <p:cNvSpPr txBox="1"/>
          <p:nvPr/>
        </p:nvSpPr>
        <p:spPr>
          <a:xfrm>
            <a:off x="3216724" y="2029507"/>
            <a:ext cx="1146717" cy="584775"/>
          </a:xfrm>
          <a:prstGeom prst="rect">
            <a:avLst/>
          </a:prstGeom>
          <a:noFill/>
          <a:ln>
            <a:solidFill>
              <a:schemeClr val="tx1"/>
            </a:solidFill>
          </a:ln>
        </p:spPr>
        <p:txBody>
          <a:bodyPr wrap="square" rtlCol="0">
            <a:spAutoFit/>
          </a:bodyPr>
          <a:lstStyle/>
          <a:p>
            <a:r>
              <a:rPr lang="en-US" sz="1600" dirty="0"/>
              <a:t>Blended therapy</a:t>
            </a:r>
          </a:p>
        </p:txBody>
      </p:sp>
      <p:sp>
        <p:nvSpPr>
          <p:cNvPr id="18" name="TextBox 17"/>
          <p:cNvSpPr txBox="1"/>
          <p:nvPr/>
        </p:nvSpPr>
        <p:spPr>
          <a:xfrm>
            <a:off x="3105222" y="4120923"/>
            <a:ext cx="1519982" cy="830997"/>
          </a:xfrm>
          <a:prstGeom prst="rect">
            <a:avLst/>
          </a:prstGeom>
          <a:noFill/>
          <a:ln>
            <a:solidFill>
              <a:schemeClr val="tx1"/>
            </a:solidFill>
          </a:ln>
        </p:spPr>
        <p:txBody>
          <a:bodyPr wrap="square" rtlCol="0">
            <a:spAutoFit/>
          </a:bodyPr>
          <a:lstStyle/>
          <a:p>
            <a:r>
              <a:rPr lang="en-US" sz="1600" dirty="0"/>
              <a:t>Blended therapy plus SGD</a:t>
            </a:r>
          </a:p>
        </p:txBody>
      </p:sp>
      <p:cxnSp>
        <p:nvCxnSpPr>
          <p:cNvPr id="19" name="Straight Arrow Connector 18"/>
          <p:cNvCxnSpPr>
            <a:stCxn id="7" idx="6"/>
            <a:endCxn id="17" idx="1"/>
          </p:cNvCxnSpPr>
          <p:nvPr/>
        </p:nvCxnSpPr>
        <p:spPr>
          <a:xfrm flipV="1">
            <a:off x="2329608" y="2321895"/>
            <a:ext cx="887116" cy="108337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6"/>
            <a:endCxn id="18" idx="1"/>
          </p:cNvCxnSpPr>
          <p:nvPr/>
        </p:nvCxnSpPr>
        <p:spPr>
          <a:xfrm>
            <a:off x="2329608" y="3405272"/>
            <a:ext cx="775614" cy="11311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7513" y="2568114"/>
            <a:ext cx="2012824" cy="584775"/>
          </a:xfrm>
          <a:prstGeom prst="rect">
            <a:avLst/>
          </a:prstGeom>
          <a:noFill/>
          <a:ln>
            <a:solidFill>
              <a:schemeClr val="tx1"/>
            </a:solidFill>
          </a:ln>
        </p:spPr>
        <p:txBody>
          <a:bodyPr wrap="square" rtlCol="0">
            <a:spAutoFit/>
          </a:bodyPr>
          <a:lstStyle/>
          <a:p>
            <a:r>
              <a:rPr lang="en-US" sz="1600" dirty="0"/>
              <a:t>Intensified blended therapy</a:t>
            </a:r>
          </a:p>
        </p:txBody>
      </p:sp>
      <p:sp>
        <p:nvSpPr>
          <p:cNvPr id="22" name="TextBox 21"/>
          <p:cNvSpPr txBox="1"/>
          <p:nvPr/>
        </p:nvSpPr>
        <p:spPr>
          <a:xfrm>
            <a:off x="6017513" y="3258682"/>
            <a:ext cx="2012824" cy="830997"/>
          </a:xfrm>
          <a:prstGeom prst="rect">
            <a:avLst/>
          </a:prstGeom>
          <a:noFill/>
          <a:ln>
            <a:solidFill>
              <a:schemeClr val="tx1"/>
            </a:solidFill>
          </a:ln>
        </p:spPr>
        <p:txBody>
          <a:bodyPr wrap="square" rtlCol="0">
            <a:spAutoFit/>
          </a:bodyPr>
          <a:lstStyle/>
          <a:p>
            <a:r>
              <a:rPr lang="en-US" sz="1600" dirty="0"/>
              <a:t>Blended therapy with speech generating device</a:t>
            </a:r>
          </a:p>
        </p:txBody>
      </p:sp>
      <p:cxnSp>
        <p:nvCxnSpPr>
          <p:cNvPr id="23" name="Straight Arrow Connector 22"/>
          <p:cNvCxnSpPr>
            <a:stCxn id="10" idx="6"/>
            <a:endCxn id="21" idx="1"/>
          </p:cNvCxnSpPr>
          <p:nvPr/>
        </p:nvCxnSpPr>
        <p:spPr>
          <a:xfrm flipV="1">
            <a:off x="5565850" y="2860502"/>
            <a:ext cx="451663"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a:endCxn id="22" idx="1"/>
          </p:cNvCxnSpPr>
          <p:nvPr/>
        </p:nvCxnSpPr>
        <p:spPr>
          <a:xfrm>
            <a:off x="5565850" y="3186728"/>
            <a:ext cx="451663" cy="48745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27540" y="5058945"/>
            <a:ext cx="1964651" cy="584775"/>
          </a:xfrm>
          <a:prstGeom prst="rect">
            <a:avLst/>
          </a:prstGeom>
          <a:noFill/>
          <a:ln>
            <a:solidFill>
              <a:schemeClr val="tx1"/>
            </a:solidFill>
          </a:ln>
        </p:spPr>
        <p:txBody>
          <a:bodyPr wrap="square" rtlCol="0">
            <a:spAutoFit/>
          </a:bodyPr>
          <a:lstStyle/>
          <a:p>
            <a:r>
              <a:rPr lang="en-US" sz="1600" dirty="0"/>
              <a:t>Intensified blended therapy plus SGD</a:t>
            </a:r>
          </a:p>
        </p:txBody>
      </p:sp>
      <p:cxnSp>
        <p:nvCxnSpPr>
          <p:cNvPr id="26" name="Straight Arrow Connector 25"/>
          <p:cNvCxnSpPr>
            <a:stCxn id="18" idx="3"/>
            <a:endCxn id="25" idx="1"/>
          </p:cNvCxnSpPr>
          <p:nvPr/>
        </p:nvCxnSpPr>
        <p:spPr>
          <a:xfrm>
            <a:off x="4625204" y="4536422"/>
            <a:ext cx="1402336" cy="81491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27541" y="2152618"/>
            <a:ext cx="2012823" cy="338554"/>
          </a:xfrm>
          <a:prstGeom prst="rect">
            <a:avLst/>
          </a:prstGeom>
          <a:noFill/>
          <a:ln>
            <a:solidFill>
              <a:schemeClr val="tx1"/>
            </a:solidFill>
          </a:ln>
        </p:spPr>
        <p:txBody>
          <a:bodyPr wrap="square" rtlCol="0">
            <a:spAutoFit/>
          </a:bodyPr>
          <a:lstStyle/>
          <a:p>
            <a:r>
              <a:rPr lang="en-US" sz="1600" dirty="0"/>
              <a:t>Blended therapy</a:t>
            </a:r>
          </a:p>
        </p:txBody>
      </p:sp>
      <p:sp>
        <p:nvSpPr>
          <p:cNvPr id="28" name="TextBox 27"/>
          <p:cNvSpPr txBox="1"/>
          <p:nvPr/>
        </p:nvSpPr>
        <p:spPr>
          <a:xfrm>
            <a:off x="6017513" y="4237227"/>
            <a:ext cx="1974679" cy="584775"/>
          </a:xfrm>
          <a:prstGeom prst="rect">
            <a:avLst/>
          </a:prstGeom>
          <a:noFill/>
          <a:ln>
            <a:solidFill>
              <a:schemeClr val="tx1"/>
            </a:solidFill>
          </a:ln>
        </p:spPr>
        <p:txBody>
          <a:bodyPr wrap="square" rtlCol="0">
            <a:spAutoFit/>
          </a:bodyPr>
          <a:lstStyle/>
          <a:p>
            <a:r>
              <a:rPr lang="en-US" sz="1600" dirty="0"/>
              <a:t>Blended therapy  plus SGD</a:t>
            </a:r>
          </a:p>
        </p:txBody>
      </p:sp>
      <p:sp>
        <p:nvSpPr>
          <p:cNvPr id="35" name="TextBox 34"/>
          <p:cNvSpPr txBox="1"/>
          <p:nvPr/>
        </p:nvSpPr>
        <p:spPr>
          <a:xfrm>
            <a:off x="4695985" y="4209055"/>
            <a:ext cx="1388608" cy="338554"/>
          </a:xfrm>
          <a:prstGeom prst="rect">
            <a:avLst/>
          </a:prstGeom>
          <a:noFill/>
        </p:spPr>
        <p:txBody>
          <a:bodyPr wrap="square" rtlCol="0">
            <a:spAutoFit/>
          </a:bodyPr>
          <a:lstStyle/>
          <a:p>
            <a:r>
              <a:rPr lang="en-US" sz="1600" dirty="0"/>
              <a:t>Early response</a:t>
            </a:r>
          </a:p>
        </p:txBody>
      </p:sp>
      <p:sp>
        <p:nvSpPr>
          <p:cNvPr id="36" name="TextBox 35"/>
          <p:cNvSpPr txBox="1"/>
          <p:nvPr/>
        </p:nvSpPr>
        <p:spPr>
          <a:xfrm rot="1958433">
            <a:off x="4838673" y="4631825"/>
            <a:ext cx="955345" cy="584775"/>
          </a:xfrm>
          <a:prstGeom prst="rect">
            <a:avLst/>
          </a:prstGeom>
          <a:noFill/>
        </p:spPr>
        <p:txBody>
          <a:bodyPr wrap="square" rtlCol="0">
            <a:spAutoFit/>
          </a:bodyPr>
          <a:lstStyle/>
          <a:p>
            <a:r>
              <a:rPr lang="en-US" sz="1600" dirty="0"/>
              <a:t>Slow response</a:t>
            </a:r>
          </a:p>
        </p:txBody>
      </p:sp>
      <p:sp>
        <p:nvSpPr>
          <p:cNvPr id="37" name="TextBox 36"/>
          <p:cNvSpPr txBox="1"/>
          <p:nvPr/>
        </p:nvSpPr>
        <p:spPr>
          <a:xfrm>
            <a:off x="9361108" y="2388034"/>
            <a:ext cx="1627152" cy="338554"/>
          </a:xfrm>
          <a:prstGeom prst="rect">
            <a:avLst/>
          </a:prstGeom>
          <a:noFill/>
        </p:spPr>
        <p:txBody>
          <a:bodyPr wrap="square" rtlCol="0">
            <a:spAutoFit/>
          </a:bodyPr>
          <a:lstStyle/>
          <a:p>
            <a:r>
              <a:rPr lang="en-US" sz="1600" dirty="0">
                <a:solidFill>
                  <a:srgbClr val="00B050"/>
                </a:solidFill>
              </a:rPr>
              <a:t>DTR 1</a:t>
            </a:r>
          </a:p>
        </p:txBody>
      </p:sp>
      <p:sp>
        <p:nvSpPr>
          <p:cNvPr id="38" name="TextBox 37"/>
          <p:cNvSpPr txBox="1"/>
          <p:nvPr/>
        </p:nvSpPr>
        <p:spPr>
          <a:xfrm>
            <a:off x="9423806" y="3037775"/>
            <a:ext cx="800058" cy="338554"/>
          </a:xfrm>
          <a:prstGeom prst="rect">
            <a:avLst/>
          </a:prstGeom>
          <a:noFill/>
        </p:spPr>
        <p:txBody>
          <a:bodyPr wrap="square" rtlCol="0">
            <a:spAutoFit/>
          </a:bodyPr>
          <a:lstStyle/>
          <a:p>
            <a:r>
              <a:rPr lang="en-US" sz="1600" dirty="0">
                <a:solidFill>
                  <a:srgbClr val="1911AF"/>
                </a:solidFill>
              </a:rPr>
              <a:t>DTR 2</a:t>
            </a:r>
          </a:p>
        </p:txBody>
      </p:sp>
      <p:sp>
        <p:nvSpPr>
          <p:cNvPr id="39" name="TextBox 38"/>
          <p:cNvSpPr txBox="1"/>
          <p:nvPr/>
        </p:nvSpPr>
        <p:spPr>
          <a:xfrm>
            <a:off x="9423806" y="4765946"/>
            <a:ext cx="948105" cy="338554"/>
          </a:xfrm>
          <a:prstGeom prst="rect">
            <a:avLst/>
          </a:prstGeom>
          <a:noFill/>
        </p:spPr>
        <p:txBody>
          <a:bodyPr wrap="square" rtlCol="0">
            <a:spAutoFit/>
          </a:bodyPr>
          <a:lstStyle/>
          <a:p>
            <a:r>
              <a:rPr lang="en-US" sz="1600" dirty="0">
                <a:solidFill>
                  <a:srgbClr val="FF0000"/>
                </a:solidFill>
              </a:rPr>
              <a:t>DTR 3 </a:t>
            </a:r>
          </a:p>
        </p:txBody>
      </p:sp>
      <p:cxnSp>
        <p:nvCxnSpPr>
          <p:cNvPr id="40" name="Straight Arrow Connector 39"/>
          <p:cNvCxnSpPr>
            <a:stCxn id="37" idx="1"/>
            <a:endCxn id="27" idx="3"/>
          </p:cNvCxnSpPr>
          <p:nvPr/>
        </p:nvCxnSpPr>
        <p:spPr>
          <a:xfrm flipH="1" flipV="1">
            <a:off x="8040364" y="2321895"/>
            <a:ext cx="1320744" cy="235416"/>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1"/>
            <a:endCxn id="21" idx="3"/>
          </p:cNvCxnSpPr>
          <p:nvPr/>
        </p:nvCxnSpPr>
        <p:spPr>
          <a:xfrm flipH="1">
            <a:off x="8030337" y="2557311"/>
            <a:ext cx="1330771" cy="303191"/>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1"/>
            <a:endCxn id="27" idx="3"/>
          </p:cNvCxnSpPr>
          <p:nvPr/>
        </p:nvCxnSpPr>
        <p:spPr>
          <a:xfrm flipH="1" flipV="1">
            <a:off x="8040364" y="2321895"/>
            <a:ext cx="1383442" cy="885157"/>
          </a:xfrm>
          <a:prstGeom prst="straightConnector1">
            <a:avLst/>
          </a:prstGeom>
          <a:ln w="19050">
            <a:solidFill>
              <a:srgbClr val="1911AF"/>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1"/>
            <a:endCxn id="22" idx="3"/>
          </p:cNvCxnSpPr>
          <p:nvPr/>
        </p:nvCxnSpPr>
        <p:spPr>
          <a:xfrm flipH="1">
            <a:off x="8030337" y="3207052"/>
            <a:ext cx="1393469" cy="467129"/>
          </a:xfrm>
          <a:prstGeom prst="straightConnector1">
            <a:avLst/>
          </a:prstGeom>
          <a:ln w="19050">
            <a:solidFill>
              <a:srgbClr val="1911AF"/>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1"/>
            <a:endCxn id="28" idx="3"/>
          </p:cNvCxnSpPr>
          <p:nvPr/>
        </p:nvCxnSpPr>
        <p:spPr>
          <a:xfrm flipH="1" flipV="1">
            <a:off x="7992192" y="4529615"/>
            <a:ext cx="1431614" cy="405608"/>
          </a:xfrm>
          <a:prstGeom prst="straightConnector1">
            <a:avLst/>
          </a:prstGeom>
          <a:ln w="19050">
            <a:solidFill>
              <a:srgbClr val="FF0000"/>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1"/>
            <a:endCxn id="25" idx="3"/>
          </p:cNvCxnSpPr>
          <p:nvPr/>
        </p:nvCxnSpPr>
        <p:spPr>
          <a:xfrm flipH="1">
            <a:off x="7992191" y="4935223"/>
            <a:ext cx="1431615" cy="416110"/>
          </a:xfrm>
          <a:prstGeom prst="straightConnector1">
            <a:avLst/>
          </a:prstGeom>
          <a:ln w="19050">
            <a:solidFill>
              <a:srgbClr val="FF0000"/>
            </a:solidFill>
            <a:prstDash val="lgDash"/>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1166803" y="5971075"/>
                <a:ext cx="9335733" cy="567976"/>
              </a:xfrm>
              <a:prstGeom prst="rect">
                <a:avLst/>
              </a:prstGeom>
              <a:noFill/>
            </p:spPr>
            <p:txBody>
              <a:bodyPr wrap="square" lIns="0" tIns="0" rIns="0" bIns="0"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𝐸</m:t>
                        </m:r>
                      </m:e>
                      <m: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sub>
                    </m:sSub>
                    <m:d>
                      <m:dPr>
                        <m:ctrlPr>
                          <a:rPr lang="en-US" sz="3200" i="1">
                            <a:latin typeface="Cambria Math" panose="02040503050406030204" pitchFamily="18" charset="0"/>
                          </a:rPr>
                        </m:ctrlPr>
                      </m:dPr>
                      <m:e>
                        <m:r>
                          <a:rPr lang="en-US" sz="3200" i="1">
                            <a:latin typeface="Cambria Math" panose="02040503050406030204" pitchFamily="18" charset="0"/>
                          </a:rPr>
                          <m:t>𝑌</m:t>
                        </m:r>
                      </m:e>
                      <m:e>
                        <m:r>
                          <a:rPr lang="en-US" sz="3200" i="1">
                            <a:latin typeface="Cambria Math" panose="02040503050406030204" pitchFamily="18" charset="0"/>
                          </a:rPr>
                          <m:t>𝑋</m:t>
                        </m:r>
                      </m:e>
                    </m:d>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0</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1</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1</m:t>
                        </m:r>
                      </m:sub>
                    </m:sSub>
                  </m:oMath>
                </a14:m>
                <a:r>
                  <a:rPr lang="en-US" sz="3200" dirty="0"/>
                  <a:t>+ </a:t>
                </a:r>
                <a14:m>
                  <m:oMath xmlns:m="http://schemas.openxmlformats.org/officeDocument/2006/math">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ea typeface="Cambria Math" panose="02040503050406030204" pitchFamily="18" charset="0"/>
                          </a:rPr>
                          <m:t>2</m:t>
                        </m:r>
                      </m:sub>
                    </m:sSub>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1</m:t>
                        </m:r>
                      </m:e>
                      <m:sub>
                        <m:sSub>
                          <m:sSubPr>
                            <m:ctrlPr>
                              <a:rPr lang="en-US" sz="320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𝑎</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m:t>
                        </m:r>
                      </m:sub>
                    </m:sSub>
                    <m:sSub>
                      <m:sSubPr>
                        <m:ctrlPr>
                          <a:rPr lang="en-US" sz="320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𝑎</m:t>
                        </m:r>
                      </m:e>
                      <m:sub>
                        <m:r>
                          <a:rPr lang="en-US" sz="3200" b="0" i="1" smtClean="0">
                            <a:latin typeface="Cambria Math" panose="02040503050406030204" pitchFamily="18" charset="0"/>
                            <a:ea typeface="Cambria Math" panose="02040503050406030204" pitchFamily="18" charset="0"/>
                          </a:rPr>
                          <m:t>2</m:t>
                        </m:r>
                      </m:sub>
                    </m:sSub>
                  </m:oMath>
                </a14:m>
                <a:endParaRPr lang="en-US" sz="3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166803" y="5971075"/>
                <a:ext cx="9335733" cy="567976"/>
              </a:xfrm>
              <a:prstGeom prst="rect">
                <a:avLst/>
              </a:prstGeom>
              <a:blipFill>
                <a:blip r:embed="rId2"/>
                <a:stretch>
                  <a:fillRect t="-21505" b="-30108"/>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15942B8-D881-484A-AE05-5CAA469D8C8A}" type="slidenum">
              <a:rPr lang="en-US" smtClean="0"/>
              <a:t>138</a:t>
            </a:fld>
            <a:endParaRPr lang="en-US" dirty="0"/>
          </a:p>
        </p:txBody>
      </p:sp>
    </p:spTree>
    <p:extLst>
      <p:ext uri="{BB962C8B-B14F-4D97-AF65-F5344CB8AC3E}">
        <p14:creationId xmlns:p14="http://schemas.microsoft.com/office/powerpoint/2010/main" val="35149439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09072" cy="1499616"/>
          </a:xfrm>
        </p:spPr>
        <p:txBody>
          <a:bodyPr/>
          <a:lstStyle/>
          <a:p>
            <a:r>
              <a:rPr lang="en-US" dirty="0"/>
              <a:t>Weighted and Replicated DATA: Case Study 3 AUTISM</a:t>
            </a:r>
          </a:p>
        </p:txBody>
      </p:sp>
      <p:sp>
        <p:nvSpPr>
          <p:cNvPr id="3" name="Content Placeholder 2"/>
          <p:cNvSpPr>
            <a:spLocks noGrp="1"/>
          </p:cNvSpPr>
          <p:nvPr>
            <p:ph idx="1"/>
          </p:nvPr>
        </p:nvSpPr>
        <p:spPr>
          <a:xfrm>
            <a:off x="681818" y="1803534"/>
            <a:ext cx="10847614" cy="2075574"/>
          </a:xfrm>
        </p:spPr>
        <p:txBody>
          <a:bodyPr>
            <a:normAutofit/>
          </a:bodyPr>
          <a:lstStyle/>
          <a:p>
            <a:pPr>
              <a:buFont typeface="Courier New" panose="02070309020205020404" pitchFamily="49" charset="0"/>
              <a:buChar char="o"/>
            </a:pPr>
            <a:r>
              <a:rPr lang="en-US" dirty="0"/>
              <a:t>Responders to A</a:t>
            </a:r>
            <a:r>
              <a:rPr lang="en-US" baseline="-25000" dirty="0"/>
              <a:t>1</a:t>
            </a:r>
            <a:r>
              <a:rPr lang="en-US" dirty="0"/>
              <a:t>=1 were not given treatment assignments in A</a:t>
            </a:r>
            <a:r>
              <a:rPr lang="en-US" baseline="-25000" dirty="0"/>
              <a:t>2</a:t>
            </a:r>
            <a:r>
              <a:rPr lang="en-US" dirty="0"/>
              <a:t>.  Their rows are duplicated.  One row is assigned A</a:t>
            </a:r>
            <a:r>
              <a:rPr lang="en-US" baseline="-25000" dirty="0"/>
              <a:t>2 </a:t>
            </a:r>
            <a:r>
              <a:rPr lang="en-US" dirty="0"/>
              <a:t>=1, and the other is assigned A</a:t>
            </a:r>
            <a:r>
              <a:rPr lang="en-US" baseline="-25000" dirty="0"/>
              <a:t>2 </a:t>
            </a:r>
            <a:r>
              <a:rPr lang="en-US" dirty="0"/>
              <a:t>=-1. Thus, each row corresponds to one DTR. </a:t>
            </a:r>
          </a:p>
          <a:p>
            <a:pPr>
              <a:buFont typeface="Courier New" panose="02070309020205020404" pitchFamily="49" charset="0"/>
              <a:buChar char="o"/>
            </a:pPr>
            <a:r>
              <a:rPr lang="en-US" dirty="0"/>
              <a:t>Non-responders to A</a:t>
            </a:r>
            <a:r>
              <a:rPr lang="en-US" baseline="-25000" dirty="0"/>
              <a:t>1</a:t>
            </a:r>
            <a:r>
              <a:rPr lang="en-US" dirty="0"/>
              <a:t>=1 and </a:t>
            </a:r>
            <a:r>
              <a:rPr lang="en-US" b="1" i="1" dirty="0"/>
              <a:t>all those with A</a:t>
            </a:r>
            <a:r>
              <a:rPr lang="en-US" b="1" i="1" baseline="-25000" dirty="0"/>
              <a:t>1</a:t>
            </a:r>
            <a:r>
              <a:rPr lang="en-US" b="1" i="1" dirty="0"/>
              <a:t>=-1 </a:t>
            </a:r>
            <a:r>
              <a:rPr lang="en-US" dirty="0"/>
              <a:t>will have a single row associated with the DTR consistent with the treatment sequence they experienced.</a:t>
            </a:r>
          </a:p>
        </p:txBody>
      </p:sp>
      <p:sp>
        <p:nvSpPr>
          <p:cNvPr id="12" name="Slide Number Placeholder 11"/>
          <p:cNvSpPr>
            <a:spLocks noGrp="1"/>
          </p:cNvSpPr>
          <p:nvPr>
            <p:ph type="sldNum" sz="quarter" idx="12"/>
          </p:nvPr>
        </p:nvSpPr>
        <p:spPr/>
        <p:txBody>
          <a:bodyPr/>
          <a:lstStyle/>
          <a:p>
            <a:fld id="{E61BE448-6B06-44BE-9EE6-DA6974BC7045}" type="slidenum">
              <a:rPr lang="en-US" smtClean="0"/>
              <a:t>139</a:t>
            </a:fld>
            <a:endParaRPr lang="en-US" dirty="0"/>
          </a:p>
        </p:txBody>
      </p:sp>
      <p:graphicFrame>
        <p:nvGraphicFramePr>
          <p:cNvPr id="5" name="Table 4"/>
          <p:cNvGraphicFramePr>
            <a:graphicFrameLocks noGrp="1"/>
          </p:cNvGraphicFramePr>
          <p:nvPr>
            <p:extLst/>
          </p:nvPr>
        </p:nvGraphicFramePr>
        <p:xfrm>
          <a:off x="3638552" y="3566399"/>
          <a:ext cx="5143496" cy="2868250"/>
        </p:xfrm>
        <a:graphic>
          <a:graphicData uri="http://schemas.openxmlformats.org/drawingml/2006/table">
            <a:tbl>
              <a:tblPr>
                <a:tableStyleId>{5C22544A-7EE6-4342-B048-85BDC9FD1C3A}</a:tableStyleId>
              </a:tblPr>
              <a:tblGrid>
                <a:gridCol w="642937">
                  <a:extLst>
                    <a:ext uri="{9D8B030D-6E8A-4147-A177-3AD203B41FA5}">
                      <a16:colId xmlns:a16="http://schemas.microsoft.com/office/drawing/2014/main" val="20000"/>
                    </a:ext>
                  </a:extLst>
                </a:gridCol>
                <a:gridCol w="642937">
                  <a:extLst>
                    <a:ext uri="{9D8B030D-6E8A-4147-A177-3AD203B41FA5}">
                      <a16:colId xmlns:a16="http://schemas.microsoft.com/office/drawing/2014/main" val="20001"/>
                    </a:ext>
                  </a:extLst>
                </a:gridCol>
                <a:gridCol w="642937">
                  <a:extLst>
                    <a:ext uri="{9D8B030D-6E8A-4147-A177-3AD203B41FA5}">
                      <a16:colId xmlns:a16="http://schemas.microsoft.com/office/drawing/2014/main" val="2065076147"/>
                    </a:ext>
                  </a:extLst>
                </a:gridCol>
                <a:gridCol w="642937">
                  <a:extLst>
                    <a:ext uri="{9D8B030D-6E8A-4147-A177-3AD203B41FA5}">
                      <a16:colId xmlns:a16="http://schemas.microsoft.com/office/drawing/2014/main" val="20002"/>
                    </a:ext>
                  </a:extLst>
                </a:gridCol>
                <a:gridCol w="642937">
                  <a:extLst>
                    <a:ext uri="{9D8B030D-6E8A-4147-A177-3AD203B41FA5}">
                      <a16:colId xmlns:a16="http://schemas.microsoft.com/office/drawing/2014/main" val="20003"/>
                    </a:ext>
                  </a:extLst>
                </a:gridCol>
                <a:gridCol w="642937">
                  <a:extLst>
                    <a:ext uri="{9D8B030D-6E8A-4147-A177-3AD203B41FA5}">
                      <a16:colId xmlns:a16="http://schemas.microsoft.com/office/drawing/2014/main" val="20004"/>
                    </a:ext>
                  </a:extLst>
                </a:gridCol>
                <a:gridCol w="642937">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tblGrid>
              <a:tr h="286825">
                <a:tc>
                  <a:txBody>
                    <a:bodyPr/>
                    <a:lstStyle/>
                    <a:p>
                      <a:pPr algn="r" fontAlgn="b"/>
                      <a:r>
                        <a:rPr lang="en-US" sz="1600" b="0" i="0" u="none" strike="noStrike" dirty="0">
                          <a:solidFill>
                            <a:srgbClr val="000000"/>
                          </a:solidFill>
                          <a:effectLst/>
                          <a:latin typeface="+mn-lt"/>
                        </a:rPr>
                        <a:t>ID</a:t>
                      </a:r>
                    </a:p>
                  </a:txBody>
                  <a:tcPr marL="7144" marR="7144" marT="7144" marB="0" anchor="b"/>
                </a:tc>
                <a:tc>
                  <a:txBody>
                    <a:bodyPr/>
                    <a:lstStyle/>
                    <a:p>
                      <a:pPr algn="r" fontAlgn="b"/>
                      <a:r>
                        <a:rPr lang="en-US" sz="1600" u="none" strike="noStrike" dirty="0">
                          <a:effectLst/>
                          <a:latin typeface="+mn-lt"/>
                        </a:rPr>
                        <a:t>A1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R</a:t>
                      </a:r>
                    </a:p>
                  </a:txBody>
                  <a:tcPr marL="7144" marR="7144" marT="7144" marB="0" anchor="b"/>
                </a:tc>
                <a:tc>
                  <a:txBody>
                    <a:bodyPr/>
                    <a:lstStyle/>
                    <a:p>
                      <a:pPr algn="r" fontAlgn="b"/>
                      <a:r>
                        <a:rPr lang="en-US" sz="1600" u="none" strike="noStrike" dirty="0">
                          <a:effectLst/>
                          <a:latin typeface="+mn-lt"/>
                        </a:rPr>
                        <a:t>A2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chemeClr val="dk1"/>
                          </a:solidFill>
                          <a:effectLst/>
                          <a:latin typeface="+mn-lt"/>
                        </a:rPr>
                        <a:t>Y</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Male</a:t>
                      </a:r>
                      <a:endParaRPr lang="en-US" sz="1600" b="0" i="0" u="none" strike="noStrike" dirty="0">
                        <a:solidFill>
                          <a:srgbClr val="000000"/>
                        </a:solidFill>
                        <a:effectLst/>
                        <a:latin typeface="+mn-lt"/>
                      </a:endParaRPr>
                    </a:p>
                  </a:txBody>
                  <a:tcPr marL="7144" marR="7144" marT="7144" marB="0" anchor="b"/>
                </a:tc>
                <a:tc>
                  <a:txBody>
                    <a:bodyPr/>
                    <a:lstStyle/>
                    <a:p>
                      <a:pPr marL="0" algn="r" defTabSz="914377" rtl="0" eaLnBrk="1" fontAlgn="b" latinLnBrk="0" hangingPunct="1"/>
                      <a:r>
                        <a:rPr lang="en-US" sz="1600" u="none" strike="noStrike" kern="1200" dirty="0">
                          <a:solidFill>
                            <a:schemeClr val="dk1"/>
                          </a:solidFill>
                          <a:effectLst/>
                          <a:latin typeface="+mn-lt"/>
                          <a:ea typeface="+mn-ea"/>
                          <a:cs typeface="+mn-cs"/>
                        </a:rPr>
                        <a:t>Age</a:t>
                      </a:r>
                    </a:p>
                  </a:txBody>
                  <a:tcPr marL="7144" marR="7144" marT="7144" marB="0" anchor="b"/>
                </a:tc>
                <a:tc>
                  <a:txBody>
                    <a:bodyPr/>
                    <a:lstStyle/>
                    <a:p>
                      <a:pPr algn="r" fontAlgn="b"/>
                      <a:r>
                        <a:rPr lang="en-US" sz="1600" b="0" i="0" u="none" strike="noStrike" dirty="0">
                          <a:solidFill>
                            <a:srgbClr val="000000"/>
                          </a:solidFill>
                          <a:effectLst/>
                          <a:latin typeface="+mn-lt"/>
                        </a:rPr>
                        <a:t>Weight</a:t>
                      </a:r>
                    </a:p>
                  </a:txBody>
                  <a:tcPr marL="7144" marR="7144" marT="7144" marB="0" anchor="b"/>
                </a:tc>
                <a:extLst>
                  <a:ext uri="{0D108BD9-81ED-4DB2-BD59-A6C34878D82A}">
                    <a16:rowId xmlns:a16="http://schemas.microsoft.com/office/drawing/2014/main" val="10000"/>
                  </a:ext>
                </a:extLst>
              </a:tr>
              <a:tr h="286825">
                <a:tc>
                  <a:txBody>
                    <a:bodyPr/>
                    <a:lstStyle/>
                    <a:p>
                      <a:pPr algn="r" fontAlgn="b"/>
                      <a:r>
                        <a:rPr lang="en-US" sz="1600" u="none" strike="noStrike" dirty="0">
                          <a:effectLst/>
                          <a:latin typeface="+mn-lt"/>
                        </a:rPr>
                        <a:t>101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272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a:t>
                      </a:r>
                    </a:p>
                  </a:txBody>
                  <a:tcPr marL="7144" marR="7144" marT="7144" marB="0" anchor="b"/>
                </a:tc>
                <a:extLst>
                  <a:ext uri="{0D108BD9-81ED-4DB2-BD59-A6C34878D82A}">
                    <a16:rowId xmlns:a16="http://schemas.microsoft.com/office/drawing/2014/main" val="10001"/>
                  </a:ext>
                </a:extLst>
              </a:tr>
              <a:tr h="286825">
                <a:tc>
                  <a:txBody>
                    <a:bodyPr/>
                    <a:lstStyle/>
                    <a:p>
                      <a:pPr algn="r" fontAlgn="b"/>
                      <a:r>
                        <a:rPr lang="en-US" sz="1600" u="none" strike="noStrike" dirty="0">
                          <a:effectLst/>
                          <a:latin typeface="+mn-lt"/>
                        </a:rPr>
                        <a:t>101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272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a:t>
                      </a:r>
                    </a:p>
                  </a:txBody>
                  <a:tcPr marL="7144" marR="7144" marT="7144" marB="0" anchor="b"/>
                </a:tc>
                <a:extLst>
                  <a:ext uri="{0D108BD9-81ED-4DB2-BD59-A6C34878D82A}">
                    <a16:rowId xmlns:a16="http://schemas.microsoft.com/office/drawing/2014/main" val="10002"/>
                  </a:ext>
                </a:extLst>
              </a:tr>
              <a:tr h="286825">
                <a:tc>
                  <a:txBody>
                    <a:bodyPr/>
                    <a:lstStyle/>
                    <a:p>
                      <a:pPr algn="r" fontAlgn="b"/>
                      <a:r>
                        <a:rPr lang="en-US" sz="1600" u="none" strike="noStrike" dirty="0">
                          <a:effectLst/>
                          <a:latin typeface="+mn-lt"/>
                        </a:rPr>
                        <a:t>102</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281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0</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38</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4</a:t>
                      </a:r>
                    </a:p>
                  </a:txBody>
                  <a:tcPr marL="7144" marR="7144" marT="7144" marB="0" anchor="b"/>
                </a:tc>
                <a:extLst>
                  <a:ext uri="{0D108BD9-81ED-4DB2-BD59-A6C34878D82A}">
                    <a16:rowId xmlns:a16="http://schemas.microsoft.com/office/drawing/2014/main" val="10003"/>
                  </a:ext>
                </a:extLst>
              </a:tr>
              <a:tr h="286825">
                <a:tc>
                  <a:txBody>
                    <a:bodyPr/>
                    <a:lstStyle/>
                    <a:p>
                      <a:pPr algn="r" fontAlgn="b"/>
                      <a:r>
                        <a:rPr lang="en-US" sz="1600" u="none" strike="noStrike" dirty="0">
                          <a:effectLst/>
                          <a:latin typeface="+mn-lt"/>
                        </a:rPr>
                        <a:t>103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405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a:t>
                      </a:r>
                    </a:p>
                  </a:txBody>
                  <a:tcPr marL="7144" marR="7144" marT="7144" marB="0" anchor="b"/>
                </a:tc>
                <a:extLst>
                  <a:ext uri="{0D108BD9-81ED-4DB2-BD59-A6C34878D82A}">
                    <a16:rowId xmlns:a16="http://schemas.microsoft.com/office/drawing/2014/main" val="10004"/>
                  </a:ext>
                </a:extLst>
              </a:tr>
              <a:tr h="286825">
                <a:tc>
                  <a:txBody>
                    <a:bodyPr/>
                    <a:lstStyle/>
                    <a:p>
                      <a:pPr algn="r" fontAlgn="b"/>
                      <a:r>
                        <a:rPr lang="en-US" sz="1600" u="none" strike="noStrike" dirty="0">
                          <a:effectLst/>
                          <a:latin typeface="+mn-lt"/>
                        </a:rPr>
                        <a:t>103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405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23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a:t>
                      </a:r>
                    </a:p>
                  </a:txBody>
                  <a:tcPr marL="7144" marR="7144" marT="7144" marB="0" anchor="b"/>
                </a:tc>
                <a:extLst>
                  <a:ext uri="{0D108BD9-81ED-4DB2-BD59-A6C34878D82A}">
                    <a16:rowId xmlns:a16="http://schemas.microsoft.com/office/drawing/2014/main" val="10005"/>
                  </a:ext>
                </a:extLst>
              </a:tr>
              <a:tr h="286825">
                <a:tc>
                  <a:txBody>
                    <a:bodyPr/>
                    <a:lstStyle/>
                    <a:p>
                      <a:pPr algn="r" fontAlgn="b"/>
                      <a:r>
                        <a:rPr lang="en-US" sz="1600" u="none" strike="noStrike" dirty="0">
                          <a:effectLst/>
                          <a:latin typeface="+mn-lt"/>
                        </a:rPr>
                        <a:t>104</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 </a:t>
                      </a:r>
                    </a:p>
                  </a:txBody>
                  <a:tcPr marL="7144" marR="7144" marT="7144" marB="0" anchor="b"/>
                </a:tc>
                <a:tc>
                  <a:txBody>
                    <a:bodyPr/>
                    <a:lstStyle/>
                    <a:p>
                      <a:pPr algn="r" fontAlgn="b"/>
                      <a:r>
                        <a:rPr lang="en-US" sz="1600" b="0" i="0" u="none" strike="noStrike" dirty="0">
                          <a:solidFill>
                            <a:srgbClr val="000000"/>
                          </a:solidFill>
                          <a:effectLst/>
                          <a:latin typeface="+mn-lt"/>
                        </a:rPr>
                        <a:t>NA</a:t>
                      </a:r>
                    </a:p>
                  </a:txBody>
                  <a:tcPr marL="7144" marR="7144" marT="7144" marB="0" anchor="b"/>
                </a:tc>
                <a:tc>
                  <a:txBody>
                    <a:bodyPr/>
                    <a:lstStyle/>
                    <a:p>
                      <a:pPr algn="r" fontAlgn="b"/>
                      <a:r>
                        <a:rPr lang="en-US" sz="1600" u="none" strike="noStrike" dirty="0">
                          <a:effectLst/>
                          <a:latin typeface="+mn-lt"/>
                        </a:rPr>
                        <a:t>355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57</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a:t>
                      </a:r>
                    </a:p>
                  </a:txBody>
                  <a:tcPr marL="7144" marR="7144" marT="7144" marB="0" anchor="b"/>
                </a:tc>
                <a:extLst>
                  <a:ext uri="{0D108BD9-81ED-4DB2-BD59-A6C34878D82A}">
                    <a16:rowId xmlns:a16="http://schemas.microsoft.com/office/drawing/2014/main" val="10006"/>
                  </a:ext>
                </a:extLst>
              </a:tr>
              <a:tr h="286825">
                <a:tc>
                  <a:txBody>
                    <a:bodyPr/>
                    <a:lstStyle/>
                    <a:p>
                      <a:pPr algn="r" fontAlgn="b"/>
                      <a:r>
                        <a:rPr lang="en-US" sz="1600" u="none" strike="noStrike" dirty="0">
                          <a:effectLst/>
                          <a:latin typeface="+mn-lt"/>
                        </a:rPr>
                        <a:t>105</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347</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0</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47</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4</a:t>
                      </a:r>
                    </a:p>
                  </a:txBody>
                  <a:tcPr marL="7144" marR="7144" marT="7144" marB="0" anchor="b"/>
                </a:tc>
                <a:extLst>
                  <a:ext uri="{0D108BD9-81ED-4DB2-BD59-A6C34878D82A}">
                    <a16:rowId xmlns:a16="http://schemas.microsoft.com/office/drawing/2014/main" val="10007"/>
                  </a:ext>
                </a:extLst>
              </a:tr>
              <a:tr h="286825">
                <a:tc>
                  <a:txBody>
                    <a:bodyPr/>
                    <a:lstStyle/>
                    <a:p>
                      <a:pPr algn="r" fontAlgn="b"/>
                      <a:r>
                        <a:rPr lang="en-US" sz="1600" u="none" strike="noStrike" dirty="0">
                          <a:effectLst/>
                          <a:latin typeface="+mn-lt"/>
                        </a:rPr>
                        <a:t>106</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290</a:t>
                      </a:r>
                    </a:p>
                  </a:txBody>
                  <a:tcPr marL="7144" marR="7144" marT="7144" marB="0" anchor="b"/>
                </a:tc>
                <a:tc>
                  <a:txBody>
                    <a:bodyPr/>
                    <a:lstStyle/>
                    <a:p>
                      <a:pPr algn="r" fontAlgn="b"/>
                      <a:r>
                        <a:rPr lang="en-US" sz="1600" b="0" i="0" u="none" strike="noStrike" dirty="0">
                          <a:solidFill>
                            <a:srgbClr val="000000"/>
                          </a:solidFill>
                          <a:effectLst/>
                          <a:latin typeface="+mn-lt"/>
                        </a:rPr>
                        <a:t>0</a:t>
                      </a:r>
                    </a:p>
                  </a:txBody>
                  <a:tcPr marL="7144" marR="7144" marT="7144" marB="0" anchor="b"/>
                </a:tc>
                <a:tc>
                  <a:txBody>
                    <a:bodyPr/>
                    <a:lstStyle/>
                    <a:p>
                      <a:pPr algn="r" fontAlgn="b"/>
                      <a:r>
                        <a:rPr lang="en-US" sz="1600" b="0" i="0" u="none" strike="noStrike" dirty="0">
                          <a:solidFill>
                            <a:srgbClr val="000000"/>
                          </a:solidFill>
                          <a:effectLst/>
                          <a:latin typeface="+mn-lt"/>
                        </a:rPr>
                        <a:t>40</a:t>
                      </a:r>
                    </a:p>
                  </a:txBody>
                  <a:tcPr marL="7144" marR="7144" marT="7144" marB="0" anchor="b"/>
                </a:tc>
                <a:tc>
                  <a:txBody>
                    <a:bodyPr/>
                    <a:lstStyle/>
                    <a:p>
                      <a:pPr algn="r" fontAlgn="b"/>
                      <a:r>
                        <a:rPr lang="en-US" sz="1600" b="0" i="0" u="none" strike="noStrike" dirty="0">
                          <a:solidFill>
                            <a:srgbClr val="000000"/>
                          </a:solidFill>
                          <a:effectLst/>
                          <a:latin typeface="+mn-lt"/>
                        </a:rPr>
                        <a:t>4</a:t>
                      </a:r>
                    </a:p>
                  </a:txBody>
                  <a:tcPr marL="7144" marR="7144" marT="7144" marB="0" anchor="b"/>
                </a:tc>
                <a:extLst>
                  <a:ext uri="{0D108BD9-81ED-4DB2-BD59-A6C34878D82A}">
                    <a16:rowId xmlns:a16="http://schemas.microsoft.com/office/drawing/2014/main" val="10008"/>
                  </a:ext>
                </a:extLst>
              </a:tr>
              <a:tr h="286825">
                <a:tc>
                  <a:txBody>
                    <a:bodyPr/>
                    <a:lstStyle/>
                    <a:p>
                      <a:pPr algn="r" fontAlgn="b"/>
                      <a:r>
                        <a:rPr lang="en-US" sz="1600" u="none" strike="noStrike" dirty="0">
                          <a:effectLst/>
                          <a:latin typeface="+mn-lt"/>
                        </a:rPr>
                        <a:t>107</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1</a:t>
                      </a:r>
                    </a:p>
                  </a:txBody>
                  <a:tcPr marL="7144" marR="7144" marT="7144" marB="0" anchor="b"/>
                </a:tc>
                <a:tc>
                  <a:txBody>
                    <a:bodyPr/>
                    <a:lstStyle/>
                    <a:p>
                      <a:pPr algn="r" fontAlgn="b"/>
                      <a:r>
                        <a:rPr lang="en-US" sz="1600" b="0" i="0" u="none" strike="noStrike" dirty="0">
                          <a:solidFill>
                            <a:srgbClr val="000000"/>
                          </a:solidFill>
                          <a:effectLst/>
                          <a:latin typeface="+mn-lt"/>
                        </a:rPr>
                        <a:t>NA</a:t>
                      </a:r>
                    </a:p>
                  </a:txBody>
                  <a:tcPr marL="7144" marR="7144" marT="7144" marB="0" anchor="b"/>
                </a:tc>
                <a:tc>
                  <a:txBody>
                    <a:bodyPr/>
                    <a:lstStyle/>
                    <a:p>
                      <a:pPr algn="r" fontAlgn="b"/>
                      <a:r>
                        <a:rPr lang="en-US" sz="1600" u="none" strike="noStrike" dirty="0">
                          <a:effectLst/>
                          <a:latin typeface="+mn-lt"/>
                        </a:rPr>
                        <a:t>303</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u="none" strike="noStrike" dirty="0">
                          <a:effectLst/>
                          <a:latin typeface="+mn-lt"/>
                        </a:rPr>
                        <a:t>39</a:t>
                      </a:r>
                      <a:endParaRPr lang="en-US" sz="1600" b="0" i="0" u="none" strike="noStrike" dirty="0">
                        <a:solidFill>
                          <a:srgbClr val="000000"/>
                        </a:solidFill>
                        <a:effectLst/>
                        <a:latin typeface="+mn-lt"/>
                      </a:endParaRPr>
                    </a:p>
                  </a:txBody>
                  <a:tcPr marL="7144" marR="7144" marT="7144" marB="0" anchor="b"/>
                </a:tc>
                <a:tc>
                  <a:txBody>
                    <a:bodyPr/>
                    <a:lstStyle/>
                    <a:p>
                      <a:pPr algn="r" fontAlgn="b"/>
                      <a:r>
                        <a:rPr lang="en-US" sz="1600" b="0" i="0" u="none" strike="noStrike" dirty="0">
                          <a:solidFill>
                            <a:srgbClr val="000000"/>
                          </a:solidFill>
                          <a:effectLst/>
                          <a:latin typeface="+mn-lt"/>
                        </a:rPr>
                        <a:t>2</a:t>
                      </a:r>
                    </a:p>
                  </a:txBody>
                  <a:tcPr marL="7144" marR="7144" marT="7144" marB="0" anchor="b"/>
                </a:tc>
                <a:extLst>
                  <a:ext uri="{0D108BD9-81ED-4DB2-BD59-A6C34878D82A}">
                    <a16:rowId xmlns:a16="http://schemas.microsoft.com/office/drawing/2014/main" val="10009"/>
                  </a:ext>
                </a:extLst>
              </a:tr>
            </a:tbl>
          </a:graphicData>
        </a:graphic>
      </p:graphicFrame>
      <p:sp>
        <p:nvSpPr>
          <p:cNvPr id="6" name="Rectangle 5"/>
          <p:cNvSpPr/>
          <p:nvPr/>
        </p:nvSpPr>
        <p:spPr>
          <a:xfrm>
            <a:off x="3638553" y="3856314"/>
            <a:ext cx="5143494" cy="5763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3638552" y="4454302"/>
            <a:ext cx="5143495" cy="295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p:cNvSpPr txBox="1"/>
          <p:nvPr/>
        </p:nvSpPr>
        <p:spPr>
          <a:xfrm>
            <a:off x="2152650" y="3960702"/>
            <a:ext cx="1088238" cy="338554"/>
          </a:xfrm>
          <a:prstGeom prst="rect">
            <a:avLst/>
          </a:prstGeom>
          <a:noFill/>
          <a:ln>
            <a:solidFill>
              <a:schemeClr val="tx1"/>
            </a:solidFill>
          </a:ln>
        </p:spPr>
        <p:txBody>
          <a:bodyPr wrap="square" rtlCol="0">
            <a:spAutoFit/>
          </a:bodyPr>
          <a:lstStyle/>
          <a:p>
            <a:r>
              <a:rPr lang="en-US" sz="1600" dirty="0"/>
              <a:t>Responder</a:t>
            </a:r>
          </a:p>
        </p:txBody>
      </p:sp>
      <p:sp>
        <p:nvSpPr>
          <p:cNvPr id="9" name="TextBox 8"/>
          <p:cNvSpPr txBox="1"/>
          <p:nvPr/>
        </p:nvSpPr>
        <p:spPr>
          <a:xfrm>
            <a:off x="1482436" y="5171151"/>
            <a:ext cx="1546515" cy="338554"/>
          </a:xfrm>
          <a:prstGeom prst="rect">
            <a:avLst/>
          </a:prstGeom>
          <a:noFill/>
          <a:ln>
            <a:solidFill>
              <a:schemeClr val="tx1"/>
            </a:solidFill>
          </a:ln>
        </p:spPr>
        <p:txBody>
          <a:bodyPr wrap="square" rtlCol="0">
            <a:spAutoFit/>
          </a:bodyPr>
          <a:lstStyle/>
          <a:p>
            <a:r>
              <a:rPr lang="en-US" sz="1600" dirty="0"/>
              <a:t>Non-responder</a:t>
            </a:r>
          </a:p>
        </p:txBody>
      </p:sp>
      <p:cxnSp>
        <p:nvCxnSpPr>
          <p:cNvPr id="10" name="Straight Arrow Connector 9"/>
          <p:cNvCxnSpPr>
            <a:cxnSpLocks/>
            <a:stCxn id="8" idx="3"/>
            <a:endCxn id="6" idx="1"/>
          </p:cNvCxnSpPr>
          <p:nvPr/>
        </p:nvCxnSpPr>
        <p:spPr>
          <a:xfrm>
            <a:off x="3240888" y="4129979"/>
            <a:ext cx="397665" cy="1451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9" idx="3"/>
            <a:endCxn id="7" idx="1"/>
          </p:cNvCxnSpPr>
          <p:nvPr/>
        </p:nvCxnSpPr>
        <p:spPr>
          <a:xfrm flipV="1">
            <a:off x="3028951" y="4601940"/>
            <a:ext cx="609601" cy="7384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3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528" y="496843"/>
            <a:ext cx="9720072" cy="1499616"/>
          </a:xfrm>
        </p:spPr>
        <p:txBody>
          <a:bodyPr/>
          <a:lstStyle/>
          <a:p>
            <a:r>
              <a:rPr lang="en-US" dirty="0"/>
              <a:t>Example: A patient presents with cancer</a:t>
            </a:r>
          </a:p>
        </p:txBody>
      </p:sp>
      <p:cxnSp>
        <p:nvCxnSpPr>
          <p:cNvPr id="7" name="Straight Arrow Connector 6"/>
          <p:cNvCxnSpPr>
            <a:cxnSpLocks/>
            <a:stCxn id="11" idx="2"/>
            <a:endCxn id="12" idx="0"/>
          </p:cNvCxnSpPr>
          <p:nvPr/>
        </p:nvCxnSpPr>
        <p:spPr>
          <a:xfrm>
            <a:off x="5813323" y="2994372"/>
            <a:ext cx="2106067"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11" idx="2"/>
            <a:endCxn id="16" idx="0"/>
          </p:cNvCxnSpPr>
          <p:nvPr/>
        </p:nvCxnSpPr>
        <p:spPr>
          <a:xfrm flipH="1">
            <a:off x="3807510" y="2994372"/>
            <a:ext cx="2005813"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09613" y="3682071"/>
            <a:ext cx="2601275" cy="646331"/>
          </a:xfrm>
          <a:prstGeom prst="rect">
            <a:avLst/>
          </a:prstGeom>
          <a:noFill/>
        </p:spPr>
        <p:txBody>
          <a:bodyPr wrap="square" rtlCol="0">
            <a:spAutoFit/>
          </a:bodyPr>
          <a:lstStyle/>
          <a:p>
            <a:r>
              <a:rPr lang="en-US" dirty="0"/>
              <a:t>Disease </a:t>
            </a:r>
          </a:p>
          <a:p>
            <a:r>
              <a:rPr lang="en-US" dirty="0"/>
              <a:t>progression</a:t>
            </a:r>
          </a:p>
        </p:txBody>
      </p:sp>
      <p:sp>
        <p:nvSpPr>
          <p:cNvPr id="11" name="TextBox 10"/>
          <p:cNvSpPr txBox="1"/>
          <p:nvPr/>
        </p:nvSpPr>
        <p:spPr>
          <a:xfrm>
            <a:off x="5218077" y="2625040"/>
            <a:ext cx="1190491" cy="369332"/>
          </a:xfrm>
          <a:prstGeom prst="rect">
            <a:avLst/>
          </a:prstGeom>
          <a:noFill/>
          <a:ln>
            <a:solidFill>
              <a:schemeClr val="tx1"/>
            </a:solidFill>
          </a:ln>
        </p:spPr>
        <p:txBody>
          <a:bodyPr wrap="square" rtlCol="0">
            <a:spAutoFit/>
          </a:bodyPr>
          <a:lstStyle/>
          <a:p>
            <a:r>
              <a:rPr lang="en-US" dirty="0"/>
              <a:t>Pazopanib</a:t>
            </a:r>
          </a:p>
        </p:txBody>
      </p:sp>
      <p:sp>
        <p:nvSpPr>
          <p:cNvPr id="12" name="TextBox 11"/>
          <p:cNvSpPr txBox="1"/>
          <p:nvPr/>
        </p:nvSpPr>
        <p:spPr>
          <a:xfrm>
            <a:off x="6864113" y="4899647"/>
            <a:ext cx="2110554" cy="369332"/>
          </a:xfrm>
          <a:prstGeom prst="rect">
            <a:avLst/>
          </a:prstGeom>
          <a:noFill/>
          <a:ln>
            <a:solidFill>
              <a:schemeClr val="tx1"/>
            </a:solidFill>
          </a:ln>
        </p:spPr>
        <p:txBody>
          <a:bodyPr wrap="square" rtlCol="0">
            <a:spAutoFit/>
          </a:bodyPr>
          <a:lstStyle/>
          <a:p>
            <a:r>
              <a:rPr lang="en-US" dirty="0"/>
              <a:t>Continue pazopanib</a:t>
            </a:r>
          </a:p>
        </p:txBody>
      </p:sp>
      <p:sp>
        <p:nvSpPr>
          <p:cNvPr id="16" name="TextBox 15"/>
          <p:cNvSpPr txBox="1"/>
          <p:nvPr/>
        </p:nvSpPr>
        <p:spPr>
          <a:xfrm>
            <a:off x="3167185" y="4899648"/>
            <a:ext cx="1280649" cy="369332"/>
          </a:xfrm>
          <a:prstGeom prst="rect">
            <a:avLst/>
          </a:prstGeom>
          <a:noFill/>
          <a:ln>
            <a:solidFill>
              <a:schemeClr val="tx1"/>
            </a:solidFill>
          </a:ln>
        </p:spPr>
        <p:txBody>
          <a:bodyPr wrap="square" rtlCol="0">
            <a:spAutoFit/>
          </a:bodyPr>
          <a:lstStyle/>
          <a:p>
            <a:r>
              <a:rPr lang="en-US" dirty="0"/>
              <a:t>Everolimus</a:t>
            </a:r>
          </a:p>
        </p:txBody>
      </p:sp>
      <p:sp>
        <p:nvSpPr>
          <p:cNvPr id="41" name="TextBox 40"/>
          <p:cNvSpPr txBox="1"/>
          <p:nvPr/>
        </p:nvSpPr>
        <p:spPr>
          <a:xfrm>
            <a:off x="7216395" y="3682071"/>
            <a:ext cx="2718891" cy="646331"/>
          </a:xfrm>
          <a:prstGeom prst="rect">
            <a:avLst/>
          </a:prstGeom>
          <a:noFill/>
        </p:spPr>
        <p:txBody>
          <a:bodyPr wrap="square" rtlCol="0">
            <a:spAutoFit/>
          </a:bodyPr>
          <a:lstStyle/>
          <a:p>
            <a:r>
              <a:rPr lang="en-US" dirty="0"/>
              <a:t>Stable disease, partial or complete response</a:t>
            </a:r>
          </a:p>
        </p:txBody>
      </p:sp>
      <p:sp>
        <p:nvSpPr>
          <p:cNvPr id="4" name="Slide Number Placeholder 3"/>
          <p:cNvSpPr>
            <a:spLocks noGrp="1"/>
          </p:cNvSpPr>
          <p:nvPr>
            <p:ph type="sldNum" sz="quarter" idx="12"/>
          </p:nvPr>
        </p:nvSpPr>
        <p:spPr/>
        <p:txBody>
          <a:bodyPr/>
          <a:lstStyle/>
          <a:p>
            <a:fld id="{9DCF266C-2C2B-4FD8-88EF-84D42B4CF5B3}" type="slidenum">
              <a:rPr lang="en-US" smtClean="0"/>
              <a:t>14</a:t>
            </a:fld>
            <a:endParaRPr lang="en-US" dirty="0"/>
          </a:p>
        </p:txBody>
      </p:sp>
    </p:spTree>
    <p:extLst>
      <p:ext uri="{BB962C8B-B14F-4D97-AF65-F5344CB8AC3E}">
        <p14:creationId xmlns:p14="http://schemas.microsoft.com/office/powerpoint/2010/main" val="27590269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Practice Exercise using Software</a:t>
            </a:r>
          </a:p>
        </p:txBody>
      </p:sp>
      <p:sp>
        <p:nvSpPr>
          <p:cNvPr id="3" name="Slide Number Placeholder 2"/>
          <p:cNvSpPr>
            <a:spLocks noGrp="1"/>
          </p:cNvSpPr>
          <p:nvPr>
            <p:ph type="sldNum" sz="quarter" idx="12"/>
          </p:nvPr>
        </p:nvSpPr>
        <p:spPr/>
        <p:txBody>
          <a:bodyPr/>
          <a:lstStyle/>
          <a:p>
            <a:fld id="{A5D432E4-8F8F-48E2-A77C-E301F9F96909}" type="slidenum">
              <a:rPr lang="en-US" smtClean="0"/>
              <a:t>140</a:t>
            </a:fld>
            <a:endParaRPr lang="en-US" dirty="0"/>
          </a:p>
        </p:txBody>
      </p:sp>
      <p:sp>
        <p:nvSpPr>
          <p:cNvPr id="2" name="Rectangle 1">
            <a:extLst>
              <a:ext uri="{FF2B5EF4-FFF2-40B4-BE49-F238E27FC236}">
                <a16:creationId xmlns:a16="http://schemas.microsoft.com/office/drawing/2014/main" id="{4DB1A0C2-AD2D-4921-A556-612E886B7BF5}"/>
              </a:ext>
            </a:extLst>
          </p:cNvPr>
          <p:cNvSpPr/>
          <p:nvPr/>
        </p:nvSpPr>
        <p:spPr>
          <a:xfrm>
            <a:off x="457200" y="1131614"/>
            <a:ext cx="5249333" cy="3416320"/>
          </a:xfrm>
          <a:prstGeom prst="rect">
            <a:avLst/>
          </a:prstGeom>
        </p:spPr>
        <p:txBody>
          <a:bodyPr wrap="square">
            <a:spAutoFit/>
          </a:bodyPr>
          <a:lstStyle/>
          <a:p>
            <a:pPr marL="342900" indent="-342900">
              <a:buClr>
                <a:schemeClr val="accent2"/>
              </a:buClr>
              <a:buFont typeface="Arial" panose="020B0604020202020204" pitchFamily="34" charset="0"/>
              <a:buChar char="•"/>
            </a:pPr>
            <a:r>
              <a:rPr lang="en-US" sz="2400" dirty="0"/>
              <a:t>ADHD SMART </a:t>
            </a:r>
          </a:p>
          <a:p>
            <a:pPr marL="342900" indent="-342900">
              <a:buClr>
                <a:schemeClr val="accent2"/>
              </a:buClr>
              <a:buFont typeface="Arial" panose="020B0604020202020204" pitchFamily="34" charset="0"/>
              <a:buChar char="•"/>
            </a:pPr>
            <a:r>
              <a:rPr lang="en-US" sz="2400" dirty="0"/>
              <a:t>LOAD ADHD Simulated data into R or SAS </a:t>
            </a:r>
          </a:p>
          <a:p>
            <a:pPr marL="800100" lvl="1" indent="-342900">
              <a:buClr>
                <a:schemeClr val="accent2"/>
              </a:buClr>
              <a:buFont typeface="Arial" panose="020B0604020202020204" pitchFamily="34" charset="0"/>
              <a:buChar char="•"/>
            </a:pPr>
            <a:r>
              <a:rPr lang="en-US" sz="2400" dirty="0"/>
              <a:t>Available at: </a:t>
            </a:r>
            <a:r>
              <a:rPr lang="en-US" sz="2400" dirty="0">
                <a:hlinkClick r:id="rId2"/>
              </a:rPr>
              <a:t>https://sites.google.com/umich.edu/kidwell/workshops</a:t>
            </a:r>
            <a:endParaRPr lang="en-US" sz="2400" dirty="0"/>
          </a:p>
          <a:p>
            <a:pPr marL="342900" indent="-342900">
              <a:buClr>
                <a:schemeClr val="accent2"/>
              </a:buClr>
              <a:buFont typeface="Arial" panose="020B0604020202020204" pitchFamily="34" charset="0"/>
              <a:buChar char="•"/>
            </a:pPr>
            <a:r>
              <a:rPr lang="en-US" sz="2400" dirty="0"/>
              <a:t>Use code or try to code it yourself to see results.</a:t>
            </a:r>
          </a:p>
          <a:p>
            <a:pPr marL="342900" indent="-342900">
              <a:buClr>
                <a:schemeClr val="accent2"/>
              </a:buClr>
              <a:buFont typeface="Arial" panose="020B0604020202020204" pitchFamily="34" charset="0"/>
              <a:buChar char="•"/>
            </a:pPr>
            <a:endParaRPr lang="en-US" sz="2400" dirty="0"/>
          </a:p>
        </p:txBody>
      </p:sp>
      <p:pic>
        <p:nvPicPr>
          <p:cNvPr id="5" name="Picture 4" descr="ADHD Data Description Handout.pdf - Adobe Acrobat Reader DC">
            <a:extLst>
              <a:ext uri="{FF2B5EF4-FFF2-40B4-BE49-F238E27FC236}">
                <a16:creationId xmlns:a16="http://schemas.microsoft.com/office/drawing/2014/main" id="{BF987F6C-73EE-4057-8CCE-4963D47F14DB}"/>
              </a:ext>
            </a:extLst>
          </p:cNvPr>
          <p:cNvPicPr>
            <a:picLocks noChangeAspect="1"/>
          </p:cNvPicPr>
          <p:nvPr/>
        </p:nvPicPr>
        <p:blipFill rotWithShape="1">
          <a:blip r:embed="rId3">
            <a:extLst>
              <a:ext uri="{28A0092B-C50C-407E-A947-70E740481C1C}">
                <a14:useLocalDpi xmlns:a14="http://schemas.microsoft.com/office/drawing/2010/main" val="0"/>
              </a:ext>
            </a:extLst>
          </a:blip>
          <a:srcRect l="9102" t="48873" r="9102" b="1646"/>
          <a:stretch/>
        </p:blipFill>
        <p:spPr>
          <a:xfrm>
            <a:off x="6436197" y="237067"/>
            <a:ext cx="5459470" cy="3990995"/>
          </a:xfrm>
          <a:prstGeom prst="rect">
            <a:avLst/>
          </a:prstGeom>
        </p:spPr>
      </p:pic>
    </p:spTree>
    <p:extLst>
      <p:ext uri="{BB962C8B-B14F-4D97-AF65-F5344CB8AC3E}">
        <p14:creationId xmlns:p14="http://schemas.microsoft.com/office/powerpoint/2010/main" val="20518489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9AF9-76F6-4083-9B3C-E0E25CE41809}"/>
              </a:ext>
            </a:extLst>
          </p:cNvPr>
          <p:cNvSpPr>
            <a:spLocks noGrp="1"/>
          </p:cNvSpPr>
          <p:nvPr>
            <p:ph type="title"/>
          </p:nvPr>
        </p:nvSpPr>
        <p:spPr/>
        <p:txBody>
          <a:bodyPr/>
          <a:lstStyle/>
          <a:p>
            <a:r>
              <a:rPr lang="en-US" dirty="0"/>
              <a:t>ADHD SMART</a:t>
            </a:r>
          </a:p>
        </p:txBody>
      </p:sp>
      <p:graphicFrame>
        <p:nvGraphicFramePr>
          <p:cNvPr id="5" name="Content Placeholder 4">
            <a:extLst>
              <a:ext uri="{FF2B5EF4-FFF2-40B4-BE49-F238E27FC236}">
                <a16:creationId xmlns:a16="http://schemas.microsoft.com/office/drawing/2014/main" id="{B94853D4-EADE-4AB6-B0EC-786728C83F85}"/>
              </a:ext>
            </a:extLst>
          </p:cNvPr>
          <p:cNvGraphicFramePr>
            <a:graphicFrameLocks noGrp="1"/>
          </p:cNvGraphicFramePr>
          <p:nvPr>
            <p:ph idx="1"/>
          </p:nvPr>
        </p:nvGraphicFramePr>
        <p:xfrm>
          <a:off x="1024128" y="1924304"/>
          <a:ext cx="10487515" cy="4348480"/>
        </p:xfrm>
        <a:graphic>
          <a:graphicData uri="http://schemas.openxmlformats.org/drawingml/2006/table">
            <a:tbl>
              <a:tblPr firstRow="1" bandRow="1">
                <a:tableStyleId>{5C22544A-7EE6-4342-B048-85BDC9FD1C3A}</a:tableStyleId>
              </a:tblPr>
              <a:tblGrid>
                <a:gridCol w="1038924">
                  <a:extLst>
                    <a:ext uri="{9D8B030D-6E8A-4147-A177-3AD203B41FA5}">
                      <a16:colId xmlns:a16="http://schemas.microsoft.com/office/drawing/2014/main" val="1495367987"/>
                    </a:ext>
                  </a:extLst>
                </a:gridCol>
                <a:gridCol w="3439677">
                  <a:extLst>
                    <a:ext uri="{9D8B030D-6E8A-4147-A177-3AD203B41FA5}">
                      <a16:colId xmlns:a16="http://schemas.microsoft.com/office/drawing/2014/main" val="3136067299"/>
                    </a:ext>
                  </a:extLst>
                </a:gridCol>
                <a:gridCol w="6008914">
                  <a:extLst>
                    <a:ext uri="{9D8B030D-6E8A-4147-A177-3AD203B41FA5}">
                      <a16:colId xmlns:a16="http://schemas.microsoft.com/office/drawing/2014/main" val="1101476190"/>
                    </a:ext>
                  </a:extLst>
                </a:gridCol>
              </a:tblGrid>
              <a:tr h="370840">
                <a:tc>
                  <a:txBody>
                    <a:bodyPr/>
                    <a:lstStyle/>
                    <a:p>
                      <a:r>
                        <a:rPr lang="en-US" dirty="0"/>
                        <a:t>Variable</a:t>
                      </a:r>
                    </a:p>
                  </a:txBody>
                  <a:tcPr/>
                </a:tc>
                <a:tc>
                  <a:txBody>
                    <a:bodyPr/>
                    <a:lstStyle/>
                    <a:p>
                      <a:r>
                        <a:rPr lang="en-US" dirty="0"/>
                        <a:t>Type</a:t>
                      </a:r>
                    </a:p>
                  </a:txBody>
                  <a:tcPr/>
                </a:tc>
                <a:tc>
                  <a:txBody>
                    <a:bodyPr/>
                    <a:lstStyle/>
                    <a:p>
                      <a:r>
                        <a:rPr lang="en-US" dirty="0"/>
                        <a:t>Description</a:t>
                      </a:r>
                    </a:p>
                  </a:txBody>
                  <a:tcPr/>
                </a:tc>
                <a:extLst>
                  <a:ext uri="{0D108BD9-81ED-4DB2-BD59-A6C34878D82A}">
                    <a16:rowId xmlns:a16="http://schemas.microsoft.com/office/drawing/2014/main" val="1438905244"/>
                  </a:ext>
                </a:extLst>
              </a:tr>
              <a:tr h="370840">
                <a:tc>
                  <a:txBody>
                    <a:bodyPr/>
                    <a:lstStyle/>
                    <a:p>
                      <a:r>
                        <a:rPr lang="en-US" dirty="0"/>
                        <a:t>O11</a:t>
                      </a:r>
                    </a:p>
                  </a:txBody>
                  <a:tcPr/>
                </a:tc>
                <a:tc>
                  <a:txBody>
                    <a:bodyPr/>
                    <a:lstStyle/>
                    <a:p>
                      <a:r>
                        <a:rPr lang="en-US" dirty="0"/>
                        <a:t>Baseline covariate, binary (0/1)</a:t>
                      </a:r>
                    </a:p>
                  </a:txBody>
                  <a:tcPr/>
                </a:tc>
                <a:tc>
                  <a:txBody>
                    <a:bodyPr/>
                    <a:lstStyle/>
                    <a:p>
                      <a:r>
                        <a:rPr lang="en-US" dirty="0"/>
                        <a:t>ODD diagnosis </a:t>
                      </a:r>
                    </a:p>
                  </a:txBody>
                  <a:tcPr/>
                </a:tc>
                <a:extLst>
                  <a:ext uri="{0D108BD9-81ED-4DB2-BD59-A6C34878D82A}">
                    <a16:rowId xmlns:a16="http://schemas.microsoft.com/office/drawing/2014/main" val="2646518388"/>
                  </a:ext>
                </a:extLst>
              </a:tr>
              <a:tr h="370840">
                <a:tc>
                  <a:txBody>
                    <a:bodyPr/>
                    <a:lstStyle/>
                    <a:p>
                      <a:r>
                        <a:rPr lang="en-US" dirty="0"/>
                        <a:t>O12</a:t>
                      </a:r>
                    </a:p>
                  </a:txBody>
                  <a:tcPr/>
                </a:tc>
                <a:tc>
                  <a:txBody>
                    <a:bodyPr/>
                    <a:lstStyle/>
                    <a:p>
                      <a:r>
                        <a:rPr lang="en-US" dirty="0"/>
                        <a:t>Baseline covariate, continuous</a:t>
                      </a:r>
                    </a:p>
                  </a:txBody>
                  <a:tcPr/>
                </a:tc>
                <a:tc>
                  <a:txBody>
                    <a:bodyPr/>
                    <a:lstStyle/>
                    <a:p>
                      <a:r>
                        <a:rPr lang="en-US" dirty="0"/>
                        <a:t>ADHD score, larger reflects fewer symptoms</a:t>
                      </a:r>
                    </a:p>
                  </a:txBody>
                  <a:tcPr/>
                </a:tc>
                <a:extLst>
                  <a:ext uri="{0D108BD9-81ED-4DB2-BD59-A6C34878D82A}">
                    <a16:rowId xmlns:a16="http://schemas.microsoft.com/office/drawing/2014/main" val="3694030984"/>
                  </a:ext>
                </a:extLst>
              </a:tr>
              <a:tr h="370840">
                <a:tc>
                  <a:txBody>
                    <a:bodyPr/>
                    <a:lstStyle/>
                    <a:p>
                      <a:r>
                        <a:rPr lang="en-US" dirty="0"/>
                        <a:t>O13</a:t>
                      </a:r>
                    </a:p>
                  </a:txBody>
                  <a:tcPr/>
                </a:tc>
                <a:tc>
                  <a:txBody>
                    <a:bodyPr/>
                    <a:lstStyle/>
                    <a:p>
                      <a:r>
                        <a:rPr lang="en-US" dirty="0"/>
                        <a:t>Baseline covariate, binary (0/1)</a:t>
                      </a:r>
                    </a:p>
                  </a:txBody>
                  <a:tcPr/>
                </a:tc>
                <a:tc>
                  <a:txBody>
                    <a:bodyPr/>
                    <a:lstStyle/>
                    <a:p>
                      <a:r>
                        <a:rPr lang="en-US" dirty="0"/>
                        <a:t>Medication prior to 1</a:t>
                      </a:r>
                      <a:r>
                        <a:rPr lang="en-US" baseline="30000" dirty="0"/>
                        <a:t>st</a:t>
                      </a:r>
                      <a:r>
                        <a:rPr lang="en-US" dirty="0"/>
                        <a:t> stage treatment</a:t>
                      </a:r>
                    </a:p>
                  </a:txBody>
                  <a:tcPr/>
                </a:tc>
                <a:extLst>
                  <a:ext uri="{0D108BD9-81ED-4DB2-BD59-A6C34878D82A}">
                    <a16:rowId xmlns:a16="http://schemas.microsoft.com/office/drawing/2014/main" val="1260134345"/>
                  </a:ext>
                </a:extLst>
              </a:tr>
              <a:tr h="370840">
                <a:tc>
                  <a:txBody>
                    <a:bodyPr/>
                    <a:lstStyle/>
                    <a:p>
                      <a:r>
                        <a:rPr lang="en-US" dirty="0"/>
                        <a:t>O14</a:t>
                      </a:r>
                    </a:p>
                  </a:txBody>
                  <a:tcPr/>
                </a:tc>
                <a:tc>
                  <a:txBody>
                    <a:bodyPr/>
                    <a:lstStyle/>
                    <a:p>
                      <a:r>
                        <a:rPr lang="en-US" dirty="0"/>
                        <a:t>Baseline covariate, binary (0/1)</a:t>
                      </a:r>
                    </a:p>
                  </a:txBody>
                  <a:tcPr/>
                </a:tc>
                <a:tc>
                  <a:txBody>
                    <a:bodyPr/>
                    <a:lstStyle/>
                    <a:p>
                      <a:r>
                        <a:rPr lang="en-US" dirty="0"/>
                        <a:t>White (1) vs. non-white</a:t>
                      </a:r>
                    </a:p>
                  </a:txBody>
                  <a:tcPr/>
                </a:tc>
                <a:extLst>
                  <a:ext uri="{0D108BD9-81ED-4DB2-BD59-A6C34878D82A}">
                    <a16:rowId xmlns:a16="http://schemas.microsoft.com/office/drawing/2014/main" val="781086386"/>
                  </a:ext>
                </a:extLst>
              </a:tr>
              <a:tr h="370840">
                <a:tc>
                  <a:txBody>
                    <a:bodyPr/>
                    <a:lstStyle/>
                    <a:p>
                      <a:r>
                        <a:rPr lang="en-US" dirty="0"/>
                        <a:t>A1</a:t>
                      </a:r>
                    </a:p>
                  </a:txBody>
                  <a:tcPr/>
                </a:tc>
                <a:tc>
                  <a:txBody>
                    <a:bodyPr/>
                    <a:lstStyle/>
                    <a:p>
                      <a:r>
                        <a:rPr lang="en-US" dirty="0"/>
                        <a:t>1</a:t>
                      </a:r>
                      <a:r>
                        <a:rPr lang="en-US" baseline="30000" dirty="0"/>
                        <a:t>st</a:t>
                      </a:r>
                      <a:r>
                        <a:rPr lang="en-US" dirty="0"/>
                        <a:t> stage treatment, binary (-1/1)</a:t>
                      </a:r>
                    </a:p>
                  </a:txBody>
                  <a:tcPr/>
                </a:tc>
                <a:tc>
                  <a:txBody>
                    <a:bodyPr/>
                    <a:lstStyle/>
                    <a:p>
                      <a:r>
                        <a:rPr lang="en-US" dirty="0"/>
                        <a:t>-1 for MED, 1 for BMOD</a:t>
                      </a:r>
                    </a:p>
                  </a:txBody>
                  <a:tcPr/>
                </a:tc>
                <a:extLst>
                  <a:ext uri="{0D108BD9-81ED-4DB2-BD59-A6C34878D82A}">
                    <a16:rowId xmlns:a16="http://schemas.microsoft.com/office/drawing/2014/main" val="4245650"/>
                  </a:ext>
                </a:extLst>
              </a:tr>
              <a:tr h="370840">
                <a:tc>
                  <a:txBody>
                    <a:bodyPr/>
                    <a:lstStyle/>
                    <a:p>
                      <a:r>
                        <a:rPr lang="en-US" dirty="0"/>
                        <a:t>R</a:t>
                      </a:r>
                    </a:p>
                  </a:txBody>
                  <a:tcPr/>
                </a:tc>
                <a:tc>
                  <a:txBody>
                    <a:bodyPr/>
                    <a:lstStyle/>
                    <a:p>
                      <a:r>
                        <a:rPr lang="en-US" dirty="0"/>
                        <a:t>Response indicator, binary (0/1)</a:t>
                      </a:r>
                    </a:p>
                  </a:txBody>
                  <a:tcPr/>
                </a:tc>
                <a:tc>
                  <a:txBody>
                    <a:bodyPr/>
                    <a:lstStyle/>
                    <a:p>
                      <a:r>
                        <a:rPr lang="en-US" dirty="0"/>
                        <a:t>0 for no-response, 1 if response</a:t>
                      </a:r>
                    </a:p>
                  </a:txBody>
                  <a:tcPr/>
                </a:tc>
                <a:extLst>
                  <a:ext uri="{0D108BD9-81ED-4DB2-BD59-A6C34878D82A}">
                    <a16:rowId xmlns:a16="http://schemas.microsoft.com/office/drawing/2014/main" val="3146329980"/>
                  </a:ext>
                </a:extLst>
              </a:tr>
              <a:tr h="370840">
                <a:tc>
                  <a:txBody>
                    <a:bodyPr/>
                    <a:lstStyle/>
                    <a:p>
                      <a:r>
                        <a:rPr lang="en-US" dirty="0"/>
                        <a:t>O21</a:t>
                      </a:r>
                    </a:p>
                  </a:txBody>
                  <a:tcPr/>
                </a:tc>
                <a:tc>
                  <a:txBody>
                    <a:bodyPr/>
                    <a:lstStyle/>
                    <a:p>
                      <a:r>
                        <a:rPr lang="en-US" dirty="0"/>
                        <a:t>Intermediate outcome, continuous</a:t>
                      </a:r>
                    </a:p>
                  </a:txBody>
                  <a:tcPr/>
                </a:tc>
                <a:tc>
                  <a:txBody>
                    <a:bodyPr/>
                    <a:lstStyle/>
                    <a:p>
                      <a:r>
                        <a:rPr lang="en-US" dirty="0"/>
                        <a:t>Number of months until no response</a:t>
                      </a:r>
                    </a:p>
                  </a:txBody>
                  <a:tcPr/>
                </a:tc>
                <a:extLst>
                  <a:ext uri="{0D108BD9-81ED-4DB2-BD59-A6C34878D82A}">
                    <a16:rowId xmlns:a16="http://schemas.microsoft.com/office/drawing/2014/main" val="3339334776"/>
                  </a:ext>
                </a:extLst>
              </a:tr>
              <a:tr h="370840">
                <a:tc>
                  <a:txBody>
                    <a:bodyPr/>
                    <a:lstStyle/>
                    <a:p>
                      <a:r>
                        <a:rPr lang="en-US" dirty="0"/>
                        <a:t>O22</a:t>
                      </a:r>
                    </a:p>
                  </a:txBody>
                  <a:tcPr/>
                </a:tc>
                <a:tc>
                  <a:txBody>
                    <a:bodyPr/>
                    <a:lstStyle/>
                    <a:p>
                      <a:r>
                        <a:rPr lang="en-US" dirty="0"/>
                        <a:t>Intermediate outcome, binary (0/1)</a:t>
                      </a:r>
                    </a:p>
                  </a:txBody>
                  <a:tcPr/>
                </a:tc>
                <a:tc>
                  <a:txBody>
                    <a:bodyPr/>
                    <a:lstStyle/>
                    <a:p>
                      <a:r>
                        <a:rPr lang="en-US" dirty="0"/>
                        <a:t>Adherence to initial treatment</a:t>
                      </a:r>
                    </a:p>
                  </a:txBody>
                  <a:tcPr/>
                </a:tc>
                <a:extLst>
                  <a:ext uri="{0D108BD9-81ED-4DB2-BD59-A6C34878D82A}">
                    <a16:rowId xmlns:a16="http://schemas.microsoft.com/office/drawing/2014/main" val="3158130758"/>
                  </a:ext>
                </a:extLst>
              </a:tr>
              <a:tr h="370840">
                <a:tc>
                  <a:txBody>
                    <a:bodyPr/>
                    <a:lstStyle/>
                    <a:p>
                      <a:r>
                        <a:rPr lang="en-US" dirty="0"/>
                        <a:t>A2</a:t>
                      </a:r>
                    </a:p>
                  </a:txBody>
                  <a:tcPr/>
                </a:tc>
                <a:tc>
                  <a:txBody>
                    <a:bodyPr/>
                    <a:lstStyle/>
                    <a:p>
                      <a:r>
                        <a:rPr lang="en-US" dirty="0"/>
                        <a:t>2</a:t>
                      </a:r>
                      <a:r>
                        <a:rPr lang="en-US" baseline="30000" dirty="0"/>
                        <a:t>nd</a:t>
                      </a:r>
                      <a:r>
                        <a:rPr lang="en-US" dirty="0"/>
                        <a:t> stage treatment, binary (-1/1, missing for R=1)</a:t>
                      </a:r>
                    </a:p>
                  </a:txBody>
                  <a:tcPr/>
                </a:tc>
                <a:tc>
                  <a:txBody>
                    <a:bodyPr/>
                    <a:lstStyle/>
                    <a:p>
                      <a:r>
                        <a:rPr lang="en-US" dirty="0"/>
                        <a:t>For non-responders to 1</a:t>
                      </a:r>
                      <a:r>
                        <a:rPr lang="en-US" baseline="30000" dirty="0"/>
                        <a:t>st</a:t>
                      </a:r>
                      <a:r>
                        <a:rPr lang="en-US" dirty="0"/>
                        <a:t> treatment, -1 for AUGMENT, 1 for INTENSIFY</a:t>
                      </a:r>
                    </a:p>
                  </a:txBody>
                  <a:tcPr/>
                </a:tc>
                <a:extLst>
                  <a:ext uri="{0D108BD9-81ED-4DB2-BD59-A6C34878D82A}">
                    <a16:rowId xmlns:a16="http://schemas.microsoft.com/office/drawing/2014/main" val="3715652731"/>
                  </a:ext>
                </a:extLst>
              </a:tr>
              <a:tr h="370840">
                <a:tc>
                  <a:txBody>
                    <a:bodyPr/>
                    <a:lstStyle/>
                    <a:p>
                      <a:r>
                        <a:rPr lang="en-US" dirty="0"/>
                        <a:t>Y</a:t>
                      </a:r>
                    </a:p>
                  </a:txBody>
                  <a:tcPr/>
                </a:tc>
                <a:tc>
                  <a:txBody>
                    <a:bodyPr/>
                    <a:lstStyle/>
                    <a:p>
                      <a:r>
                        <a:rPr lang="en-US" dirty="0"/>
                        <a:t>Outcome, continuous</a:t>
                      </a:r>
                    </a:p>
                  </a:txBody>
                  <a:tcPr/>
                </a:tc>
                <a:tc>
                  <a:txBody>
                    <a:bodyPr/>
                    <a:lstStyle/>
                    <a:p>
                      <a:r>
                        <a:rPr lang="en-US" dirty="0"/>
                        <a:t>School performance at end of school year, higher is better</a:t>
                      </a:r>
                    </a:p>
                  </a:txBody>
                  <a:tcPr/>
                </a:tc>
                <a:extLst>
                  <a:ext uri="{0D108BD9-81ED-4DB2-BD59-A6C34878D82A}">
                    <a16:rowId xmlns:a16="http://schemas.microsoft.com/office/drawing/2014/main" val="4093855199"/>
                  </a:ext>
                </a:extLst>
              </a:tr>
            </a:tbl>
          </a:graphicData>
        </a:graphic>
      </p:graphicFrame>
      <p:sp>
        <p:nvSpPr>
          <p:cNvPr id="4" name="Slide Number Placeholder 3">
            <a:extLst>
              <a:ext uri="{FF2B5EF4-FFF2-40B4-BE49-F238E27FC236}">
                <a16:creationId xmlns:a16="http://schemas.microsoft.com/office/drawing/2014/main" id="{08E2CDFB-9C8A-474E-A8AC-0491C91102B4}"/>
              </a:ext>
            </a:extLst>
          </p:cNvPr>
          <p:cNvSpPr>
            <a:spLocks noGrp="1"/>
          </p:cNvSpPr>
          <p:nvPr>
            <p:ph type="sldNum" sz="quarter" idx="12"/>
          </p:nvPr>
        </p:nvSpPr>
        <p:spPr/>
        <p:txBody>
          <a:bodyPr/>
          <a:lstStyle/>
          <a:p>
            <a:fld id="{9DCF266C-2C2B-4FD8-88EF-84D42B4CF5B3}" type="slidenum">
              <a:rPr lang="en-US" smtClean="0"/>
              <a:t>141</a:t>
            </a:fld>
            <a:endParaRPr lang="en-US" dirty="0"/>
          </a:p>
        </p:txBody>
      </p:sp>
    </p:spTree>
    <p:extLst>
      <p:ext uri="{BB962C8B-B14F-4D97-AF65-F5344CB8AC3E}">
        <p14:creationId xmlns:p14="http://schemas.microsoft.com/office/powerpoint/2010/main" val="24026506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SMALL Sample SMARTs</a:t>
            </a:r>
          </a:p>
        </p:txBody>
      </p:sp>
      <p:sp>
        <p:nvSpPr>
          <p:cNvPr id="5" name="Slide Number Placeholder 4"/>
          <p:cNvSpPr>
            <a:spLocks noGrp="1"/>
          </p:cNvSpPr>
          <p:nvPr>
            <p:ph type="sldNum" sz="quarter" idx="12"/>
          </p:nvPr>
        </p:nvSpPr>
        <p:spPr/>
        <p:txBody>
          <a:bodyPr/>
          <a:lstStyle/>
          <a:p>
            <a:fld id="{7919409A-A7FA-4E07-A6C0-ED4EB73ED649}" type="slidenum">
              <a:rPr lang="en-US" smtClean="0"/>
              <a:t>142</a:t>
            </a:fld>
            <a:endParaRPr lang="en-US" dirty="0"/>
          </a:p>
        </p:txBody>
      </p:sp>
    </p:spTree>
    <p:extLst>
      <p:ext uri="{BB962C8B-B14F-4D97-AF65-F5344CB8AC3E}">
        <p14:creationId xmlns:p14="http://schemas.microsoft.com/office/powerpoint/2010/main" val="11769511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A905-C679-440B-8E72-0511BF501098}"/>
              </a:ext>
            </a:extLst>
          </p:cNvPr>
          <p:cNvSpPr>
            <a:spLocks noGrp="1"/>
          </p:cNvSpPr>
          <p:nvPr>
            <p:ph type="title"/>
          </p:nvPr>
        </p:nvSpPr>
        <p:spPr/>
        <p:txBody>
          <a:bodyPr/>
          <a:lstStyle/>
          <a:p>
            <a:r>
              <a:rPr lang="en-US" dirty="0"/>
              <a:t>Trial Designs in Small Samples/Rare diseases </a:t>
            </a:r>
          </a:p>
        </p:txBody>
      </p:sp>
      <p:sp>
        <p:nvSpPr>
          <p:cNvPr id="3" name="Content Placeholder 2">
            <a:extLst>
              <a:ext uri="{FF2B5EF4-FFF2-40B4-BE49-F238E27FC236}">
                <a16:creationId xmlns:a16="http://schemas.microsoft.com/office/drawing/2014/main" id="{0E70275D-9301-4827-8FC9-9011CE0C4F75}"/>
              </a:ext>
            </a:extLst>
          </p:cNvPr>
          <p:cNvSpPr>
            <a:spLocks noGrp="1"/>
          </p:cNvSpPr>
          <p:nvPr>
            <p:ph idx="1"/>
          </p:nvPr>
        </p:nvSpPr>
        <p:spPr/>
        <p:txBody>
          <a:bodyPr>
            <a:normAutofit/>
          </a:bodyPr>
          <a:lstStyle/>
          <a:p>
            <a:pPr>
              <a:buFont typeface="Courier New" panose="02070309020205020404" pitchFamily="49" charset="0"/>
              <a:buChar char="o"/>
            </a:pPr>
            <a:r>
              <a:rPr lang="en-US" sz="3000" dirty="0"/>
              <a:t>Rare disease trials are more likely to be</a:t>
            </a:r>
          </a:p>
          <a:p>
            <a:pPr lvl="1">
              <a:buFont typeface="Courier New" panose="02070309020205020404" pitchFamily="49" charset="0"/>
              <a:buChar char="o"/>
            </a:pPr>
            <a:r>
              <a:rPr lang="en-US" sz="2600" dirty="0"/>
              <a:t>Single arm: 63% vs. 29.6%</a:t>
            </a:r>
          </a:p>
          <a:p>
            <a:pPr lvl="1">
              <a:buFont typeface="Courier New" panose="02070309020205020404" pitchFamily="49" charset="0"/>
              <a:buChar char="o"/>
            </a:pPr>
            <a:r>
              <a:rPr lang="en-US" sz="2600" dirty="0"/>
              <a:t>Non-randomized: 64.5% vs. 36.1%</a:t>
            </a:r>
          </a:p>
          <a:p>
            <a:pPr>
              <a:buFont typeface="Courier New" panose="02070309020205020404" pitchFamily="49" charset="0"/>
              <a:buChar char="o"/>
            </a:pPr>
            <a:r>
              <a:rPr lang="en-US" sz="3000" dirty="0"/>
              <a:t>Suggested trial designs  </a:t>
            </a:r>
          </a:p>
          <a:p>
            <a:pPr lvl="1">
              <a:buFont typeface="Courier New" panose="02070309020205020404" pitchFamily="49" charset="0"/>
              <a:buChar char="o"/>
            </a:pPr>
            <a:r>
              <a:rPr lang="en-US" sz="2600" dirty="0"/>
              <a:t>Crossover</a:t>
            </a:r>
          </a:p>
          <a:p>
            <a:pPr lvl="1">
              <a:buFont typeface="Courier New" panose="02070309020205020404" pitchFamily="49" charset="0"/>
              <a:buChar char="o"/>
            </a:pPr>
            <a:r>
              <a:rPr lang="en-US" sz="2600" dirty="0"/>
              <a:t>N-of-1</a:t>
            </a:r>
          </a:p>
          <a:p>
            <a:pPr lvl="1">
              <a:buFont typeface="Courier New" panose="02070309020205020404" pitchFamily="49" charset="0"/>
              <a:buChar char="o"/>
            </a:pPr>
            <a:r>
              <a:rPr lang="en-US" sz="2600" dirty="0"/>
              <a:t>Adaptive</a:t>
            </a:r>
          </a:p>
          <a:p>
            <a:pPr>
              <a:buFont typeface="Courier New" panose="02070309020205020404" pitchFamily="49" charset="0"/>
              <a:buChar char="o"/>
            </a:pPr>
            <a:r>
              <a:rPr lang="en-US" sz="3000" dirty="0"/>
              <a:t>Need for more innovative trial design</a:t>
            </a:r>
          </a:p>
          <a:p>
            <a:pPr>
              <a:buFont typeface="Courier New" panose="02070309020205020404" pitchFamily="49" charset="0"/>
              <a:buChar char="o"/>
            </a:pPr>
            <a:endParaRPr lang="en-US" sz="3000" dirty="0"/>
          </a:p>
        </p:txBody>
      </p:sp>
      <p:sp>
        <p:nvSpPr>
          <p:cNvPr id="4" name="Slide Number Placeholder 3">
            <a:extLst>
              <a:ext uri="{FF2B5EF4-FFF2-40B4-BE49-F238E27FC236}">
                <a16:creationId xmlns:a16="http://schemas.microsoft.com/office/drawing/2014/main" id="{7864FC15-2223-4C1C-BD81-5E6C41CCED76}"/>
              </a:ext>
            </a:extLst>
          </p:cNvPr>
          <p:cNvSpPr>
            <a:spLocks noGrp="1"/>
          </p:cNvSpPr>
          <p:nvPr>
            <p:ph type="sldNum" sz="quarter" idx="12"/>
          </p:nvPr>
        </p:nvSpPr>
        <p:spPr/>
        <p:txBody>
          <a:bodyPr/>
          <a:lstStyle/>
          <a:p>
            <a:fld id="{9DCF266C-2C2B-4FD8-88EF-84D42B4CF5B3}" type="slidenum">
              <a:rPr lang="en-US" smtClean="0"/>
              <a:t>143</a:t>
            </a:fld>
            <a:endParaRPr lang="en-US" dirty="0"/>
          </a:p>
        </p:txBody>
      </p:sp>
    </p:spTree>
    <p:extLst>
      <p:ext uri="{BB962C8B-B14F-4D97-AF65-F5344CB8AC3E}">
        <p14:creationId xmlns:p14="http://schemas.microsoft.com/office/powerpoint/2010/main" val="17861907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4B1F-EE8B-43EE-8FDF-2D7CC1F97F82}"/>
              </a:ext>
            </a:extLst>
          </p:cNvPr>
          <p:cNvSpPr>
            <a:spLocks noGrp="1"/>
          </p:cNvSpPr>
          <p:nvPr>
            <p:ph type="title"/>
          </p:nvPr>
        </p:nvSpPr>
        <p:spPr/>
        <p:txBody>
          <a:bodyPr/>
          <a:lstStyle/>
          <a:p>
            <a:r>
              <a:rPr lang="en-US" dirty="0"/>
              <a:t>Motivation for </a:t>
            </a:r>
            <a:r>
              <a:rPr lang="en-US" dirty="0" err="1"/>
              <a:t>snSMART</a:t>
            </a:r>
            <a:endParaRPr lang="en-US" dirty="0"/>
          </a:p>
        </p:txBody>
      </p:sp>
      <p:sp>
        <p:nvSpPr>
          <p:cNvPr id="3" name="Content Placeholder 2">
            <a:extLst>
              <a:ext uri="{FF2B5EF4-FFF2-40B4-BE49-F238E27FC236}">
                <a16:creationId xmlns:a16="http://schemas.microsoft.com/office/drawing/2014/main" id="{3275242A-91F4-4F51-8B97-CCAA32151BDA}"/>
              </a:ext>
            </a:extLst>
          </p:cNvPr>
          <p:cNvSpPr>
            <a:spLocks noGrp="1"/>
          </p:cNvSpPr>
          <p:nvPr>
            <p:ph idx="1"/>
          </p:nvPr>
        </p:nvSpPr>
        <p:spPr/>
        <p:txBody>
          <a:bodyPr/>
          <a:lstStyle/>
          <a:p>
            <a:pPr>
              <a:buFont typeface="Courier New" panose="02070309020205020404" pitchFamily="49" charset="0"/>
              <a:buChar char="o"/>
            </a:pPr>
            <a:r>
              <a:rPr lang="en-US" sz="2800" dirty="0"/>
              <a:t>Individuals guaranteed to be on at least 1 drug</a:t>
            </a:r>
          </a:p>
          <a:p>
            <a:pPr>
              <a:buFont typeface="Courier New" panose="02070309020205020404" pitchFamily="49" charset="0"/>
              <a:buChar char="o"/>
            </a:pPr>
            <a:endParaRPr lang="en-US" sz="2800" dirty="0"/>
          </a:p>
          <a:p>
            <a:pPr>
              <a:buFont typeface="Courier New" panose="02070309020205020404" pitchFamily="49" charset="0"/>
              <a:buChar char="o"/>
            </a:pPr>
            <a:r>
              <a:rPr lang="en-US" sz="2800" dirty="0"/>
              <a:t>Individuals move to a different drug if they do not respond to the first drug</a:t>
            </a:r>
          </a:p>
          <a:p>
            <a:pPr>
              <a:buFont typeface="Courier New" panose="02070309020205020404" pitchFamily="49" charset="0"/>
              <a:buChar char="o"/>
            </a:pPr>
            <a:endParaRPr lang="en-US" sz="2800" dirty="0"/>
          </a:p>
          <a:p>
            <a:pPr>
              <a:buFont typeface="Courier New" panose="02070309020205020404" pitchFamily="49" charset="0"/>
              <a:buChar char="o"/>
            </a:pPr>
            <a:r>
              <a:rPr lang="en-US" sz="2800" dirty="0"/>
              <a:t>Individuals can stay on a drug if they respond to it in the first stage</a:t>
            </a:r>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B7801978-1020-41E5-95A1-166E4B193884}"/>
              </a:ext>
            </a:extLst>
          </p:cNvPr>
          <p:cNvSpPr>
            <a:spLocks noGrp="1"/>
          </p:cNvSpPr>
          <p:nvPr>
            <p:ph type="sldNum" sz="quarter" idx="12"/>
          </p:nvPr>
        </p:nvSpPr>
        <p:spPr/>
        <p:txBody>
          <a:bodyPr/>
          <a:lstStyle/>
          <a:p>
            <a:fld id="{9DCF266C-2C2B-4FD8-88EF-84D42B4CF5B3}" type="slidenum">
              <a:rPr lang="en-US" smtClean="0"/>
              <a:t>144</a:t>
            </a:fld>
            <a:endParaRPr lang="en-US" dirty="0"/>
          </a:p>
        </p:txBody>
      </p:sp>
    </p:spTree>
    <p:extLst>
      <p:ext uri="{BB962C8B-B14F-4D97-AF65-F5344CB8AC3E}">
        <p14:creationId xmlns:p14="http://schemas.microsoft.com/office/powerpoint/2010/main" val="3298027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SnSMART</a:t>
            </a:r>
            <a:r>
              <a:rPr lang="en-US" dirty="0"/>
              <a:t> design</a:t>
            </a:r>
          </a:p>
        </p:txBody>
      </p:sp>
      <p:sp>
        <p:nvSpPr>
          <p:cNvPr id="4" name="Slide Number Placeholder 3"/>
          <p:cNvSpPr>
            <a:spLocks noGrp="1"/>
          </p:cNvSpPr>
          <p:nvPr>
            <p:ph type="sldNum" sz="quarter" idx="12"/>
          </p:nvPr>
        </p:nvSpPr>
        <p:spPr/>
        <p:txBody>
          <a:bodyPr/>
          <a:lstStyle/>
          <a:p>
            <a:fld id="{9DCF266C-2C2B-4FD8-88EF-84D42B4CF5B3}" type="slidenum">
              <a:rPr lang="en-US" smtClean="0"/>
              <a:t>145</a:t>
            </a:fld>
            <a:endParaRPr lang="en-US" dirty="0"/>
          </a:p>
        </p:txBody>
      </p:sp>
      <p:sp>
        <p:nvSpPr>
          <p:cNvPr id="5" name="Oval 4"/>
          <p:cNvSpPr/>
          <p:nvPr/>
        </p:nvSpPr>
        <p:spPr>
          <a:xfrm>
            <a:off x="2461772" y="3632278"/>
            <a:ext cx="416192" cy="39171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solidFill>
                  <a:schemeClr val="tx1"/>
                </a:solidFill>
              </a:rPr>
              <a:t>R</a:t>
            </a:r>
          </a:p>
        </p:txBody>
      </p:sp>
      <p:sp>
        <p:nvSpPr>
          <p:cNvPr id="6" name="Rectangle 5"/>
          <p:cNvSpPr/>
          <p:nvPr/>
        </p:nvSpPr>
        <p:spPr>
          <a:xfrm>
            <a:off x="3621084" y="1659069"/>
            <a:ext cx="1052608" cy="514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A</a:t>
            </a:r>
          </a:p>
        </p:txBody>
      </p:sp>
      <p:sp>
        <p:nvSpPr>
          <p:cNvPr id="7" name="Rectangle 6"/>
          <p:cNvSpPr/>
          <p:nvPr/>
        </p:nvSpPr>
        <p:spPr>
          <a:xfrm>
            <a:off x="3621083" y="3571074"/>
            <a:ext cx="1052609" cy="514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B</a:t>
            </a:r>
          </a:p>
        </p:txBody>
      </p:sp>
      <p:sp>
        <p:nvSpPr>
          <p:cNvPr id="8" name="Rectangle 7"/>
          <p:cNvSpPr/>
          <p:nvPr/>
        </p:nvSpPr>
        <p:spPr>
          <a:xfrm>
            <a:off x="3622105" y="5489617"/>
            <a:ext cx="1051588" cy="5141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C</a:t>
            </a:r>
          </a:p>
        </p:txBody>
      </p:sp>
      <p:sp>
        <p:nvSpPr>
          <p:cNvPr id="9" name="Rectangle 8"/>
          <p:cNvSpPr/>
          <p:nvPr/>
        </p:nvSpPr>
        <p:spPr>
          <a:xfrm>
            <a:off x="7936254" y="3792487"/>
            <a:ext cx="1025555" cy="514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A</a:t>
            </a:r>
          </a:p>
        </p:txBody>
      </p:sp>
      <p:sp>
        <p:nvSpPr>
          <p:cNvPr id="10" name="Rectangle 9"/>
          <p:cNvSpPr/>
          <p:nvPr/>
        </p:nvSpPr>
        <p:spPr>
          <a:xfrm>
            <a:off x="7936254" y="5701282"/>
            <a:ext cx="1025555" cy="514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A</a:t>
            </a:r>
          </a:p>
        </p:txBody>
      </p:sp>
      <p:sp>
        <p:nvSpPr>
          <p:cNvPr id="11" name="Rectangle 10"/>
          <p:cNvSpPr/>
          <p:nvPr/>
        </p:nvSpPr>
        <p:spPr>
          <a:xfrm>
            <a:off x="7936254" y="1875760"/>
            <a:ext cx="1025555" cy="514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B</a:t>
            </a:r>
          </a:p>
        </p:txBody>
      </p:sp>
      <p:sp>
        <p:nvSpPr>
          <p:cNvPr id="12" name="Rectangle 11"/>
          <p:cNvSpPr/>
          <p:nvPr/>
        </p:nvSpPr>
        <p:spPr>
          <a:xfrm>
            <a:off x="7936254" y="6292311"/>
            <a:ext cx="1025555" cy="514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B</a:t>
            </a:r>
          </a:p>
        </p:txBody>
      </p:sp>
      <p:sp>
        <p:nvSpPr>
          <p:cNvPr id="13" name="Rectangle 12"/>
          <p:cNvSpPr/>
          <p:nvPr/>
        </p:nvSpPr>
        <p:spPr>
          <a:xfrm>
            <a:off x="7922404" y="4411711"/>
            <a:ext cx="1039406" cy="5141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C</a:t>
            </a:r>
          </a:p>
        </p:txBody>
      </p:sp>
      <p:sp>
        <p:nvSpPr>
          <p:cNvPr id="14" name="Rectangle 13"/>
          <p:cNvSpPr/>
          <p:nvPr/>
        </p:nvSpPr>
        <p:spPr>
          <a:xfrm>
            <a:off x="7936254" y="2487809"/>
            <a:ext cx="1025555" cy="5141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C</a:t>
            </a:r>
          </a:p>
        </p:txBody>
      </p:sp>
      <p:sp>
        <p:nvSpPr>
          <p:cNvPr id="15" name="Rectangle 14"/>
          <p:cNvSpPr/>
          <p:nvPr/>
        </p:nvSpPr>
        <p:spPr>
          <a:xfrm>
            <a:off x="7936254" y="1208193"/>
            <a:ext cx="1025555" cy="514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A</a:t>
            </a:r>
          </a:p>
        </p:txBody>
      </p:sp>
      <p:sp>
        <p:nvSpPr>
          <p:cNvPr id="16" name="Rectangle 15"/>
          <p:cNvSpPr/>
          <p:nvPr/>
        </p:nvSpPr>
        <p:spPr>
          <a:xfrm>
            <a:off x="7936254" y="3121735"/>
            <a:ext cx="1025555" cy="514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B</a:t>
            </a:r>
          </a:p>
        </p:txBody>
      </p:sp>
      <p:sp>
        <p:nvSpPr>
          <p:cNvPr id="17" name="Rectangle 16"/>
          <p:cNvSpPr/>
          <p:nvPr/>
        </p:nvSpPr>
        <p:spPr>
          <a:xfrm>
            <a:off x="7936254" y="5076917"/>
            <a:ext cx="1025555" cy="5141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t>C</a:t>
            </a:r>
          </a:p>
        </p:txBody>
      </p:sp>
      <p:sp>
        <p:nvSpPr>
          <p:cNvPr id="18" name="Oval 17"/>
          <p:cNvSpPr/>
          <p:nvPr/>
        </p:nvSpPr>
        <p:spPr>
          <a:xfrm>
            <a:off x="5312138" y="1208193"/>
            <a:ext cx="1567629" cy="51412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1556" dirty="0"/>
              <a:t>Response</a:t>
            </a:r>
          </a:p>
        </p:txBody>
      </p:sp>
      <p:sp>
        <p:nvSpPr>
          <p:cNvPr id="19" name="Oval 18"/>
          <p:cNvSpPr/>
          <p:nvPr/>
        </p:nvSpPr>
        <p:spPr>
          <a:xfrm>
            <a:off x="5312137" y="1973689"/>
            <a:ext cx="1567629" cy="51412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1556" dirty="0"/>
              <a:t>No Response</a:t>
            </a:r>
          </a:p>
        </p:txBody>
      </p:sp>
      <p:cxnSp>
        <p:nvCxnSpPr>
          <p:cNvPr id="20" name="Straight Arrow Connector 19"/>
          <p:cNvCxnSpPr>
            <a:cxnSpLocks/>
            <a:stCxn id="18" idx="6"/>
            <a:endCxn id="15" idx="1"/>
          </p:cNvCxnSpPr>
          <p:nvPr/>
        </p:nvCxnSpPr>
        <p:spPr>
          <a:xfrm>
            <a:off x="6879767" y="1465253"/>
            <a:ext cx="1056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9" idx="6"/>
            <a:endCxn id="11" idx="1"/>
          </p:cNvCxnSpPr>
          <p:nvPr/>
        </p:nvCxnSpPr>
        <p:spPr>
          <a:xfrm flipV="1">
            <a:off x="6879766" y="2132820"/>
            <a:ext cx="1056488" cy="9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9" idx="6"/>
            <a:endCxn id="14" idx="1"/>
          </p:cNvCxnSpPr>
          <p:nvPr/>
        </p:nvCxnSpPr>
        <p:spPr>
          <a:xfrm>
            <a:off x="6879766" y="2230749"/>
            <a:ext cx="1056488" cy="514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6" idx="3"/>
            <a:endCxn id="18" idx="2"/>
          </p:cNvCxnSpPr>
          <p:nvPr/>
        </p:nvCxnSpPr>
        <p:spPr>
          <a:xfrm flipV="1">
            <a:off x="4673692" y="1465253"/>
            <a:ext cx="638446" cy="450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6" idx="3"/>
            <a:endCxn id="19" idx="2"/>
          </p:cNvCxnSpPr>
          <p:nvPr/>
        </p:nvCxnSpPr>
        <p:spPr>
          <a:xfrm>
            <a:off x="4673692" y="1916129"/>
            <a:ext cx="638445" cy="31462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687655" y="2045089"/>
            <a:ext cx="410643" cy="34479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solidFill>
                  <a:schemeClr val="tx1"/>
                </a:solidFill>
              </a:rPr>
              <a:t>R</a:t>
            </a:r>
          </a:p>
        </p:txBody>
      </p:sp>
      <p:cxnSp>
        <p:nvCxnSpPr>
          <p:cNvPr id="26" name="Straight Arrow Connector 25"/>
          <p:cNvCxnSpPr>
            <a:cxnSpLocks/>
            <a:stCxn id="5" idx="6"/>
            <a:endCxn id="6" idx="1"/>
          </p:cNvCxnSpPr>
          <p:nvPr/>
        </p:nvCxnSpPr>
        <p:spPr>
          <a:xfrm flipV="1">
            <a:off x="2877964" y="1916129"/>
            <a:ext cx="743120" cy="1912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5" idx="6"/>
            <a:endCxn id="7" idx="1"/>
          </p:cNvCxnSpPr>
          <p:nvPr/>
        </p:nvCxnSpPr>
        <p:spPr>
          <a:xfrm>
            <a:off x="2877964" y="3828134"/>
            <a:ext cx="743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5" idx="6"/>
            <a:endCxn id="8" idx="1"/>
          </p:cNvCxnSpPr>
          <p:nvPr/>
        </p:nvCxnSpPr>
        <p:spPr>
          <a:xfrm>
            <a:off x="2877964" y="3828134"/>
            <a:ext cx="744141" cy="1918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4694944-6657-4978-BED7-57E1E9764EA5}"/>
              </a:ext>
            </a:extLst>
          </p:cNvPr>
          <p:cNvSpPr/>
          <p:nvPr/>
        </p:nvSpPr>
        <p:spPr>
          <a:xfrm>
            <a:off x="5298287" y="3135560"/>
            <a:ext cx="1581479" cy="51412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1556" dirty="0"/>
              <a:t>Response</a:t>
            </a:r>
          </a:p>
        </p:txBody>
      </p:sp>
      <p:sp>
        <p:nvSpPr>
          <p:cNvPr id="30" name="Oval 29">
            <a:extLst>
              <a:ext uri="{FF2B5EF4-FFF2-40B4-BE49-F238E27FC236}">
                <a16:creationId xmlns:a16="http://schemas.microsoft.com/office/drawing/2014/main" id="{7E9E695C-F68E-44D8-A311-D78661AB34F2}"/>
              </a:ext>
            </a:extLst>
          </p:cNvPr>
          <p:cNvSpPr/>
          <p:nvPr/>
        </p:nvSpPr>
        <p:spPr>
          <a:xfrm>
            <a:off x="5298287" y="3901056"/>
            <a:ext cx="1581480" cy="51412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1556" dirty="0"/>
              <a:t>No Response</a:t>
            </a:r>
          </a:p>
        </p:txBody>
      </p:sp>
      <p:cxnSp>
        <p:nvCxnSpPr>
          <p:cNvPr id="31" name="Straight Arrow Connector 30">
            <a:extLst>
              <a:ext uri="{FF2B5EF4-FFF2-40B4-BE49-F238E27FC236}">
                <a16:creationId xmlns:a16="http://schemas.microsoft.com/office/drawing/2014/main" id="{981009F2-B4E2-4B1E-B7A3-734DC6176FEF}"/>
              </a:ext>
            </a:extLst>
          </p:cNvPr>
          <p:cNvCxnSpPr>
            <a:cxnSpLocks/>
            <a:stCxn id="29" idx="6"/>
          </p:cNvCxnSpPr>
          <p:nvPr/>
        </p:nvCxnSpPr>
        <p:spPr>
          <a:xfrm>
            <a:off x="6879766" y="3392620"/>
            <a:ext cx="1042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D100AD0-E7E3-46C3-8BB4-0F9348117AC3}"/>
              </a:ext>
            </a:extLst>
          </p:cNvPr>
          <p:cNvCxnSpPr>
            <a:cxnSpLocks/>
            <a:stCxn id="30" idx="6"/>
          </p:cNvCxnSpPr>
          <p:nvPr/>
        </p:nvCxnSpPr>
        <p:spPr>
          <a:xfrm flipV="1">
            <a:off x="6879767" y="4060188"/>
            <a:ext cx="1042636" cy="9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51CB4A3-9CB8-4415-8F1A-3B808196F338}"/>
              </a:ext>
            </a:extLst>
          </p:cNvPr>
          <p:cNvCxnSpPr>
            <a:cxnSpLocks/>
            <a:stCxn id="30" idx="6"/>
            <a:endCxn id="13" idx="1"/>
          </p:cNvCxnSpPr>
          <p:nvPr/>
        </p:nvCxnSpPr>
        <p:spPr>
          <a:xfrm>
            <a:off x="6879767" y="4158116"/>
            <a:ext cx="1042637" cy="51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91704F-00AF-4FFD-8B50-D2F19580BF75}"/>
              </a:ext>
            </a:extLst>
          </p:cNvPr>
          <p:cNvCxnSpPr>
            <a:cxnSpLocks/>
            <a:endCxn id="29" idx="2"/>
          </p:cNvCxnSpPr>
          <p:nvPr/>
        </p:nvCxnSpPr>
        <p:spPr>
          <a:xfrm flipV="1">
            <a:off x="4659841" y="3392620"/>
            <a:ext cx="638446" cy="450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BB40B4-25F1-4B84-8FF5-92697CDEDF30}"/>
              </a:ext>
            </a:extLst>
          </p:cNvPr>
          <p:cNvCxnSpPr>
            <a:cxnSpLocks/>
            <a:endCxn id="30" idx="2"/>
          </p:cNvCxnSpPr>
          <p:nvPr/>
        </p:nvCxnSpPr>
        <p:spPr>
          <a:xfrm>
            <a:off x="4659841" y="3843496"/>
            <a:ext cx="638446" cy="314620"/>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1988809-F03E-4F16-BE8E-6C52967100CE}"/>
              </a:ext>
            </a:extLst>
          </p:cNvPr>
          <p:cNvSpPr/>
          <p:nvPr/>
        </p:nvSpPr>
        <p:spPr>
          <a:xfrm>
            <a:off x="6687656" y="3972456"/>
            <a:ext cx="396792" cy="33415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solidFill>
                  <a:schemeClr val="tx1"/>
                </a:solidFill>
              </a:rPr>
              <a:t>R</a:t>
            </a:r>
          </a:p>
        </p:txBody>
      </p:sp>
      <p:sp>
        <p:nvSpPr>
          <p:cNvPr id="37" name="Oval 36">
            <a:extLst>
              <a:ext uri="{FF2B5EF4-FFF2-40B4-BE49-F238E27FC236}">
                <a16:creationId xmlns:a16="http://schemas.microsoft.com/office/drawing/2014/main" id="{96151F54-23F6-4919-AE64-E2CB6937324B}"/>
              </a:ext>
            </a:extLst>
          </p:cNvPr>
          <p:cNvSpPr/>
          <p:nvPr/>
        </p:nvSpPr>
        <p:spPr>
          <a:xfrm>
            <a:off x="5317688" y="5054473"/>
            <a:ext cx="1562078" cy="51412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1556" dirty="0"/>
              <a:t>Response</a:t>
            </a:r>
          </a:p>
        </p:txBody>
      </p:sp>
      <p:sp>
        <p:nvSpPr>
          <p:cNvPr id="38" name="Oval 37">
            <a:extLst>
              <a:ext uri="{FF2B5EF4-FFF2-40B4-BE49-F238E27FC236}">
                <a16:creationId xmlns:a16="http://schemas.microsoft.com/office/drawing/2014/main" id="{7F3C62D4-2C74-4E76-9F26-9656FC012B23}"/>
              </a:ext>
            </a:extLst>
          </p:cNvPr>
          <p:cNvSpPr/>
          <p:nvPr/>
        </p:nvSpPr>
        <p:spPr>
          <a:xfrm>
            <a:off x="5317687" y="5819969"/>
            <a:ext cx="1562080" cy="51412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1556" dirty="0"/>
              <a:t>No Response</a:t>
            </a:r>
          </a:p>
        </p:txBody>
      </p:sp>
      <p:cxnSp>
        <p:nvCxnSpPr>
          <p:cNvPr id="39" name="Straight Arrow Connector 38">
            <a:extLst>
              <a:ext uri="{FF2B5EF4-FFF2-40B4-BE49-F238E27FC236}">
                <a16:creationId xmlns:a16="http://schemas.microsoft.com/office/drawing/2014/main" id="{03B01454-8CED-4EA1-A56B-E9BC10431CE2}"/>
              </a:ext>
            </a:extLst>
          </p:cNvPr>
          <p:cNvCxnSpPr>
            <a:cxnSpLocks/>
            <a:stCxn id="37" idx="6"/>
          </p:cNvCxnSpPr>
          <p:nvPr/>
        </p:nvCxnSpPr>
        <p:spPr>
          <a:xfrm>
            <a:off x="6879766" y="5311533"/>
            <a:ext cx="10620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87A02CC-E40E-47C7-BCD2-AA8B2B329C09}"/>
              </a:ext>
            </a:extLst>
          </p:cNvPr>
          <p:cNvCxnSpPr>
            <a:cxnSpLocks/>
            <a:stCxn id="38" idx="6"/>
          </p:cNvCxnSpPr>
          <p:nvPr/>
        </p:nvCxnSpPr>
        <p:spPr>
          <a:xfrm flipV="1">
            <a:off x="6879767" y="5979101"/>
            <a:ext cx="1062036" cy="9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9E1F30D-D409-4BE8-B345-44A78C948AB2}"/>
              </a:ext>
            </a:extLst>
          </p:cNvPr>
          <p:cNvCxnSpPr>
            <a:cxnSpLocks/>
            <a:stCxn id="38" idx="6"/>
          </p:cNvCxnSpPr>
          <p:nvPr/>
        </p:nvCxnSpPr>
        <p:spPr>
          <a:xfrm>
            <a:off x="6879767" y="6077029"/>
            <a:ext cx="1062036" cy="514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C9C565-7A13-4937-9CF5-DFE9A6B917F4}"/>
              </a:ext>
            </a:extLst>
          </p:cNvPr>
          <p:cNvCxnSpPr>
            <a:cxnSpLocks/>
            <a:endCxn id="37" idx="2"/>
          </p:cNvCxnSpPr>
          <p:nvPr/>
        </p:nvCxnSpPr>
        <p:spPr>
          <a:xfrm flipV="1">
            <a:off x="4679241" y="5311533"/>
            <a:ext cx="638447" cy="450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C48109B-2D7E-419A-8A92-411D2EC4BA64}"/>
              </a:ext>
            </a:extLst>
          </p:cNvPr>
          <p:cNvCxnSpPr>
            <a:cxnSpLocks/>
            <a:endCxn id="38" idx="2"/>
          </p:cNvCxnSpPr>
          <p:nvPr/>
        </p:nvCxnSpPr>
        <p:spPr>
          <a:xfrm>
            <a:off x="4679241" y="5762409"/>
            <a:ext cx="638446" cy="314620"/>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F5DFDC91-D619-4926-BD40-CB2E31F14636}"/>
              </a:ext>
            </a:extLst>
          </p:cNvPr>
          <p:cNvSpPr/>
          <p:nvPr/>
        </p:nvSpPr>
        <p:spPr>
          <a:xfrm>
            <a:off x="6687656" y="5891369"/>
            <a:ext cx="416192" cy="3240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r>
              <a:rPr lang="en-US" sz="2000" dirty="0">
                <a:solidFill>
                  <a:schemeClr val="tx1"/>
                </a:solidFill>
              </a:rPr>
              <a:t>R</a:t>
            </a:r>
          </a:p>
        </p:txBody>
      </p:sp>
    </p:spTree>
    <p:extLst>
      <p:ext uri="{BB962C8B-B14F-4D97-AF65-F5344CB8AC3E}">
        <p14:creationId xmlns:p14="http://schemas.microsoft.com/office/powerpoint/2010/main" val="1217334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804333" y="500061"/>
            <a:ext cx="10752667" cy="1325563"/>
          </a:xfrm>
        </p:spPr>
        <p:txBody>
          <a:bodyPr>
            <a:normAutofit/>
          </a:bodyPr>
          <a:lstStyle/>
          <a:p>
            <a:r>
              <a:rPr lang="en-US" dirty="0"/>
              <a:t>CASE STUDY #5: ARAMIS</a:t>
            </a:r>
          </a:p>
        </p:txBody>
      </p:sp>
      <p:sp>
        <p:nvSpPr>
          <p:cNvPr id="46" name="Content Placeholder 2"/>
          <p:cNvSpPr>
            <a:spLocks noGrp="1"/>
          </p:cNvSpPr>
          <p:nvPr>
            <p:ph idx="1"/>
          </p:nvPr>
        </p:nvSpPr>
        <p:spPr>
          <a:xfrm>
            <a:off x="804333" y="2051222"/>
            <a:ext cx="10608734" cy="4501977"/>
          </a:xfrm>
        </p:spPr>
        <p:txBody>
          <a:bodyPr>
            <a:normAutofit/>
          </a:bodyPr>
          <a:lstStyle/>
          <a:p>
            <a:pPr>
              <a:buFont typeface="Courier New" panose="02070309020205020404" pitchFamily="49" charset="0"/>
              <a:buChar char="o"/>
            </a:pPr>
            <a:r>
              <a:rPr lang="en-US" sz="2400" dirty="0"/>
              <a:t>A randomized multicenter study for isolated skin vasculitis</a:t>
            </a:r>
          </a:p>
          <a:p>
            <a:pPr>
              <a:buFont typeface="Courier New" panose="02070309020205020404" pitchFamily="49" charset="0"/>
              <a:buChar char="o"/>
            </a:pPr>
            <a:r>
              <a:rPr lang="en-US" sz="2400" dirty="0"/>
              <a:t>Population: adults with isolated skin vasculitis</a:t>
            </a:r>
          </a:p>
          <a:p>
            <a:pPr>
              <a:buFont typeface="Courier New" panose="02070309020205020404" pitchFamily="49" charset="0"/>
              <a:buChar char="o"/>
            </a:pPr>
            <a:r>
              <a:rPr lang="en-US" sz="2400" dirty="0"/>
              <a:t>Study Chairs: Christian </a:t>
            </a:r>
            <a:r>
              <a:rPr lang="en-US" sz="2400" dirty="0" err="1"/>
              <a:t>Pagnoux</a:t>
            </a:r>
            <a:r>
              <a:rPr lang="en-US" sz="2400" dirty="0"/>
              <a:t>, MD MPH MSc, Robert </a:t>
            </a:r>
            <a:r>
              <a:rPr lang="en-US" sz="2400" dirty="0" err="1"/>
              <a:t>Micheletti</a:t>
            </a:r>
            <a:r>
              <a:rPr lang="en-US" sz="2400" dirty="0"/>
              <a:t>, MD, Jeffrey </a:t>
            </a:r>
            <a:r>
              <a:rPr lang="en-US" sz="2400" dirty="0" err="1"/>
              <a:t>Krischer</a:t>
            </a:r>
            <a:r>
              <a:rPr lang="en-US" sz="2400" dirty="0"/>
              <a:t>, PhD, Peter Merkel, MD MPH</a:t>
            </a:r>
          </a:p>
          <a:p>
            <a:pPr>
              <a:buFont typeface="Courier New" panose="02070309020205020404" pitchFamily="49" charset="0"/>
              <a:buChar char="o"/>
            </a:pPr>
            <a:r>
              <a:rPr lang="en-US" sz="2400" dirty="0">
                <a:hlinkClick r:id="rId3"/>
              </a:rPr>
              <a:t>https://clinicaltrials.gov/ct2/show/results/NCT02939573</a:t>
            </a:r>
            <a:endParaRPr lang="en-US" sz="2400" dirty="0"/>
          </a:p>
          <a:p>
            <a:pPr>
              <a:buFont typeface="Courier New" panose="02070309020205020404" pitchFamily="49" charset="0"/>
              <a:buChar char="o"/>
            </a:pPr>
            <a:r>
              <a:rPr lang="en-US" sz="2400" dirty="0"/>
              <a:t>Study period:  2018-2022</a:t>
            </a:r>
          </a:p>
          <a:p>
            <a:pPr lvl="1">
              <a:buFont typeface="Courier New" panose="02070309020205020404" pitchFamily="49" charset="0"/>
              <a:buChar char="o"/>
            </a:pPr>
            <a:r>
              <a:rPr lang="en-US" sz="2000" dirty="0"/>
              <a:t>Interim analysis at n=45</a:t>
            </a:r>
          </a:p>
          <a:p>
            <a:pPr>
              <a:buFont typeface="Courier New" panose="02070309020205020404" pitchFamily="49" charset="0"/>
              <a:buChar char="o"/>
            </a:pPr>
            <a:r>
              <a:rPr lang="en-US" sz="2400" dirty="0"/>
              <a:t>9 sites, through the Vasculitis Clinical Research Consortium</a:t>
            </a:r>
          </a:p>
          <a:p>
            <a:pPr>
              <a:buFont typeface="Courier New" panose="02070309020205020404" pitchFamily="49" charset="0"/>
              <a:buChar char="o"/>
            </a:pPr>
            <a:r>
              <a:rPr lang="en-US" sz="2400" dirty="0"/>
              <a:t>90 individuals</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fld id="{E61BE448-6B06-44BE-9EE6-DA6974BC7045}" type="slidenum">
              <a:rPr lang="en-US" smtClean="0"/>
              <a:t>146</a:t>
            </a:fld>
            <a:endParaRPr lang="en-US" dirty="0"/>
          </a:p>
        </p:txBody>
      </p:sp>
    </p:spTree>
    <p:extLst>
      <p:ext uri="{BB962C8B-B14F-4D97-AF65-F5344CB8AC3E}">
        <p14:creationId xmlns:p14="http://schemas.microsoft.com/office/powerpoint/2010/main" val="2934669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641388"/>
            <a:ext cx="9465734" cy="1325563"/>
          </a:xfrm>
        </p:spPr>
        <p:txBody>
          <a:bodyPr/>
          <a:lstStyle/>
          <a:p>
            <a:r>
              <a:rPr lang="en-US" dirty="0"/>
              <a:t>Skin Vasculitis:  Background</a:t>
            </a:r>
          </a:p>
        </p:txBody>
      </p:sp>
      <p:sp>
        <p:nvSpPr>
          <p:cNvPr id="3" name="Content Placeholder 2"/>
          <p:cNvSpPr>
            <a:spLocks noGrp="1"/>
          </p:cNvSpPr>
          <p:nvPr>
            <p:ph idx="1"/>
          </p:nvPr>
        </p:nvSpPr>
        <p:spPr>
          <a:xfrm>
            <a:off x="846667" y="2088291"/>
            <a:ext cx="10786533" cy="4535393"/>
          </a:xfrm>
        </p:spPr>
        <p:txBody>
          <a:bodyPr>
            <a:normAutofit/>
          </a:bodyPr>
          <a:lstStyle/>
          <a:p>
            <a:pPr>
              <a:buFont typeface="Courier New" panose="02070309020205020404" pitchFamily="49" charset="0"/>
              <a:buChar char="o"/>
            </a:pPr>
            <a:r>
              <a:rPr lang="en-US" sz="2400" dirty="0"/>
              <a:t>Uncommon disease, affects &lt;200,000 individuals </a:t>
            </a:r>
          </a:p>
          <a:p>
            <a:pPr>
              <a:buFont typeface="Courier New" panose="02070309020205020404" pitchFamily="49" charset="0"/>
              <a:buChar char="o"/>
            </a:pPr>
            <a:r>
              <a:rPr lang="en-US" sz="2400" dirty="0"/>
              <a:t>Swelling or inflammation of blood vessels</a:t>
            </a:r>
          </a:p>
          <a:p>
            <a:pPr>
              <a:buFont typeface="Courier New" panose="02070309020205020404" pitchFamily="49" charset="0"/>
              <a:buChar char="o"/>
            </a:pPr>
            <a:r>
              <a:rPr lang="en-US" sz="2400" dirty="0"/>
              <a:t>Cutaneous vasculitis lesions can be pruritic, painful and cosmetically disturbing</a:t>
            </a:r>
          </a:p>
          <a:p>
            <a:pPr>
              <a:buFont typeface="Courier New" panose="02070309020205020404" pitchFamily="49" charset="0"/>
              <a:buChar char="o"/>
            </a:pPr>
            <a:r>
              <a:rPr lang="en-US" sz="2400" dirty="0"/>
              <a:t>Associated with discomfort and psychosocial impact</a:t>
            </a:r>
          </a:p>
          <a:p>
            <a:pPr>
              <a:buFont typeface="Courier New" panose="02070309020205020404" pitchFamily="49" charset="0"/>
              <a:buChar char="o"/>
            </a:pPr>
            <a:r>
              <a:rPr lang="en-US" sz="2400" dirty="0"/>
              <a:t>No common preferred or recommended treatment option for isolated skin vasculitis</a:t>
            </a:r>
          </a:p>
          <a:p>
            <a:pPr>
              <a:buFont typeface="Courier New" panose="02070309020205020404" pitchFamily="49" charset="0"/>
              <a:buChar char="o"/>
            </a:pPr>
            <a:r>
              <a:rPr lang="en-US" sz="2400" dirty="0"/>
              <a:t>Different doctors may advise using different drugs, based only on their personal experience</a:t>
            </a:r>
          </a:p>
        </p:txBody>
      </p:sp>
      <p:sp>
        <p:nvSpPr>
          <p:cNvPr id="4" name="Slide Number Placeholder 3"/>
          <p:cNvSpPr>
            <a:spLocks noGrp="1"/>
          </p:cNvSpPr>
          <p:nvPr>
            <p:ph type="sldNum" sz="quarter" idx="12"/>
          </p:nvPr>
        </p:nvSpPr>
        <p:spPr/>
        <p:txBody>
          <a:bodyPr/>
          <a:lstStyle/>
          <a:p>
            <a:fld id="{7919409A-A7FA-4E07-A6C0-ED4EB73ED649}" type="slidenum">
              <a:rPr lang="en-US" smtClean="0"/>
              <a:t>147</a:t>
            </a:fld>
            <a:endParaRPr lang="en-US" dirty="0"/>
          </a:p>
        </p:txBody>
      </p:sp>
    </p:spTree>
    <p:extLst>
      <p:ext uri="{BB962C8B-B14F-4D97-AF65-F5344CB8AC3E}">
        <p14:creationId xmlns:p14="http://schemas.microsoft.com/office/powerpoint/2010/main" val="41188989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04" y="186653"/>
            <a:ext cx="9720072" cy="1499616"/>
          </a:xfrm>
        </p:spPr>
        <p:txBody>
          <a:bodyPr/>
          <a:lstStyle/>
          <a:p>
            <a:r>
              <a:rPr lang="en-US" dirty="0"/>
              <a:t>Case Study 6: ARAMIS</a:t>
            </a:r>
          </a:p>
        </p:txBody>
      </p:sp>
      <p:sp>
        <p:nvSpPr>
          <p:cNvPr id="7" name="Rounded Rectangle 6"/>
          <p:cNvSpPr/>
          <p:nvPr/>
        </p:nvSpPr>
        <p:spPr>
          <a:xfrm>
            <a:off x="1968500" y="31496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49126" y="3468300"/>
            <a:ext cx="12954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Entry</a:t>
            </a:r>
          </a:p>
        </p:txBody>
      </p:sp>
      <p:cxnSp>
        <p:nvCxnSpPr>
          <p:cNvPr id="10" name="Straight Arrow Connector 9"/>
          <p:cNvCxnSpPr>
            <a:stCxn id="69" idx="6"/>
            <a:endCxn id="42" idx="1"/>
          </p:cNvCxnSpPr>
          <p:nvPr/>
        </p:nvCxnSpPr>
        <p:spPr>
          <a:xfrm>
            <a:off x="3089643" y="35656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102099" y="1549400"/>
            <a:ext cx="1470797" cy="338554"/>
          </a:xfrm>
          <a:prstGeom prst="rect">
            <a:avLst/>
          </a:prstGeom>
          <a:noFill/>
          <a:ln>
            <a:solidFill>
              <a:schemeClr val="tx1"/>
            </a:solidFill>
          </a:ln>
        </p:spPr>
        <p:txBody>
          <a:bodyPr wrap="square" rtlCol="0">
            <a:spAutoFit/>
          </a:bodyPr>
          <a:lstStyle/>
          <a:p>
            <a:pPr algn="ctr"/>
            <a:r>
              <a:rPr lang="en-US" sz="1600" dirty="0"/>
              <a:t>Azathioprine</a:t>
            </a:r>
            <a:endParaRPr lang="en-US" sz="1600" dirty="0">
              <a:latin typeface="Calibri" panose="020F0502020204030204" pitchFamily="34" charset="0"/>
              <a:cs typeface="Times New Roman" pitchFamily="18" charset="0"/>
            </a:endParaRPr>
          </a:p>
        </p:txBody>
      </p:sp>
      <p:sp>
        <p:nvSpPr>
          <p:cNvPr id="14" name="TextBox 13"/>
          <p:cNvSpPr txBox="1"/>
          <p:nvPr/>
        </p:nvSpPr>
        <p:spPr>
          <a:xfrm rot="20640465">
            <a:off x="5916362" y="9954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7" name="Straight Arrow Connector 16"/>
          <p:cNvCxnSpPr/>
          <p:nvPr/>
        </p:nvCxnSpPr>
        <p:spPr>
          <a:xfrm>
            <a:off x="5620640" y="16875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80" idx="1"/>
          </p:cNvCxnSpPr>
          <p:nvPr/>
        </p:nvCxnSpPr>
        <p:spPr>
          <a:xfrm flipV="1">
            <a:off x="5620944" y="10758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217137" y="20354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7217137" y="17028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230380" y="3337966"/>
            <a:ext cx="1470798" cy="338554"/>
          </a:xfrm>
          <a:prstGeom prst="rect">
            <a:avLst/>
          </a:prstGeom>
          <a:noFill/>
          <a:ln>
            <a:solidFill>
              <a:schemeClr val="tx1"/>
            </a:solidFill>
          </a:ln>
        </p:spPr>
        <p:txBody>
          <a:bodyPr wrap="square" rtlCol="0">
            <a:spAutoFit/>
          </a:bodyPr>
          <a:lstStyle/>
          <a:p>
            <a:pPr algn="ctr"/>
            <a:r>
              <a:rPr lang="en-US" sz="1600" dirty="0"/>
              <a:t>Dapsone</a:t>
            </a:r>
          </a:p>
        </p:txBody>
      </p:sp>
      <p:sp>
        <p:nvSpPr>
          <p:cNvPr id="42" name="TextBox 41"/>
          <p:cNvSpPr txBox="1"/>
          <p:nvPr/>
        </p:nvSpPr>
        <p:spPr>
          <a:xfrm>
            <a:off x="4230381" y="5255850"/>
            <a:ext cx="1550682" cy="338554"/>
          </a:xfrm>
          <a:prstGeom prst="rect">
            <a:avLst/>
          </a:prstGeom>
          <a:noFill/>
          <a:ln>
            <a:solidFill>
              <a:schemeClr val="tx1"/>
            </a:solidFill>
          </a:ln>
        </p:spPr>
        <p:txBody>
          <a:bodyPr wrap="square" rtlCol="0">
            <a:spAutoFit/>
          </a:bodyPr>
          <a:lstStyle/>
          <a:p>
            <a:pPr algn="ctr"/>
            <a:r>
              <a:rPr lang="en-US" sz="1600" dirty="0"/>
              <a:t>Colchicine</a:t>
            </a:r>
          </a:p>
        </p:txBody>
      </p:sp>
      <p:cxnSp>
        <p:nvCxnSpPr>
          <p:cNvPr id="56" name="Straight Arrow Connector 55"/>
          <p:cNvCxnSpPr>
            <a:stCxn id="70" idx="3"/>
          </p:cNvCxnSpPr>
          <p:nvPr/>
        </p:nvCxnSpPr>
        <p:spPr>
          <a:xfrm>
            <a:off x="3059565" y="35964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50540" y="64770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830581" y="6185529"/>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65" name="TextBox 64"/>
          <p:cNvSpPr txBox="1"/>
          <p:nvPr/>
        </p:nvSpPr>
        <p:spPr>
          <a:xfrm>
            <a:off x="9386663" y="6528864"/>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12</a:t>
            </a:r>
          </a:p>
        </p:txBody>
      </p:sp>
      <p:sp>
        <p:nvSpPr>
          <p:cNvPr id="66" name="TextBox 65"/>
          <p:cNvSpPr txBox="1"/>
          <p:nvPr/>
        </p:nvSpPr>
        <p:spPr>
          <a:xfrm>
            <a:off x="2501900" y="64770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67" name="TextBox 66"/>
          <p:cNvSpPr txBox="1"/>
          <p:nvPr/>
        </p:nvSpPr>
        <p:spPr>
          <a:xfrm>
            <a:off x="6651428" y="6513758"/>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6</a:t>
            </a:r>
          </a:p>
        </p:txBody>
      </p:sp>
      <p:grpSp>
        <p:nvGrpSpPr>
          <p:cNvPr id="68" name="Group 67"/>
          <p:cNvGrpSpPr/>
          <p:nvPr/>
        </p:nvGrpSpPr>
        <p:grpSpPr>
          <a:xfrm>
            <a:off x="2806901" y="3403192"/>
            <a:ext cx="282742" cy="362546"/>
            <a:chOff x="1861629" y="2986138"/>
            <a:chExt cx="282742" cy="362546"/>
          </a:xfrm>
        </p:grpSpPr>
        <p:sp>
          <p:nvSpPr>
            <p:cNvPr id="69" name="Oval 6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0" name="TextBox 6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71" name="Group 70"/>
          <p:cNvGrpSpPr/>
          <p:nvPr/>
        </p:nvGrpSpPr>
        <p:grpSpPr>
          <a:xfrm>
            <a:off x="6982522" y="1819845"/>
            <a:ext cx="282742" cy="362546"/>
            <a:chOff x="1861629" y="2986138"/>
            <a:chExt cx="282742" cy="362546"/>
          </a:xfrm>
        </p:grpSpPr>
        <p:sp>
          <p:nvSpPr>
            <p:cNvPr id="72" name="Oval 71"/>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3" name="TextBox 72"/>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80" name="TextBox 79"/>
          <p:cNvSpPr txBox="1"/>
          <p:nvPr/>
        </p:nvSpPr>
        <p:spPr>
          <a:xfrm>
            <a:off x="7921468" y="90656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81" name="Straight Arrow Connector 80"/>
          <p:cNvCxnSpPr>
            <a:stCxn id="70" idx="3"/>
            <a:endCxn id="12" idx="1"/>
          </p:cNvCxnSpPr>
          <p:nvPr/>
        </p:nvCxnSpPr>
        <p:spPr>
          <a:xfrm flipV="1">
            <a:off x="3059565" y="17186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948656" y="1533551"/>
            <a:ext cx="1470798" cy="338554"/>
          </a:xfrm>
          <a:prstGeom prst="rect">
            <a:avLst/>
          </a:prstGeom>
          <a:noFill/>
          <a:ln>
            <a:solidFill>
              <a:schemeClr val="tx1"/>
            </a:solidFill>
          </a:ln>
        </p:spPr>
        <p:txBody>
          <a:bodyPr wrap="square" rtlCol="0">
            <a:spAutoFit/>
          </a:bodyPr>
          <a:lstStyle/>
          <a:p>
            <a:pPr algn="ctr"/>
            <a:r>
              <a:rPr lang="en-US" sz="1600" dirty="0"/>
              <a:t>Dapsone</a:t>
            </a:r>
            <a:endParaRPr lang="en-US" sz="1600" dirty="0">
              <a:latin typeface="Calibri" panose="020F0502020204030204" pitchFamily="34" charset="0"/>
              <a:cs typeface="Times New Roman" pitchFamily="18" charset="0"/>
            </a:endParaRPr>
          </a:p>
        </p:txBody>
      </p:sp>
      <p:sp>
        <p:nvSpPr>
          <p:cNvPr id="84" name="TextBox 83"/>
          <p:cNvSpPr txBox="1"/>
          <p:nvPr/>
        </p:nvSpPr>
        <p:spPr>
          <a:xfrm>
            <a:off x="7958353" y="2220861"/>
            <a:ext cx="1461101" cy="338554"/>
          </a:xfrm>
          <a:prstGeom prst="rect">
            <a:avLst/>
          </a:prstGeom>
          <a:noFill/>
          <a:ln>
            <a:solidFill>
              <a:schemeClr val="tx1"/>
            </a:solidFill>
          </a:ln>
        </p:spPr>
        <p:txBody>
          <a:bodyPr wrap="square" rtlCol="0">
            <a:spAutoFit/>
          </a:bodyPr>
          <a:lstStyle/>
          <a:p>
            <a:pPr algn="ctr"/>
            <a:r>
              <a:rPr lang="en-US" sz="1600" dirty="0"/>
              <a:t>Colchicine</a:t>
            </a:r>
          </a:p>
        </p:txBody>
      </p:sp>
      <p:cxnSp>
        <p:nvCxnSpPr>
          <p:cNvPr id="85" name="Straight Arrow Connector 84"/>
          <p:cNvCxnSpPr/>
          <p:nvPr/>
        </p:nvCxnSpPr>
        <p:spPr>
          <a:xfrm>
            <a:off x="9419454" y="10758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419454" y="17028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419454" y="239013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90069">
            <a:off x="5999957" y="1604515"/>
            <a:ext cx="1238877" cy="584775"/>
          </a:xfrm>
          <a:prstGeom prst="rect">
            <a:avLst/>
          </a:prstGeom>
          <a:noFill/>
        </p:spPr>
        <p:txBody>
          <a:bodyPr wrap="square" rtlCol="0">
            <a:spAutoFit/>
          </a:bodyPr>
          <a:lstStyle/>
          <a:p>
            <a:r>
              <a:rPr lang="en-US" sz="1600" dirty="0"/>
              <a:t>Non-responders</a:t>
            </a:r>
          </a:p>
        </p:txBody>
      </p:sp>
      <p:sp>
        <p:nvSpPr>
          <p:cNvPr id="90" name="TextBox 89"/>
          <p:cNvSpPr txBox="1"/>
          <p:nvPr/>
        </p:nvSpPr>
        <p:spPr>
          <a:xfrm rot="20640465">
            <a:off x="6020636" y="28483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91" name="Straight Arrow Connector 90"/>
          <p:cNvCxnSpPr/>
          <p:nvPr/>
        </p:nvCxnSpPr>
        <p:spPr>
          <a:xfrm>
            <a:off x="5724914" y="35404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endCxn id="98" idx="1"/>
          </p:cNvCxnSpPr>
          <p:nvPr/>
        </p:nvCxnSpPr>
        <p:spPr>
          <a:xfrm flipV="1">
            <a:off x="5725218" y="29287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7321411" y="38882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7321411" y="35556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7086796" y="3672711"/>
            <a:ext cx="282742" cy="362546"/>
            <a:chOff x="1861629" y="2986138"/>
            <a:chExt cx="282742" cy="362546"/>
          </a:xfrm>
        </p:grpSpPr>
        <p:sp>
          <p:nvSpPr>
            <p:cNvPr id="96" name="Oval 9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7" name="TextBox 9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8" name="TextBox 97"/>
          <p:cNvSpPr txBox="1"/>
          <p:nvPr/>
        </p:nvSpPr>
        <p:spPr>
          <a:xfrm>
            <a:off x="8025742" y="2759430"/>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99" name="TextBox 98"/>
          <p:cNvSpPr txBox="1"/>
          <p:nvPr/>
        </p:nvSpPr>
        <p:spPr>
          <a:xfrm>
            <a:off x="8052930" y="3386417"/>
            <a:ext cx="1470798" cy="338554"/>
          </a:xfrm>
          <a:prstGeom prst="rect">
            <a:avLst/>
          </a:prstGeom>
          <a:noFill/>
          <a:ln>
            <a:solidFill>
              <a:schemeClr val="tx1"/>
            </a:solidFill>
          </a:ln>
        </p:spPr>
        <p:txBody>
          <a:bodyPr wrap="square" rtlCol="0">
            <a:spAutoFit/>
          </a:bodyPr>
          <a:lstStyle/>
          <a:p>
            <a:pPr algn="ctr"/>
            <a:r>
              <a:rPr lang="en-US" sz="1600" dirty="0"/>
              <a:t>Azathioprine</a:t>
            </a:r>
            <a:endParaRPr lang="en-US" sz="1600" dirty="0">
              <a:latin typeface="Calibri" panose="020F0502020204030204" pitchFamily="34" charset="0"/>
              <a:cs typeface="Times New Roman" pitchFamily="18" charset="0"/>
            </a:endParaRPr>
          </a:p>
        </p:txBody>
      </p:sp>
      <p:sp>
        <p:nvSpPr>
          <p:cNvPr id="100" name="TextBox 99"/>
          <p:cNvSpPr txBox="1"/>
          <p:nvPr/>
        </p:nvSpPr>
        <p:spPr>
          <a:xfrm>
            <a:off x="8062627" y="4073727"/>
            <a:ext cx="1461101" cy="338554"/>
          </a:xfrm>
          <a:prstGeom prst="rect">
            <a:avLst/>
          </a:prstGeom>
          <a:noFill/>
          <a:ln>
            <a:solidFill>
              <a:schemeClr val="tx1"/>
            </a:solidFill>
          </a:ln>
        </p:spPr>
        <p:txBody>
          <a:bodyPr wrap="square" rtlCol="0">
            <a:spAutoFit/>
          </a:bodyPr>
          <a:lstStyle/>
          <a:p>
            <a:pPr algn="ctr"/>
            <a:r>
              <a:rPr lang="en-US" sz="1600" dirty="0"/>
              <a:t>Colchicine</a:t>
            </a:r>
          </a:p>
        </p:txBody>
      </p:sp>
      <p:cxnSp>
        <p:nvCxnSpPr>
          <p:cNvPr id="101" name="Straight Arrow Connector 100"/>
          <p:cNvCxnSpPr/>
          <p:nvPr/>
        </p:nvCxnSpPr>
        <p:spPr>
          <a:xfrm>
            <a:off x="9523728" y="29287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9523728" y="355569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9523728" y="424300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790069">
            <a:off x="6104231" y="3457381"/>
            <a:ext cx="1238877" cy="584775"/>
          </a:xfrm>
          <a:prstGeom prst="rect">
            <a:avLst/>
          </a:prstGeom>
          <a:noFill/>
        </p:spPr>
        <p:txBody>
          <a:bodyPr wrap="square" rtlCol="0">
            <a:spAutoFit/>
          </a:bodyPr>
          <a:lstStyle/>
          <a:p>
            <a:r>
              <a:rPr lang="en-US" sz="1600" dirty="0"/>
              <a:t>Non-responders</a:t>
            </a:r>
          </a:p>
        </p:txBody>
      </p:sp>
      <p:sp>
        <p:nvSpPr>
          <p:cNvPr id="110" name="TextBox 109"/>
          <p:cNvSpPr txBox="1"/>
          <p:nvPr/>
        </p:nvSpPr>
        <p:spPr>
          <a:xfrm rot="20640465">
            <a:off x="6076784" y="47172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1" name="Straight Arrow Connector 110"/>
          <p:cNvCxnSpPr/>
          <p:nvPr/>
        </p:nvCxnSpPr>
        <p:spPr>
          <a:xfrm>
            <a:off x="5781062" y="54093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endCxn id="118" idx="1"/>
          </p:cNvCxnSpPr>
          <p:nvPr/>
        </p:nvCxnSpPr>
        <p:spPr>
          <a:xfrm flipV="1">
            <a:off x="5781366" y="47976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7377559" y="57571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flipV="1">
            <a:off x="7377559" y="54245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15" name="Group 114"/>
          <p:cNvGrpSpPr/>
          <p:nvPr/>
        </p:nvGrpSpPr>
        <p:grpSpPr>
          <a:xfrm>
            <a:off x="7142944" y="5541615"/>
            <a:ext cx="282742" cy="362546"/>
            <a:chOff x="1861629" y="2986138"/>
            <a:chExt cx="282742" cy="362546"/>
          </a:xfrm>
        </p:grpSpPr>
        <p:sp>
          <p:nvSpPr>
            <p:cNvPr id="116" name="Oval 1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17" name="TextBox 1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18" name="TextBox 117"/>
          <p:cNvSpPr txBox="1"/>
          <p:nvPr/>
        </p:nvSpPr>
        <p:spPr>
          <a:xfrm>
            <a:off x="8081890" y="46283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19" name="TextBox 118"/>
          <p:cNvSpPr txBox="1"/>
          <p:nvPr/>
        </p:nvSpPr>
        <p:spPr>
          <a:xfrm>
            <a:off x="8109078" y="5255321"/>
            <a:ext cx="1470798" cy="338554"/>
          </a:xfrm>
          <a:prstGeom prst="rect">
            <a:avLst/>
          </a:prstGeom>
          <a:noFill/>
          <a:ln>
            <a:solidFill>
              <a:schemeClr val="tx1"/>
            </a:solidFill>
          </a:ln>
        </p:spPr>
        <p:txBody>
          <a:bodyPr wrap="square" rtlCol="0">
            <a:spAutoFit/>
          </a:bodyPr>
          <a:lstStyle/>
          <a:p>
            <a:pPr algn="ctr"/>
            <a:r>
              <a:rPr lang="en-US" sz="1600" dirty="0"/>
              <a:t>Azathioprine</a:t>
            </a:r>
            <a:endParaRPr lang="en-US" sz="1600" dirty="0">
              <a:latin typeface="Calibri" panose="020F0502020204030204" pitchFamily="34" charset="0"/>
              <a:cs typeface="Times New Roman" pitchFamily="18" charset="0"/>
            </a:endParaRPr>
          </a:p>
        </p:txBody>
      </p:sp>
      <p:sp>
        <p:nvSpPr>
          <p:cNvPr id="120" name="TextBox 119"/>
          <p:cNvSpPr txBox="1"/>
          <p:nvPr/>
        </p:nvSpPr>
        <p:spPr>
          <a:xfrm>
            <a:off x="8118775" y="5942631"/>
            <a:ext cx="1461101" cy="338554"/>
          </a:xfrm>
          <a:prstGeom prst="rect">
            <a:avLst/>
          </a:prstGeom>
          <a:noFill/>
          <a:ln>
            <a:solidFill>
              <a:schemeClr val="tx1"/>
            </a:solidFill>
          </a:ln>
        </p:spPr>
        <p:txBody>
          <a:bodyPr wrap="square" rtlCol="0">
            <a:spAutoFit/>
          </a:bodyPr>
          <a:lstStyle/>
          <a:p>
            <a:pPr algn="ctr"/>
            <a:r>
              <a:rPr lang="en-US" sz="1600" dirty="0"/>
              <a:t>Dapsone</a:t>
            </a:r>
            <a:endParaRPr lang="en-US" sz="1600" dirty="0">
              <a:latin typeface="Calibri" panose="020F0502020204030204" pitchFamily="34" charset="0"/>
              <a:cs typeface="Times New Roman" pitchFamily="18" charset="0"/>
            </a:endParaRPr>
          </a:p>
        </p:txBody>
      </p:sp>
      <p:cxnSp>
        <p:nvCxnSpPr>
          <p:cNvPr id="121" name="Straight Arrow Connector 120"/>
          <p:cNvCxnSpPr/>
          <p:nvPr/>
        </p:nvCxnSpPr>
        <p:spPr>
          <a:xfrm>
            <a:off x="9579876" y="47976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579876" y="54245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9579876" y="61119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790069">
            <a:off x="6160379" y="5326285"/>
            <a:ext cx="1238877" cy="584775"/>
          </a:xfrm>
          <a:prstGeom prst="rect">
            <a:avLst/>
          </a:prstGeom>
          <a:noFill/>
        </p:spPr>
        <p:txBody>
          <a:bodyPr wrap="square" rtlCol="0">
            <a:spAutoFit/>
          </a:bodyPr>
          <a:lstStyle/>
          <a:p>
            <a:r>
              <a:rPr lang="en-US" sz="1600" dirty="0"/>
              <a:t>Non-responders</a:t>
            </a:r>
          </a:p>
        </p:txBody>
      </p:sp>
      <p:sp>
        <p:nvSpPr>
          <p:cNvPr id="4" name="Slide Number Placeholder 3"/>
          <p:cNvSpPr>
            <a:spLocks noGrp="1"/>
          </p:cNvSpPr>
          <p:nvPr>
            <p:ph type="sldNum" sz="quarter" idx="12"/>
          </p:nvPr>
        </p:nvSpPr>
        <p:spPr/>
        <p:txBody>
          <a:bodyPr/>
          <a:lstStyle/>
          <a:p>
            <a:fld id="{7919409A-A7FA-4E07-A6C0-ED4EB73ED649}" type="slidenum">
              <a:rPr lang="en-US" smtClean="0"/>
              <a:t>148</a:t>
            </a:fld>
            <a:endParaRPr lang="en-US" dirty="0"/>
          </a:p>
        </p:txBody>
      </p:sp>
    </p:spTree>
    <p:extLst>
      <p:ext uri="{BB962C8B-B14F-4D97-AF65-F5344CB8AC3E}">
        <p14:creationId xmlns:p14="http://schemas.microsoft.com/office/powerpoint/2010/main" val="19099483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FAB7-249F-45A7-BD92-5AF02E887B44}"/>
              </a:ext>
            </a:extLst>
          </p:cNvPr>
          <p:cNvSpPr>
            <a:spLocks noGrp="1"/>
          </p:cNvSpPr>
          <p:nvPr>
            <p:ph type="title"/>
          </p:nvPr>
        </p:nvSpPr>
        <p:spPr/>
        <p:txBody>
          <a:bodyPr/>
          <a:lstStyle/>
          <a:p>
            <a:r>
              <a:rPr lang="en-US" dirty="0"/>
              <a:t>Small N SMART</a:t>
            </a:r>
          </a:p>
        </p:txBody>
      </p:sp>
      <p:sp>
        <p:nvSpPr>
          <p:cNvPr id="3" name="Content Placeholder 2">
            <a:extLst>
              <a:ext uri="{FF2B5EF4-FFF2-40B4-BE49-F238E27FC236}">
                <a16:creationId xmlns:a16="http://schemas.microsoft.com/office/drawing/2014/main" id="{EAA69376-B4D2-43D8-A00B-29B48ED5FFB4}"/>
              </a:ext>
            </a:extLst>
          </p:cNvPr>
          <p:cNvSpPr>
            <a:spLocks noGrp="1"/>
          </p:cNvSpPr>
          <p:nvPr>
            <p:ph idx="1"/>
          </p:nvPr>
        </p:nvSpPr>
        <p:spPr/>
        <p:txBody>
          <a:bodyPr>
            <a:normAutofit/>
          </a:bodyPr>
          <a:lstStyle/>
          <a:p>
            <a:pPr>
              <a:buFont typeface="Courier New" panose="02070309020205020404" pitchFamily="49" charset="0"/>
              <a:buChar char="o"/>
            </a:pPr>
            <a:r>
              <a:rPr lang="en-US" sz="2600" dirty="0"/>
              <a:t>Type of multi-stage randomized design where individuals are randomized to a set of treatment options and may be re-randomized at an interim timepoint in the trial</a:t>
            </a:r>
          </a:p>
          <a:p>
            <a:pPr>
              <a:buFont typeface="Courier New" panose="02070309020205020404" pitchFamily="49" charset="0"/>
              <a:buChar char="o"/>
            </a:pPr>
            <a:r>
              <a:rPr lang="en-US" sz="2600" dirty="0"/>
              <a:t>A SMART in small samples</a:t>
            </a:r>
          </a:p>
          <a:p>
            <a:pPr>
              <a:buFont typeface="Courier New" panose="02070309020205020404" pitchFamily="49" charset="0"/>
              <a:buChar char="o"/>
            </a:pPr>
            <a:r>
              <a:rPr lang="en-US" sz="2600" dirty="0"/>
              <a:t>Differentiated due to differing goals</a:t>
            </a:r>
          </a:p>
        </p:txBody>
      </p:sp>
      <p:sp>
        <p:nvSpPr>
          <p:cNvPr id="4" name="Slide Number Placeholder 3">
            <a:extLst>
              <a:ext uri="{FF2B5EF4-FFF2-40B4-BE49-F238E27FC236}">
                <a16:creationId xmlns:a16="http://schemas.microsoft.com/office/drawing/2014/main" id="{2073795C-71C6-4797-81EE-E383ED6C0D6C}"/>
              </a:ext>
            </a:extLst>
          </p:cNvPr>
          <p:cNvSpPr>
            <a:spLocks noGrp="1"/>
          </p:cNvSpPr>
          <p:nvPr>
            <p:ph type="sldNum" sz="quarter" idx="12"/>
          </p:nvPr>
        </p:nvSpPr>
        <p:spPr/>
        <p:txBody>
          <a:bodyPr/>
          <a:lstStyle/>
          <a:p>
            <a:fld id="{9DCF266C-2C2B-4FD8-88EF-84D42B4CF5B3}" type="slidenum">
              <a:rPr lang="en-US" smtClean="0"/>
              <a:t>149</a:t>
            </a:fld>
            <a:endParaRPr lang="en-US" dirty="0"/>
          </a:p>
        </p:txBody>
      </p:sp>
    </p:spTree>
    <p:extLst>
      <p:ext uri="{BB962C8B-B14F-4D97-AF65-F5344CB8AC3E}">
        <p14:creationId xmlns:p14="http://schemas.microsoft.com/office/powerpoint/2010/main" val="78126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727" y="710915"/>
            <a:ext cx="7886700" cy="1325563"/>
          </a:xfrm>
        </p:spPr>
        <p:txBody>
          <a:bodyPr/>
          <a:lstStyle/>
          <a:p>
            <a:r>
              <a:rPr lang="en-US" dirty="0"/>
              <a:t>DTR Elements</a:t>
            </a:r>
          </a:p>
        </p:txBody>
      </p:sp>
      <p:grpSp>
        <p:nvGrpSpPr>
          <p:cNvPr id="32" name="Group 31"/>
          <p:cNvGrpSpPr/>
          <p:nvPr/>
        </p:nvGrpSpPr>
        <p:grpSpPr>
          <a:xfrm>
            <a:off x="912521" y="2671665"/>
            <a:ext cx="1803694" cy="1053009"/>
            <a:chOff x="394237" y="1890978"/>
            <a:chExt cx="1557508" cy="1053009"/>
          </a:xfrm>
        </p:grpSpPr>
        <p:sp>
          <p:nvSpPr>
            <p:cNvPr id="33" name="Oval 32"/>
            <p:cNvSpPr/>
            <p:nvPr/>
          </p:nvSpPr>
          <p:spPr>
            <a:xfrm>
              <a:off x="394237" y="1890978"/>
              <a:ext cx="1557508" cy="10530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5779" y="2103238"/>
              <a:ext cx="1535965" cy="646331"/>
            </a:xfrm>
            <a:prstGeom prst="rect">
              <a:avLst/>
            </a:prstGeom>
            <a:noFill/>
          </p:spPr>
          <p:txBody>
            <a:bodyPr wrap="square" rtlCol="0">
              <a:spAutoFit/>
            </a:bodyPr>
            <a:lstStyle/>
            <a:p>
              <a:r>
                <a:rPr lang="en-US" b="1" i="1" dirty="0"/>
                <a:t>Decision points: </a:t>
              </a:r>
              <a:r>
                <a:rPr lang="en-US" dirty="0"/>
                <a:t>assessment times</a:t>
              </a:r>
            </a:p>
          </p:txBody>
        </p:sp>
      </p:grpSp>
      <p:cxnSp>
        <p:nvCxnSpPr>
          <p:cNvPr id="28" name="Straight Arrow Connector 27"/>
          <p:cNvCxnSpPr>
            <a:cxnSpLocks/>
            <a:stCxn id="35" idx="2"/>
            <a:endCxn id="36" idx="0"/>
          </p:cNvCxnSpPr>
          <p:nvPr/>
        </p:nvCxnSpPr>
        <p:spPr>
          <a:xfrm>
            <a:off x="5813323" y="3095972"/>
            <a:ext cx="2106067"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35" idx="2"/>
            <a:endCxn id="37" idx="0"/>
          </p:cNvCxnSpPr>
          <p:nvPr/>
        </p:nvCxnSpPr>
        <p:spPr>
          <a:xfrm flipH="1">
            <a:off x="3807510" y="3095972"/>
            <a:ext cx="2005813"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09613" y="3783671"/>
            <a:ext cx="2601275" cy="646331"/>
          </a:xfrm>
          <a:prstGeom prst="rect">
            <a:avLst/>
          </a:prstGeom>
          <a:noFill/>
        </p:spPr>
        <p:txBody>
          <a:bodyPr wrap="square" rtlCol="0">
            <a:spAutoFit/>
          </a:bodyPr>
          <a:lstStyle/>
          <a:p>
            <a:r>
              <a:rPr lang="en-US" dirty="0"/>
              <a:t>Disease </a:t>
            </a:r>
          </a:p>
          <a:p>
            <a:r>
              <a:rPr lang="en-US" dirty="0"/>
              <a:t>progression</a:t>
            </a:r>
          </a:p>
        </p:txBody>
      </p:sp>
      <p:sp>
        <p:nvSpPr>
          <p:cNvPr id="35" name="TextBox 34"/>
          <p:cNvSpPr txBox="1"/>
          <p:nvPr/>
        </p:nvSpPr>
        <p:spPr>
          <a:xfrm>
            <a:off x="5218077" y="2726640"/>
            <a:ext cx="1190491" cy="369332"/>
          </a:xfrm>
          <a:prstGeom prst="rect">
            <a:avLst/>
          </a:prstGeom>
          <a:noFill/>
          <a:ln>
            <a:solidFill>
              <a:schemeClr val="tx1"/>
            </a:solidFill>
          </a:ln>
        </p:spPr>
        <p:txBody>
          <a:bodyPr wrap="square" rtlCol="0">
            <a:spAutoFit/>
          </a:bodyPr>
          <a:lstStyle/>
          <a:p>
            <a:r>
              <a:rPr lang="en-US" dirty="0"/>
              <a:t>Pazopanib</a:t>
            </a:r>
          </a:p>
        </p:txBody>
      </p:sp>
      <p:sp>
        <p:nvSpPr>
          <p:cNvPr id="36" name="TextBox 35"/>
          <p:cNvSpPr txBox="1"/>
          <p:nvPr/>
        </p:nvSpPr>
        <p:spPr>
          <a:xfrm>
            <a:off x="6864113" y="5001247"/>
            <a:ext cx="2110554" cy="369332"/>
          </a:xfrm>
          <a:prstGeom prst="rect">
            <a:avLst/>
          </a:prstGeom>
          <a:noFill/>
          <a:ln>
            <a:solidFill>
              <a:schemeClr val="tx1"/>
            </a:solidFill>
          </a:ln>
        </p:spPr>
        <p:txBody>
          <a:bodyPr wrap="square" rtlCol="0">
            <a:spAutoFit/>
          </a:bodyPr>
          <a:lstStyle/>
          <a:p>
            <a:r>
              <a:rPr lang="en-US" dirty="0"/>
              <a:t>Continue pazopanib</a:t>
            </a:r>
          </a:p>
        </p:txBody>
      </p:sp>
      <p:sp>
        <p:nvSpPr>
          <p:cNvPr id="37" name="TextBox 36"/>
          <p:cNvSpPr txBox="1"/>
          <p:nvPr/>
        </p:nvSpPr>
        <p:spPr>
          <a:xfrm>
            <a:off x="3167185" y="5001248"/>
            <a:ext cx="1280649" cy="369332"/>
          </a:xfrm>
          <a:prstGeom prst="rect">
            <a:avLst/>
          </a:prstGeom>
          <a:noFill/>
          <a:ln>
            <a:solidFill>
              <a:schemeClr val="tx1"/>
            </a:solidFill>
          </a:ln>
        </p:spPr>
        <p:txBody>
          <a:bodyPr wrap="square" rtlCol="0">
            <a:spAutoFit/>
          </a:bodyPr>
          <a:lstStyle/>
          <a:p>
            <a:r>
              <a:rPr lang="en-US" dirty="0"/>
              <a:t>Everolimus</a:t>
            </a:r>
          </a:p>
        </p:txBody>
      </p:sp>
      <p:sp>
        <p:nvSpPr>
          <p:cNvPr id="39" name="TextBox 38"/>
          <p:cNvSpPr txBox="1"/>
          <p:nvPr/>
        </p:nvSpPr>
        <p:spPr>
          <a:xfrm>
            <a:off x="7216395" y="3783671"/>
            <a:ext cx="2718891" cy="646331"/>
          </a:xfrm>
          <a:prstGeom prst="rect">
            <a:avLst/>
          </a:prstGeom>
          <a:noFill/>
        </p:spPr>
        <p:txBody>
          <a:bodyPr wrap="square" rtlCol="0">
            <a:spAutoFit/>
          </a:bodyPr>
          <a:lstStyle/>
          <a:p>
            <a:r>
              <a:rPr lang="en-US" dirty="0"/>
              <a:t>Stable disease, partial or complete response</a:t>
            </a:r>
          </a:p>
        </p:txBody>
      </p:sp>
      <p:cxnSp>
        <p:nvCxnSpPr>
          <p:cNvPr id="4" name="Straight Arrow Connector 3"/>
          <p:cNvCxnSpPr/>
          <p:nvPr/>
        </p:nvCxnSpPr>
        <p:spPr>
          <a:xfrm flipV="1">
            <a:off x="2914621" y="2895599"/>
            <a:ext cx="2165379" cy="321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2914621" y="3217333"/>
            <a:ext cx="194992" cy="1456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DCF266C-2C2B-4FD8-88EF-84D42B4CF5B3}" type="slidenum">
              <a:rPr lang="en-US" smtClean="0"/>
              <a:t>15</a:t>
            </a:fld>
            <a:endParaRPr lang="en-US" dirty="0"/>
          </a:p>
        </p:txBody>
      </p:sp>
    </p:spTree>
    <p:extLst>
      <p:ext uri="{BB962C8B-B14F-4D97-AF65-F5344CB8AC3E}">
        <p14:creationId xmlns:p14="http://schemas.microsoft.com/office/powerpoint/2010/main" val="5445755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59D7C9-F1B8-45DB-8976-BF6FAEDB56FB}"/>
              </a:ext>
            </a:extLst>
          </p:cNvPr>
          <p:cNvSpPr>
            <a:spLocks noGrp="1"/>
          </p:cNvSpPr>
          <p:nvPr>
            <p:ph type="sldNum" sz="quarter" idx="12"/>
          </p:nvPr>
        </p:nvSpPr>
        <p:spPr/>
        <p:txBody>
          <a:bodyPr/>
          <a:lstStyle/>
          <a:p>
            <a:fld id="{9DCF266C-2C2B-4FD8-88EF-84D42B4CF5B3}" type="slidenum">
              <a:rPr lang="en-US" smtClean="0"/>
              <a:t>150</a:t>
            </a:fld>
            <a:endParaRPr lang="en-US" dirty="0"/>
          </a:p>
        </p:txBody>
      </p:sp>
      <p:sp>
        <p:nvSpPr>
          <p:cNvPr id="5" name="Oval 4">
            <a:extLst>
              <a:ext uri="{FF2B5EF4-FFF2-40B4-BE49-F238E27FC236}">
                <a16:creationId xmlns:a16="http://schemas.microsoft.com/office/drawing/2014/main" id="{FAE12896-0475-4C15-96CD-B10468049DC4}"/>
              </a:ext>
            </a:extLst>
          </p:cNvPr>
          <p:cNvSpPr/>
          <p:nvPr/>
        </p:nvSpPr>
        <p:spPr>
          <a:xfrm>
            <a:off x="1712479" y="1444487"/>
            <a:ext cx="5247861" cy="47972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8D435B-8B80-455E-9333-2D4A07DE95E5}"/>
              </a:ext>
            </a:extLst>
          </p:cNvPr>
          <p:cNvSpPr/>
          <p:nvPr/>
        </p:nvSpPr>
        <p:spPr>
          <a:xfrm>
            <a:off x="5124913" y="1444486"/>
            <a:ext cx="5247861" cy="479728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E39800-A1D1-4919-A0AC-24AC53D12A4B}"/>
              </a:ext>
            </a:extLst>
          </p:cNvPr>
          <p:cNvSpPr/>
          <p:nvPr/>
        </p:nvSpPr>
        <p:spPr>
          <a:xfrm>
            <a:off x="5124913" y="2040835"/>
            <a:ext cx="1775792" cy="38563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C8F17D-4C87-4081-878C-0ED7C52F49B2}"/>
              </a:ext>
            </a:extLst>
          </p:cNvPr>
          <p:cNvSpPr txBox="1"/>
          <p:nvPr/>
        </p:nvSpPr>
        <p:spPr>
          <a:xfrm>
            <a:off x="3362373" y="928851"/>
            <a:ext cx="6758609" cy="523220"/>
          </a:xfrm>
          <a:prstGeom prst="rect">
            <a:avLst/>
          </a:prstGeom>
          <a:noFill/>
        </p:spPr>
        <p:txBody>
          <a:bodyPr wrap="square" rtlCol="0">
            <a:spAutoFit/>
          </a:bodyPr>
          <a:lstStyle/>
          <a:p>
            <a:r>
              <a:rPr lang="en-US" sz="2800" dirty="0"/>
              <a:t>   SMART                         </a:t>
            </a:r>
            <a:r>
              <a:rPr lang="en-US" sz="2800" dirty="0" err="1"/>
              <a:t>snSMART</a:t>
            </a:r>
            <a:endParaRPr lang="en-US" sz="2800" dirty="0"/>
          </a:p>
        </p:txBody>
      </p:sp>
      <p:sp>
        <p:nvSpPr>
          <p:cNvPr id="9" name="TextBox 8">
            <a:extLst>
              <a:ext uri="{FF2B5EF4-FFF2-40B4-BE49-F238E27FC236}">
                <a16:creationId xmlns:a16="http://schemas.microsoft.com/office/drawing/2014/main" id="{176A2258-F4C5-4756-86E7-20576914062D}"/>
              </a:ext>
            </a:extLst>
          </p:cNvPr>
          <p:cNvSpPr txBox="1"/>
          <p:nvPr/>
        </p:nvSpPr>
        <p:spPr>
          <a:xfrm>
            <a:off x="5244183" y="2893823"/>
            <a:ext cx="1583635" cy="646331"/>
          </a:xfrm>
          <a:prstGeom prst="rect">
            <a:avLst/>
          </a:prstGeom>
          <a:noFill/>
        </p:spPr>
        <p:txBody>
          <a:bodyPr wrap="square" rtlCol="0">
            <a:spAutoFit/>
          </a:bodyPr>
          <a:lstStyle/>
          <a:p>
            <a:pPr algn="ctr"/>
            <a:r>
              <a:rPr lang="en-US" dirty="0"/>
              <a:t>*Sequential randomization</a:t>
            </a:r>
          </a:p>
        </p:txBody>
      </p:sp>
      <p:sp>
        <p:nvSpPr>
          <p:cNvPr id="10" name="TextBox 9">
            <a:extLst>
              <a:ext uri="{FF2B5EF4-FFF2-40B4-BE49-F238E27FC236}">
                <a16:creationId xmlns:a16="http://schemas.microsoft.com/office/drawing/2014/main" id="{ABAF36F1-7604-4EC5-AD43-F98AE04EC0D4}"/>
              </a:ext>
            </a:extLst>
          </p:cNvPr>
          <p:cNvSpPr txBox="1"/>
          <p:nvPr/>
        </p:nvSpPr>
        <p:spPr>
          <a:xfrm>
            <a:off x="5244183" y="3645860"/>
            <a:ext cx="1583635" cy="1477328"/>
          </a:xfrm>
          <a:prstGeom prst="rect">
            <a:avLst/>
          </a:prstGeom>
          <a:noFill/>
        </p:spPr>
        <p:txBody>
          <a:bodyPr wrap="square" rtlCol="0">
            <a:spAutoFit/>
          </a:bodyPr>
          <a:lstStyle/>
          <a:p>
            <a:pPr algn="ctr"/>
            <a:r>
              <a:rPr lang="en-US" dirty="0"/>
              <a:t>*Subsequent randomization depend on response to previous</a:t>
            </a:r>
          </a:p>
        </p:txBody>
      </p:sp>
      <p:sp>
        <p:nvSpPr>
          <p:cNvPr id="11" name="TextBox 10">
            <a:extLst>
              <a:ext uri="{FF2B5EF4-FFF2-40B4-BE49-F238E27FC236}">
                <a16:creationId xmlns:a16="http://schemas.microsoft.com/office/drawing/2014/main" id="{ECAE8FE0-1EFE-4492-95E6-438E2806E79F}"/>
              </a:ext>
            </a:extLst>
          </p:cNvPr>
          <p:cNvSpPr txBox="1"/>
          <p:nvPr/>
        </p:nvSpPr>
        <p:spPr>
          <a:xfrm>
            <a:off x="2471166" y="1995268"/>
            <a:ext cx="2875721" cy="1200329"/>
          </a:xfrm>
          <a:prstGeom prst="rect">
            <a:avLst/>
          </a:prstGeom>
          <a:noFill/>
        </p:spPr>
        <p:txBody>
          <a:bodyPr wrap="square" rtlCol="0">
            <a:spAutoFit/>
          </a:bodyPr>
          <a:lstStyle/>
          <a:p>
            <a:r>
              <a:rPr lang="en-US" dirty="0"/>
              <a:t>*Goal: to construct or compare dynamic treatment regimens (tailored sequences of treatments)</a:t>
            </a:r>
          </a:p>
        </p:txBody>
      </p:sp>
      <p:sp>
        <p:nvSpPr>
          <p:cNvPr id="12" name="TextBox 11">
            <a:extLst>
              <a:ext uri="{FF2B5EF4-FFF2-40B4-BE49-F238E27FC236}">
                <a16:creationId xmlns:a16="http://schemas.microsoft.com/office/drawing/2014/main" id="{7B41CCAD-517C-4DCD-BAAD-0FE61F2D405A}"/>
              </a:ext>
            </a:extLst>
          </p:cNvPr>
          <p:cNvSpPr txBox="1"/>
          <p:nvPr/>
        </p:nvSpPr>
        <p:spPr>
          <a:xfrm>
            <a:off x="2494357" y="4393142"/>
            <a:ext cx="2789583" cy="1200329"/>
          </a:xfrm>
          <a:prstGeom prst="rect">
            <a:avLst/>
          </a:prstGeom>
          <a:noFill/>
        </p:spPr>
        <p:txBody>
          <a:bodyPr wrap="square" rtlCol="0">
            <a:spAutoFit/>
          </a:bodyPr>
          <a:lstStyle/>
          <a:p>
            <a:r>
              <a:rPr lang="en-US" dirty="0"/>
              <a:t>*Re-randomization endpoint is an intermediate endpoint; does not have to be overall outcome</a:t>
            </a:r>
          </a:p>
        </p:txBody>
      </p:sp>
      <p:sp>
        <p:nvSpPr>
          <p:cNvPr id="13" name="TextBox 12">
            <a:extLst>
              <a:ext uri="{FF2B5EF4-FFF2-40B4-BE49-F238E27FC236}">
                <a16:creationId xmlns:a16="http://schemas.microsoft.com/office/drawing/2014/main" id="{6A7AF8CE-5320-40BE-8491-5E5E0E1BD4D6}"/>
              </a:ext>
            </a:extLst>
          </p:cNvPr>
          <p:cNvSpPr txBox="1"/>
          <p:nvPr/>
        </p:nvSpPr>
        <p:spPr>
          <a:xfrm>
            <a:off x="1831749" y="3678653"/>
            <a:ext cx="3074504" cy="369332"/>
          </a:xfrm>
          <a:prstGeom prst="rect">
            <a:avLst/>
          </a:prstGeom>
          <a:noFill/>
        </p:spPr>
        <p:txBody>
          <a:bodyPr wrap="square" rtlCol="0">
            <a:spAutoFit/>
          </a:bodyPr>
          <a:lstStyle/>
          <a:p>
            <a:r>
              <a:rPr lang="en-US" dirty="0"/>
              <a:t>*Any sample size, often larger</a:t>
            </a:r>
          </a:p>
        </p:txBody>
      </p:sp>
      <p:sp>
        <p:nvSpPr>
          <p:cNvPr id="14" name="TextBox 13">
            <a:extLst>
              <a:ext uri="{FF2B5EF4-FFF2-40B4-BE49-F238E27FC236}">
                <a16:creationId xmlns:a16="http://schemas.microsoft.com/office/drawing/2014/main" id="{D09EB09A-3872-49DD-9D18-BB37D5C55413}"/>
              </a:ext>
            </a:extLst>
          </p:cNvPr>
          <p:cNvSpPr txBox="1"/>
          <p:nvPr/>
        </p:nvSpPr>
        <p:spPr>
          <a:xfrm>
            <a:off x="6877515" y="1967706"/>
            <a:ext cx="2875721" cy="1200329"/>
          </a:xfrm>
          <a:prstGeom prst="rect">
            <a:avLst/>
          </a:prstGeom>
          <a:noFill/>
        </p:spPr>
        <p:txBody>
          <a:bodyPr wrap="square" rtlCol="0">
            <a:spAutoFit/>
          </a:bodyPr>
          <a:lstStyle/>
          <a:p>
            <a:r>
              <a:rPr lang="en-US"/>
              <a:t>*Goal: </a:t>
            </a:r>
            <a:r>
              <a:rPr lang="en-US" dirty="0"/>
              <a:t>to compare treatments by pooling data from all stages to find 1 superior treatment</a:t>
            </a:r>
          </a:p>
        </p:txBody>
      </p:sp>
      <p:sp>
        <p:nvSpPr>
          <p:cNvPr id="15" name="TextBox 14">
            <a:extLst>
              <a:ext uri="{FF2B5EF4-FFF2-40B4-BE49-F238E27FC236}">
                <a16:creationId xmlns:a16="http://schemas.microsoft.com/office/drawing/2014/main" id="{1BAB3832-0841-4BFD-A9F6-D8AEDE214160}"/>
              </a:ext>
            </a:extLst>
          </p:cNvPr>
          <p:cNvSpPr txBox="1"/>
          <p:nvPr/>
        </p:nvSpPr>
        <p:spPr>
          <a:xfrm>
            <a:off x="7046478" y="3678653"/>
            <a:ext cx="3074504" cy="369332"/>
          </a:xfrm>
          <a:prstGeom prst="rect">
            <a:avLst/>
          </a:prstGeom>
          <a:noFill/>
        </p:spPr>
        <p:txBody>
          <a:bodyPr wrap="square" rtlCol="0">
            <a:spAutoFit/>
          </a:bodyPr>
          <a:lstStyle/>
          <a:p>
            <a:r>
              <a:rPr lang="en-US" dirty="0"/>
              <a:t>*Small sample size (e.g. &lt;200)</a:t>
            </a:r>
          </a:p>
        </p:txBody>
      </p:sp>
      <p:sp>
        <p:nvSpPr>
          <p:cNvPr id="16" name="TextBox 15">
            <a:extLst>
              <a:ext uri="{FF2B5EF4-FFF2-40B4-BE49-F238E27FC236}">
                <a16:creationId xmlns:a16="http://schemas.microsoft.com/office/drawing/2014/main" id="{8C94D5BA-E17E-48DE-B329-529FA16450D1}"/>
              </a:ext>
            </a:extLst>
          </p:cNvPr>
          <p:cNvSpPr txBox="1"/>
          <p:nvPr/>
        </p:nvSpPr>
        <p:spPr>
          <a:xfrm>
            <a:off x="6920583" y="4462091"/>
            <a:ext cx="2789583" cy="1200329"/>
          </a:xfrm>
          <a:prstGeom prst="rect">
            <a:avLst/>
          </a:prstGeom>
          <a:noFill/>
        </p:spPr>
        <p:txBody>
          <a:bodyPr wrap="square" rtlCol="0">
            <a:spAutoFit/>
          </a:bodyPr>
          <a:lstStyle/>
          <a:p>
            <a:r>
              <a:rPr lang="en-US" dirty="0"/>
              <a:t>*Re-randomization endpoint is the same as the overall outcome</a:t>
            </a:r>
          </a:p>
          <a:p>
            <a:endParaRPr lang="en-US" dirty="0"/>
          </a:p>
        </p:txBody>
      </p:sp>
    </p:spTree>
    <p:extLst>
      <p:ext uri="{BB962C8B-B14F-4D97-AF65-F5344CB8AC3E}">
        <p14:creationId xmlns:p14="http://schemas.microsoft.com/office/powerpoint/2010/main" val="35289676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27D9164-07AF-9947-BAED-B5CA6D2A48F4}" type="slidenum">
              <a:rPr lang="en-US" smtClean="0"/>
              <a:pPr/>
              <a:t>151</a:t>
            </a:fld>
            <a:endParaRPr lang="en-US" dirty="0"/>
          </a:p>
        </p:txBody>
      </p:sp>
      <p:sp>
        <p:nvSpPr>
          <p:cNvPr id="6" name="Oval 5">
            <a:extLst>
              <a:ext uri="{FF2B5EF4-FFF2-40B4-BE49-F238E27FC236}">
                <a16:creationId xmlns:a16="http://schemas.microsoft.com/office/drawing/2014/main" id="{7B3A03C4-6307-4912-A9CF-F3D167EC9F02}"/>
              </a:ext>
            </a:extLst>
          </p:cNvPr>
          <p:cNvSpPr/>
          <p:nvPr/>
        </p:nvSpPr>
        <p:spPr>
          <a:xfrm>
            <a:off x="1504437" y="1720259"/>
            <a:ext cx="5247861" cy="479728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437C52C-2CE8-4743-967F-BBD050A2682A}"/>
              </a:ext>
            </a:extLst>
          </p:cNvPr>
          <p:cNvSpPr/>
          <p:nvPr/>
        </p:nvSpPr>
        <p:spPr>
          <a:xfrm>
            <a:off x="4916871" y="1720258"/>
            <a:ext cx="5247861" cy="479728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D94866B-BBB2-4BE0-A8E9-1874CFFBB03F}"/>
              </a:ext>
            </a:extLst>
          </p:cNvPr>
          <p:cNvSpPr/>
          <p:nvPr/>
        </p:nvSpPr>
        <p:spPr>
          <a:xfrm>
            <a:off x="4916871" y="2316607"/>
            <a:ext cx="1775792" cy="38563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6CAC01-56AF-4647-ABBF-781E09E73269}"/>
              </a:ext>
            </a:extLst>
          </p:cNvPr>
          <p:cNvSpPr txBox="1"/>
          <p:nvPr/>
        </p:nvSpPr>
        <p:spPr>
          <a:xfrm>
            <a:off x="3290168" y="1235348"/>
            <a:ext cx="6758609" cy="523220"/>
          </a:xfrm>
          <a:prstGeom prst="rect">
            <a:avLst/>
          </a:prstGeom>
          <a:noFill/>
        </p:spPr>
        <p:txBody>
          <a:bodyPr wrap="square" rtlCol="0">
            <a:spAutoFit/>
          </a:bodyPr>
          <a:lstStyle/>
          <a:p>
            <a:r>
              <a:rPr lang="en-US" sz="2800" dirty="0"/>
              <a:t>Crossover                 </a:t>
            </a:r>
            <a:r>
              <a:rPr lang="en-US" sz="2800" dirty="0" err="1"/>
              <a:t>snSMART</a:t>
            </a:r>
            <a:endParaRPr lang="en-US" sz="2800" dirty="0"/>
          </a:p>
        </p:txBody>
      </p:sp>
      <p:sp>
        <p:nvSpPr>
          <p:cNvPr id="10" name="TextBox 9">
            <a:extLst>
              <a:ext uri="{FF2B5EF4-FFF2-40B4-BE49-F238E27FC236}">
                <a16:creationId xmlns:a16="http://schemas.microsoft.com/office/drawing/2014/main" id="{7F6D8A95-EAAE-4B0C-9DB2-F63EC02694EC}"/>
              </a:ext>
            </a:extLst>
          </p:cNvPr>
          <p:cNvSpPr txBox="1"/>
          <p:nvPr/>
        </p:nvSpPr>
        <p:spPr>
          <a:xfrm>
            <a:off x="4976506" y="3276480"/>
            <a:ext cx="1656522" cy="646331"/>
          </a:xfrm>
          <a:prstGeom prst="rect">
            <a:avLst/>
          </a:prstGeom>
          <a:noFill/>
        </p:spPr>
        <p:txBody>
          <a:bodyPr wrap="square" rtlCol="0">
            <a:spAutoFit/>
          </a:bodyPr>
          <a:lstStyle/>
          <a:p>
            <a:pPr algn="ctr"/>
            <a:r>
              <a:rPr lang="en-US" dirty="0"/>
              <a:t>*Sequential randomization</a:t>
            </a:r>
          </a:p>
        </p:txBody>
      </p:sp>
      <p:sp>
        <p:nvSpPr>
          <p:cNvPr id="11" name="TextBox 10">
            <a:extLst>
              <a:ext uri="{FF2B5EF4-FFF2-40B4-BE49-F238E27FC236}">
                <a16:creationId xmlns:a16="http://schemas.microsoft.com/office/drawing/2014/main" id="{28D90415-BA86-40EA-BA2B-5FE46121927A}"/>
              </a:ext>
            </a:extLst>
          </p:cNvPr>
          <p:cNvSpPr txBox="1"/>
          <p:nvPr/>
        </p:nvSpPr>
        <p:spPr>
          <a:xfrm>
            <a:off x="5012949" y="4236131"/>
            <a:ext cx="1583635" cy="646331"/>
          </a:xfrm>
          <a:prstGeom prst="rect">
            <a:avLst/>
          </a:prstGeom>
          <a:noFill/>
        </p:spPr>
        <p:txBody>
          <a:bodyPr wrap="square" rtlCol="0">
            <a:spAutoFit/>
          </a:bodyPr>
          <a:lstStyle/>
          <a:p>
            <a:pPr algn="ctr"/>
            <a:r>
              <a:rPr lang="en-US" dirty="0"/>
              <a:t>*Find 1 overall best treatment</a:t>
            </a:r>
          </a:p>
        </p:txBody>
      </p:sp>
      <p:sp>
        <p:nvSpPr>
          <p:cNvPr id="12" name="TextBox 11">
            <a:extLst>
              <a:ext uri="{FF2B5EF4-FFF2-40B4-BE49-F238E27FC236}">
                <a16:creationId xmlns:a16="http://schemas.microsoft.com/office/drawing/2014/main" id="{D91E5BD1-6CFC-4373-9CF4-B475920A3AFF}"/>
              </a:ext>
            </a:extLst>
          </p:cNvPr>
          <p:cNvSpPr txBox="1"/>
          <p:nvPr/>
        </p:nvSpPr>
        <p:spPr>
          <a:xfrm>
            <a:off x="2263124" y="2299274"/>
            <a:ext cx="2875721" cy="646331"/>
          </a:xfrm>
          <a:prstGeom prst="rect">
            <a:avLst/>
          </a:prstGeom>
          <a:noFill/>
        </p:spPr>
        <p:txBody>
          <a:bodyPr wrap="square" rtlCol="0">
            <a:spAutoFit/>
          </a:bodyPr>
          <a:lstStyle/>
          <a:p>
            <a:pPr algn="ctr"/>
            <a:r>
              <a:rPr lang="en-US" dirty="0"/>
              <a:t>*Goal: to compare treatments within person</a:t>
            </a:r>
          </a:p>
        </p:txBody>
      </p:sp>
      <p:sp>
        <p:nvSpPr>
          <p:cNvPr id="13" name="TextBox 12">
            <a:extLst>
              <a:ext uri="{FF2B5EF4-FFF2-40B4-BE49-F238E27FC236}">
                <a16:creationId xmlns:a16="http://schemas.microsoft.com/office/drawing/2014/main" id="{45423A94-70CC-43C2-972E-51BB3A823C69}"/>
              </a:ext>
            </a:extLst>
          </p:cNvPr>
          <p:cNvSpPr txBox="1"/>
          <p:nvPr/>
        </p:nvSpPr>
        <p:spPr>
          <a:xfrm>
            <a:off x="2024583" y="4256208"/>
            <a:ext cx="2789583" cy="1477328"/>
          </a:xfrm>
          <a:prstGeom prst="rect">
            <a:avLst/>
          </a:prstGeom>
          <a:noFill/>
        </p:spPr>
        <p:txBody>
          <a:bodyPr wrap="square" rtlCol="0">
            <a:spAutoFit/>
          </a:bodyPr>
          <a:lstStyle/>
          <a:p>
            <a:pPr algn="ctr"/>
            <a:r>
              <a:rPr lang="en-US" dirty="0"/>
              <a:t>*All individuals receive   (a different) treatment in second stage regardless of response to previous treatment </a:t>
            </a:r>
          </a:p>
        </p:txBody>
      </p:sp>
      <p:sp>
        <p:nvSpPr>
          <p:cNvPr id="14" name="TextBox 13">
            <a:extLst>
              <a:ext uri="{FF2B5EF4-FFF2-40B4-BE49-F238E27FC236}">
                <a16:creationId xmlns:a16="http://schemas.microsoft.com/office/drawing/2014/main" id="{3CBFD995-E29C-48B3-B213-5544DDEEB02C}"/>
              </a:ext>
            </a:extLst>
          </p:cNvPr>
          <p:cNvSpPr txBox="1"/>
          <p:nvPr/>
        </p:nvSpPr>
        <p:spPr>
          <a:xfrm>
            <a:off x="1739662" y="3375485"/>
            <a:ext cx="3074504" cy="369332"/>
          </a:xfrm>
          <a:prstGeom prst="rect">
            <a:avLst/>
          </a:prstGeom>
          <a:noFill/>
        </p:spPr>
        <p:txBody>
          <a:bodyPr wrap="square" rtlCol="0">
            <a:spAutoFit/>
          </a:bodyPr>
          <a:lstStyle/>
          <a:p>
            <a:r>
              <a:rPr lang="en-US" dirty="0"/>
              <a:t>*Washout period is required</a:t>
            </a:r>
          </a:p>
        </p:txBody>
      </p:sp>
      <p:sp>
        <p:nvSpPr>
          <p:cNvPr id="15" name="TextBox 14">
            <a:extLst>
              <a:ext uri="{FF2B5EF4-FFF2-40B4-BE49-F238E27FC236}">
                <a16:creationId xmlns:a16="http://schemas.microsoft.com/office/drawing/2014/main" id="{756094D4-26B3-433C-91AE-300C89498385}"/>
              </a:ext>
            </a:extLst>
          </p:cNvPr>
          <p:cNvSpPr txBox="1"/>
          <p:nvPr/>
        </p:nvSpPr>
        <p:spPr>
          <a:xfrm>
            <a:off x="6434312" y="2346629"/>
            <a:ext cx="2985051" cy="923330"/>
          </a:xfrm>
          <a:prstGeom prst="rect">
            <a:avLst/>
          </a:prstGeom>
          <a:noFill/>
        </p:spPr>
        <p:txBody>
          <a:bodyPr wrap="square" rtlCol="0">
            <a:spAutoFit/>
          </a:bodyPr>
          <a:lstStyle/>
          <a:p>
            <a:pPr algn="ctr"/>
            <a:r>
              <a:rPr lang="en-US" dirty="0"/>
              <a:t>*Goal: to compare treatments between patients</a:t>
            </a:r>
          </a:p>
        </p:txBody>
      </p:sp>
      <p:sp>
        <p:nvSpPr>
          <p:cNvPr id="16" name="TextBox 15">
            <a:extLst>
              <a:ext uri="{FF2B5EF4-FFF2-40B4-BE49-F238E27FC236}">
                <a16:creationId xmlns:a16="http://schemas.microsoft.com/office/drawing/2014/main" id="{4FC65E60-6F7D-47C0-A540-3B05B9D331C8}"/>
              </a:ext>
            </a:extLst>
          </p:cNvPr>
          <p:cNvSpPr txBox="1"/>
          <p:nvPr/>
        </p:nvSpPr>
        <p:spPr>
          <a:xfrm>
            <a:off x="6782113" y="3375485"/>
            <a:ext cx="3309729" cy="369332"/>
          </a:xfrm>
          <a:prstGeom prst="rect">
            <a:avLst/>
          </a:prstGeom>
          <a:noFill/>
        </p:spPr>
        <p:txBody>
          <a:bodyPr wrap="square" rtlCol="0">
            <a:spAutoFit/>
          </a:bodyPr>
          <a:lstStyle/>
          <a:p>
            <a:r>
              <a:rPr lang="en-US" dirty="0"/>
              <a:t>*No washout period is required</a:t>
            </a:r>
          </a:p>
        </p:txBody>
      </p:sp>
      <p:sp>
        <p:nvSpPr>
          <p:cNvPr id="17" name="TextBox 16">
            <a:extLst>
              <a:ext uri="{FF2B5EF4-FFF2-40B4-BE49-F238E27FC236}">
                <a16:creationId xmlns:a16="http://schemas.microsoft.com/office/drawing/2014/main" id="{A234A186-5852-44B3-8828-14B6B3C0F82D}"/>
              </a:ext>
            </a:extLst>
          </p:cNvPr>
          <p:cNvSpPr txBox="1"/>
          <p:nvPr/>
        </p:nvSpPr>
        <p:spPr>
          <a:xfrm>
            <a:off x="6792054" y="4118901"/>
            <a:ext cx="2981739" cy="2308324"/>
          </a:xfrm>
          <a:prstGeom prst="rect">
            <a:avLst/>
          </a:prstGeom>
          <a:noFill/>
        </p:spPr>
        <p:txBody>
          <a:bodyPr wrap="square" rtlCol="0">
            <a:spAutoFit/>
          </a:bodyPr>
          <a:lstStyle/>
          <a:p>
            <a:r>
              <a:rPr lang="en-US" dirty="0"/>
              <a:t>*Only individuals who do not respond to previous treatment receive a different subsequent treatment</a:t>
            </a:r>
          </a:p>
          <a:p>
            <a:r>
              <a:rPr lang="en-US" dirty="0"/>
              <a:t>     *recruitment and                  </a:t>
            </a:r>
          </a:p>
          <a:p>
            <a:r>
              <a:rPr lang="en-US" dirty="0"/>
              <a:t>      retention</a:t>
            </a:r>
          </a:p>
          <a:p>
            <a:endParaRPr lang="en-US" dirty="0"/>
          </a:p>
        </p:txBody>
      </p:sp>
    </p:spTree>
    <p:extLst>
      <p:ext uri="{BB962C8B-B14F-4D97-AF65-F5344CB8AC3E}">
        <p14:creationId xmlns:p14="http://schemas.microsoft.com/office/powerpoint/2010/main" val="22501639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62F1-2848-4431-9A8A-08F034C8B3AA}"/>
              </a:ext>
            </a:extLst>
          </p:cNvPr>
          <p:cNvSpPr>
            <a:spLocks noGrp="1"/>
          </p:cNvSpPr>
          <p:nvPr>
            <p:ph type="title"/>
          </p:nvPr>
        </p:nvSpPr>
        <p:spPr/>
        <p:txBody>
          <a:bodyPr/>
          <a:lstStyle/>
          <a:p>
            <a:r>
              <a:rPr lang="en-US" dirty="0" err="1"/>
              <a:t>snSMART</a:t>
            </a:r>
            <a:r>
              <a:rPr lang="en-US" dirty="0"/>
              <a:t> Primary objective</a:t>
            </a:r>
          </a:p>
        </p:txBody>
      </p:sp>
      <p:sp>
        <p:nvSpPr>
          <p:cNvPr id="3" name="Content Placeholder 2">
            <a:extLst>
              <a:ext uri="{FF2B5EF4-FFF2-40B4-BE49-F238E27FC236}">
                <a16:creationId xmlns:a16="http://schemas.microsoft.com/office/drawing/2014/main" id="{139976A7-C87B-4ECD-A3B1-9E76A83ECAB0}"/>
              </a:ext>
            </a:extLst>
          </p:cNvPr>
          <p:cNvSpPr>
            <a:spLocks noGrp="1"/>
          </p:cNvSpPr>
          <p:nvPr>
            <p:ph idx="1"/>
          </p:nvPr>
        </p:nvSpPr>
        <p:spPr/>
        <p:txBody>
          <a:bodyPr>
            <a:normAutofit/>
          </a:bodyPr>
          <a:lstStyle/>
          <a:p>
            <a:r>
              <a:rPr lang="en-US" sz="2800" b="1" dirty="0"/>
              <a:t>Objective</a:t>
            </a:r>
            <a:r>
              <a:rPr lang="en-US" sz="2800" dirty="0"/>
              <a:t>: Estimate and compare treatments by pooling data from both stages to find 1 optimal treatment</a:t>
            </a:r>
          </a:p>
          <a:p>
            <a:endParaRPr lang="en-US" sz="2800" dirty="0"/>
          </a:p>
          <a:p>
            <a:r>
              <a:rPr lang="en-US" sz="2800" b="1" dirty="0"/>
              <a:t>Outcome</a:t>
            </a:r>
            <a:r>
              <a:rPr lang="en-US" sz="2800" dirty="0"/>
              <a:t>: Binary (same outcome at the first and second stage)</a:t>
            </a:r>
          </a:p>
        </p:txBody>
      </p:sp>
      <p:sp>
        <p:nvSpPr>
          <p:cNvPr id="4" name="Slide Number Placeholder 3">
            <a:extLst>
              <a:ext uri="{FF2B5EF4-FFF2-40B4-BE49-F238E27FC236}">
                <a16:creationId xmlns:a16="http://schemas.microsoft.com/office/drawing/2014/main" id="{DABC039E-0A39-466A-8CB5-F62D2619AF2B}"/>
              </a:ext>
            </a:extLst>
          </p:cNvPr>
          <p:cNvSpPr>
            <a:spLocks noGrp="1"/>
          </p:cNvSpPr>
          <p:nvPr>
            <p:ph type="sldNum" sz="quarter" idx="12"/>
          </p:nvPr>
        </p:nvSpPr>
        <p:spPr/>
        <p:txBody>
          <a:bodyPr/>
          <a:lstStyle/>
          <a:p>
            <a:fld id="{9DCF266C-2C2B-4FD8-88EF-84D42B4CF5B3}" type="slidenum">
              <a:rPr lang="en-US" smtClean="0"/>
              <a:t>152</a:t>
            </a:fld>
            <a:endParaRPr lang="en-US" dirty="0"/>
          </a:p>
        </p:txBody>
      </p:sp>
    </p:spTree>
    <p:extLst>
      <p:ext uri="{BB962C8B-B14F-4D97-AF65-F5344CB8AC3E}">
        <p14:creationId xmlns:p14="http://schemas.microsoft.com/office/powerpoint/2010/main" val="24794340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SNSMART Secondary Objective</a:t>
            </a:r>
          </a:p>
        </p:txBody>
      </p:sp>
      <p:sp>
        <p:nvSpPr>
          <p:cNvPr id="3" name="Content Placeholder 2"/>
          <p:cNvSpPr>
            <a:spLocks noGrp="1"/>
          </p:cNvSpPr>
          <p:nvPr>
            <p:ph idx="1"/>
          </p:nvPr>
        </p:nvSpPr>
        <p:spPr/>
        <p:txBody>
          <a:bodyPr/>
          <a:lstStyle/>
          <a:p>
            <a:r>
              <a:rPr lang="en-US" sz="2800" b="1" dirty="0"/>
              <a:t>Objective</a:t>
            </a:r>
            <a:r>
              <a:rPr lang="en-US" sz="2800" dirty="0"/>
              <a:t>: Estimate and compare the 6 embedded DTRs in the </a:t>
            </a:r>
            <a:r>
              <a:rPr lang="en-US" sz="2800" dirty="0" err="1"/>
              <a:t>snSMART</a:t>
            </a:r>
            <a:r>
              <a:rPr lang="en-US" sz="2800" dirty="0"/>
              <a:t> design </a:t>
            </a:r>
          </a:p>
          <a:p>
            <a:endParaRPr lang="en-US" sz="2800" dirty="0"/>
          </a:p>
          <a:p>
            <a:r>
              <a:rPr lang="en-US" sz="2800" b="1" dirty="0"/>
              <a:t>Outcome</a:t>
            </a:r>
            <a:r>
              <a:rPr lang="en-US" sz="2800" dirty="0"/>
              <a:t>: Binary (interested in the second stage outcome)</a:t>
            </a:r>
          </a:p>
          <a:p>
            <a:endParaRPr lang="en-US" dirty="0"/>
          </a:p>
        </p:txBody>
      </p:sp>
      <p:sp>
        <p:nvSpPr>
          <p:cNvPr id="4" name="Slide Number Placeholder 3"/>
          <p:cNvSpPr>
            <a:spLocks noGrp="1"/>
          </p:cNvSpPr>
          <p:nvPr>
            <p:ph type="sldNum" sz="quarter" idx="12"/>
          </p:nvPr>
        </p:nvSpPr>
        <p:spPr/>
        <p:txBody>
          <a:bodyPr/>
          <a:lstStyle/>
          <a:p>
            <a:fld id="{9DCF266C-2C2B-4FD8-88EF-84D42B4CF5B3}" type="slidenum">
              <a:rPr lang="en-US" smtClean="0"/>
              <a:t>153</a:t>
            </a:fld>
            <a:endParaRPr lang="en-US" dirty="0"/>
          </a:p>
        </p:txBody>
      </p:sp>
    </p:spTree>
    <p:extLst>
      <p:ext uri="{BB962C8B-B14F-4D97-AF65-F5344CB8AC3E}">
        <p14:creationId xmlns:p14="http://schemas.microsoft.com/office/powerpoint/2010/main" val="24134713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AC4C-D859-40E2-8F18-051D0522A1CA}"/>
              </a:ext>
            </a:extLst>
          </p:cNvPr>
          <p:cNvSpPr>
            <a:spLocks noGrp="1"/>
          </p:cNvSpPr>
          <p:nvPr>
            <p:ph type="title"/>
          </p:nvPr>
        </p:nvSpPr>
        <p:spPr/>
        <p:txBody>
          <a:bodyPr/>
          <a:lstStyle/>
          <a:p>
            <a:r>
              <a:rPr lang="en-US" dirty="0"/>
              <a:t>Analysis Approaches</a:t>
            </a:r>
          </a:p>
        </p:txBody>
      </p:sp>
      <p:sp>
        <p:nvSpPr>
          <p:cNvPr id="3" name="Content Placeholder 2">
            <a:extLst>
              <a:ext uri="{FF2B5EF4-FFF2-40B4-BE49-F238E27FC236}">
                <a16:creationId xmlns:a16="http://schemas.microsoft.com/office/drawing/2014/main" id="{65DAE02F-7C7A-42AE-BBFF-FE1DBB454AAE}"/>
              </a:ext>
            </a:extLst>
          </p:cNvPr>
          <p:cNvSpPr>
            <a:spLocks noGrp="1"/>
          </p:cNvSpPr>
          <p:nvPr>
            <p:ph idx="1"/>
          </p:nvPr>
        </p:nvSpPr>
        <p:spPr/>
        <p:txBody>
          <a:bodyPr>
            <a:normAutofit/>
          </a:bodyPr>
          <a:lstStyle/>
          <a:p>
            <a:pPr marL="457200" indent="-457200">
              <a:buFont typeface="+mj-lt"/>
              <a:buAutoNum type="arabicPeriod"/>
            </a:pPr>
            <a:r>
              <a:rPr lang="en-US" sz="2800" dirty="0"/>
              <a:t>Log Poisson Joint Stage Model</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r>
              <a:rPr lang="en-US" sz="2800" dirty="0"/>
              <a:t>Bayesian Joint Stage Model</a:t>
            </a:r>
          </a:p>
        </p:txBody>
      </p:sp>
      <p:sp>
        <p:nvSpPr>
          <p:cNvPr id="4" name="Slide Number Placeholder 3">
            <a:extLst>
              <a:ext uri="{FF2B5EF4-FFF2-40B4-BE49-F238E27FC236}">
                <a16:creationId xmlns:a16="http://schemas.microsoft.com/office/drawing/2014/main" id="{1F19127E-7849-4209-B00D-CC72E0C5B8AD}"/>
              </a:ext>
            </a:extLst>
          </p:cNvPr>
          <p:cNvSpPr>
            <a:spLocks noGrp="1"/>
          </p:cNvSpPr>
          <p:nvPr>
            <p:ph type="sldNum" sz="quarter" idx="12"/>
          </p:nvPr>
        </p:nvSpPr>
        <p:spPr/>
        <p:txBody>
          <a:bodyPr/>
          <a:lstStyle/>
          <a:p>
            <a:fld id="{9DCF266C-2C2B-4FD8-88EF-84D42B4CF5B3}" type="slidenum">
              <a:rPr lang="en-US" smtClean="0"/>
              <a:t>154</a:t>
            </a:fld>
            <a:endParaRPr lang="en-US" dirty="0"/>
          </a:p>
        </p:txBody>
      </p:sp>
    </p:spTree>
    <p:extLst>
      <p:ext uri="{BB962C8B-B14F-4D97-AF65-F5344CB8AC3E}">
        <p14:creationId xmlns:p14="http://schemas.microsoft.com/office/powerpoint/2010/main" val="4596187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4BFB-6E13-423E-9944-F05496DCC702}"/>
              </a:ext>
            </a:extLst>
          </p:cNvPr>
          <p:cNvSpPr>
            <a:spLocks noGrp="1"/>
          </p:cNvSpPr>
          <p:nvPr>
            <p:ph type="title"/>
          </p:nvPr>
        </p:nvSpPr>
        <p:spPr/>
        <p:txBody>
          <a:bodyPr/>
          <a:lstStyle/>
          <a:p>
            <a:r>
              <a:rPr lang="en-US" dirty="0"/>
              <a:t>Log Poisson Model</a:t>
            </a:r>
          </a:p>
        </p:txBody>
      </p:sp>
      <p:sp>
        <p:nvSpPr>
          <p:cNvPr id="3" name="Content Placeholder 2">
            <a:extLst>
              <a:ext uri="{FF2B5EF4-FFF2-40B4-BE49-F238E27FC236}">
                <a16:creationId xmlns:a16="http://schemas.microsoft.com/office/drawing/2014/main" id="{3B709180-9ECE-40AA-808A-F7FE74B3CE26}"/>
              </a:ext>
            </a:extLst>
          </p:cNvPr>
          <p:cNvSpPr>
            <a:spLocks noGrp="1"/>
          </p:cNvSpPr>
          <p:nvPr>
            <p:ph idx="1"/>
          </p:nvPr>
        </p:nvSpPr>
        <p:spPr>
          <a:xfrm>
            <a:off x="1024129" y="2084832"/>
            <a:ext cx="9720073" cy="4224527"/>
          </a:xfrm>
        </p:spPr>
        <p:txBody>
          <a:bodyPr>
            <a:normAutofit/>
          </a:bodyPr>
          <a:lstStyle/>
          <a:p>
            <a:pPr>
              <a:buFont typeface="Courier New" panose="02070309020205020404" pitchFamily="49" charset="0"/>
              <a:buChar char="o"/>
            </a:pPr>
            <a:r>
              <a:rPr lang="en-US" sz="2800" dirty="0"/>
              <a:t>Log link to model the mean of the outcome: interpretability</a:t>
            </a:r>
          </a:p>
          <a:p>
            <a:pPr>
              <a:buFont typeface="Courier New" panose="02070309020205020404" pitchFamily="49" charset="0"/>
              <a:buChar char="o"/>
            </a:pPr>
            <a:endParaRPr lang="en-US" sz="2800" dirty="0"/>
          </a:p>
          <a:p>
            <a:pPr>
              <a:buFont typeface="Courier New" panose="02070309020205020404" pitchFamily="49" charset="0"/>
              <a:buChar char="o"/>
            </a:pPr>
            <a:r>
              <a:rPr lang="en-US" sz="2800" dirty="0"/>
              <a:t>Poisson family to model the variance of the outcome: estimation convergence problems with log-binomial in small samples</a:t>
            </a:r>
          </a:p>
          <a:p>
            <a:pPr>
              <a:buFont typeface="Courier New" panose="02070309020205020404" pitchFamily="49" charset="0"/>
              <a:buChar char="o"/>
            </a:pPr>
            <a:endParaRPr lang="en-US" sz="2800" dirty="0"/>
          </a:p>
          <a:p>
            <a:pPr>
              <a:buFont typeface="Courier New" panose="02070309020205020404" pitchFamily="49" charset="0"/>
              <a:buChar char="o"/>
            </a:pPr>
            <a:r>
              <a:rPr lang="en-US" sz="2800" dirty="0"/>
              <a:t>Correct variance by using binomial family variance structure in robust sandwich estimators</a:t>
            </a:r>
          </a:p>
        </p:txBody>
      </p:sp>
      <p:sp>
        <p:nvSpPr>
          <p:cNvPr id="4" name="Slide Number Placeholder 3">
            <a:extLst>
              <a:ext uri="{FF2B5EF4-FFF2-40B4-BE49-F238E27FC236}">
                <a16:creationId xmlns:a16="http://schemas.microsoft.com/office/drawing/2014/main" id="{5955468B-03CD-44C7-A271-DA972840A1A5}"/>
              </a:ext>
            </a:extLst>
          </p:cNvPr>
          <p:cNvSpPr>
            <a:spLocks noGrp="1"/>
          </p:cNvSpPr>
          <p:nvPr>
            <p:ph type="sldNum" sz="quarter" idx="12"/>
          </p:nvPr>
        </p:nvSpPr>
        <p:spPr/>
        <p:txBody>
          <a:bodyPr/>
          <a:lstStyle/>
          <a:p>
            <a:fld id="{9DCF266C-2C2B-4FD8-88EF-84D42B4CF5B3}" type="slidenum">
              <a:rPr lang="en-US" smtClean="0"/>
              <a:t>155</a:t>
            </a:fld>
            <a:endParaRPr lang="en-US" dirty="0"/>
          </a:p>
        </p:txBody>
      </p:sp>
    </p:spTree>
    <p:extLst>
      <p:ext uri="{BB962C8B-B14F-4D97-AF65-F5344CB8AC3E}">
        <p14:creationId xmlns:p14="http://schemas.microsoft.com/office/powerpoint/2010/main" val="5020661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4BFB-6E13-423E-9944-F05496DCC702}"/>
              </a:ext>
            </a:extLst>
          </p:cNvPr>
          <p:cNvSpPr>
            <a:spLocks noGrp="1"/>
          </p:cNvSpPr>
          <p:nvPr>
            <p:ph type="title"/>
          </p:nvPr>
        </p:nvSpPr>
        <p:spPr/>
        <p:txBody>
          <a:bodyPr/>
          <a:lstStyle/>
          <a:p>
            <a:r>
              <a:rPr lang="en-US" dirty="0"/>
              <a:t>Log Poisson Model: Primary aim</a:t>
            </a:r>
          </a:p>
        </p:txBody>
      </p:sp>
      <p:sp>
        <p:nvSpPr>
          <p:cNvPr id="3" name="Content Placeholder 2">
            <a:extLst>
              <a:ext uri="{FF2B5EF4-FFF2-40B4-BE49-F238E27FC236}">
                <a16:creationId xmlns:a16="http://schemas.microsoft.com/office/drawing/2014/main" id="{3B709180-9ECE-40AA-808A-F7FE74B3CE26}"/>
              </a:ext>
            </a:extLst>
          </p:cNvPr>
          <p:cNvSpPr>
            <a:spLocks noGrp="1"/>
          </p:cNvSpPr>
          <p:nvPr>
            <p:ph idx="1"/>
          </p:nvPr>
        </p:nvSpPr>
        <p:spPr>
          <a:xfrm>
            <a:off x="1024129" y="4920343"/>
            <a:ext cx="9720074" cy="1389016"/>
          </a:xfrm>
        </p:spPr>
        <p:txBody>
          <a:bodyPr>
            <a:normAutofit fontScale="92500" lnSpcReduction="10000"/>
          </a:bodyPr>
          <a:lstStyle/>
          <a:p>
            <a:pPr>
              <a:buFont typeface="Courier New" panose="02070309020205020404" pitchFamily="49" charset="0"/>
              <a:buChar char="o"/>
            </a:pPr>
            <a:r>
              <a:rPr lang="en-US" sz="2600" dirty="0"/>
              <a:t>i = subject = 1,….,n</a:t>
            </a:r>
          </a:p>
          <a:p>
            <a:pPr>
              <a:buFont typeface="Courier New" panose="02070309020205020404" pitchFamily="49" charset="0"/>
              <a:buChar char="o"/>
            </a:pPr>
            <a:r>
              <a:rPr lang="en-US" sz="2600" dirty="0"/>
              <a:t>j = treatment = A,B,C</a:t>
            </a:r>
          </a:p>
          <a:p>
            <a:pPr>
              <a:buFont typeface="Courier New" panose="02070309020205020404" pitchFamily="49" charset="0"/>
              <a:buChar char="o"/>
            </a:pPr>
            <a:r>
              <a:rPr lang="en-US" sz="2600" dirty="0"/>
              <a:t>k = stage = 1,2</a:t>
            </a:r>
          </a:p>
        </p:txBody>
      </p:sp>
      <p:sp>
        <p:nvSpPr>
          <p:cNvPr id="4" name="Slide Number Placeholder 3">
            <a:extLst>
              <a:ext uri="{FF2B5EF4-FFF2-40B4-BE49-F238E27FC236}">
                <a16:creationId xmlns:a16="http://schemas.microsoft.com/office/drawing/2014/main" id="{5955468B-03CD-44C7-A271-DA972840A1A5}"/>
              </a:ext>
            </a:extLst>
          </p:cNvPr>
          <p:cNvSpPr>
            <a:spLocks noGrp="1"/>
          </p:cNvSpPr>
          <p:nvPr>
            <p:ph type="sldNum" sz="quarter" idx="12"/>
          </p:nvPr>
        </p:nvSpPr>
        <p:spPr/>
        <p:txBody>
          <a:bodyPr/>
          <a:lstStyle/>
          <a:p>
            <a:fld id="{9DCF266C-2C2B-4FD8-88EF-84D42B4CF5B3}" type="slidenum">
              <a:rPr lang="en-US" smtClean="0"/>
              <a:t>156</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D365B6-E8C5-4DDD-899F-887610FDCCA7}"/>
                  </a:ext>
                </a:extLst>
              </p:cNvPr>
              <p:cNvSpPr txBox="1"/>
              <p:nvPr/>
            </p:nvSpPr>
            <p:spPr>
              <a:xfrm>
                <a:off x="902909" y="2784494"/>
                <a:ext cx="10744200" cy="1200329"/>
              </a:xfrm>
              <a:prstGeom prst="rect">
                <a:avLst/>
              </a:prstGeom>
              <a:noFill/>
            </p:spPr>
            <p:txBody>
              <a:bodyPr wrap="square" lIns="0" tIns="0" rIns="0" bIns="0" rtlCol="0">
                <a:spAutoFit/>
              </a:bodyPr>
              <a:lstStyle/>
              <a:p>
                <a14:m>
                  <m:oMath xmlns:m="http://schemas.openxmlformats.org/officeDocument/2006/math">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𝐸</m:t>
                            </m:r>
                            <m:d>
                              <m:dPr>
                                <m:begChr m:val="["/>
                                <m:endChr m:val="]"/>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𝑌</m:t>
                                    </m:r>
                                  </m:e>
                                  <m:sub>
                                    <m:r>
                                      <a:rPr lang="en-US" sz="2600" b="0" i="1" smtClean="0">
                                        <a:latin typeface="Cambria Math" panose="02040503050406030204" pitchFamily="18" charset="0"/>
                                      </a:rPr>
                                      <m:t>𝑖𝑘</m:t>
                                    </m:r>
                                  </m:sub>
                                </m:sSub>
                              </m:e>
                            </m:d>
                          </m:e>
                        </m:d>
                      </m:e>
                    </m:func>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𝜇</m:t>
                                </m:r>
                              </m:e>
                              <m:sub>
                                <m:r>
                                  <a:rPr lang="en-US" sz="2600" b="0" i="1" smtClean="0">
                                    <a:latin typeface="Cambria Math" panose="02040503050406030204" pitchFamily="18" charset="0"/>
                                  </a:rPr>
                                  <m:t>𝑖𝑘</m:t>
                                </m:r>
                              </m:sub>
                            </m:sSub>
                          </m:e>
                        </m:d>
                      </m:e>
                    </m:func>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𝐼</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𝑗</m:t>
                            </m:r>
                          </m:e>
                          <m:sub>
                            <m:r>
                              <a:rPr lang="en-US" sz="2600" b="0" i="1" smtClean="0">
                                <a:latin typeface="Cambria Math" panose="02040503050406030204" pitchFamily="18" charset="0"/>
                              </a:rPr>
                              <m:t>𝑖𝑘</m:t>
                            </m:r>
                          </m:sub>
                        </m:sSub>
                        <m:r>
                          <a:rPr lang="en-US" sz="2600" b="0" i="1" smtClean="0">
                            <a:latin typeface="Cambria Math" panose="02040503050406030204" pitchFamily="18" charset="0"/>
                          </a:rPr>
                          <m:t>=</m:t>
                        </m:r>
                        <m:r>
                          <a:rPr lang="en-US" sz="2600" b="0" i="1" smtClean="0">
                            <a:latin typeface="Cambria Math" panose="02040503050406030204" pitchFamily="18" charset="0"/>
                          </a:rPr>
                          <m:t>𝐴</m:t>
                        </m:r>
                      </m:e>
                    </m:d>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2</m:t>
                        </m:r>
                      </m:sub>
                    </m:sSub>
                    <m:r>
                      <a:rPr lang="en-US" sz="2600" i="1">
                        <a:latin typeface="Cambria Math" panose="02040503050406030204" pitchFamily="18" charset="0"/>
                      </a:rPr>
                      <m:t>𝐼</m:t>
                    </m:r>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𝐵</m:t>
                        </m:r>
                      </m:e>
                    </m:d>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3</m:t>
                        </m:r>
                      </m:sub>
                    </m:sSub>
                    <m:r>
                      <a:rPr lang="en-US" sz="2600" i="1">
                        <a:latin typeface="Cambria Math" panose="02040503050406030204" pitchFamily="18" charset="0"/>
                      </a:rPr>
                      <m:t>𝐼</m:t>
                    </m:r>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𝐶</m:t>
                        </m:r>
                      </m:e>
                    </m:d>
                  </m:oMath>
                </a14:m>
                <a:r>
                  <a:rPr lang="en-US" sz="2600" dirty="0"/>
                  <a:t>  </a:t>
                </a:r>
                <a14:m>
                  <m:oMath xmlns:m="http://schemas.openxmlformats.org/officeDocument/2006/math">
                    <m:r>
                      <a:rPr lang="en-US" sz="2600" b="0" i="0" smtClean="0">
                        <a:latin typeface="Cambria Math" panose="02040503050406030204" pitchFamily="18" charset="0"/>
                      </a:rPr>
                      <m:t> </m:t>
                    </m:r>
                  </m:oMath>
                </a14:m>
                <a:endParaRPr lang="en-US" sz="2600" b="0" i="0" dirty="0">
                  <a:latin typeface="Cambria Math" panose="02040503050406030204" pitchFamily="18" charset="0"/>
                </a:endParaRPr>
              </a:p>
              <a:p>
                <a:r>
                  <a:rPr lang="en-US" sz="2600" dirty="0"/>
                  <a:t>							+</a:t>
                </a:r>
                <a14:m>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4</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b="0" i="1" smtClean="0">
                        <a:latin typeface="Cambria Math" panose="02040503050406030204" pitchFamily="18" charset="0"/>
                      </a:rPr>
                      <m:t>𝐼</m:t>
                    </m:r>
                    <m:r>
                      <a:rPr lang="en-US" sz="2600" b="0" i="1" smtClean="0">
                        <a:latin typeface="Cambria Math" panose="02040503050406030204" pitchFamily="18" charset="0"/>
                      </a:rPr>
                      <m:t>(</m:t>
                    </m:r>
                    <m:r>
                      <a:rPr lang="en-US" sz="2600" b="0" i="1" smtClean="0">
                        <a:latin typeface="Cambria Math" panose="02040503050406030204" pitchFamily="18" charset="0"/>
                      </a:rPr>
                      <m:t>𝑘</m:t>
                    </m:r>
                    <m:r>
                      <a:rPr lang="en-US" sz="2600" b="0" i="1" smtClean="0">
                        <a:latin typeface="Cambria Math" panose="02040503050406030204" pitchFamily="18" charset="0"/>
                      </a:rPr>
                      <m:t>=</m:t>
                    </m:r>
                    <m:r>
                      <a:rPr lang="en-US" sz="2600" b="0" i="1" smtClean="0">
                        <a:latin typeface="Cambria Math" panose="02040503050406030204" pitchFamily="18" charset="0"/>
                      </a:rPr>
                      <m:t>2</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5</m:t>
                        </m:r>
                      </m:sub>
                    </m:sSub>
                    <m:r>
                      <a:rPr lang="en-US" sz="2600" i="1">
                        <a:latin typeface="Cambria Math" panose="02040503050406030204" pitchFamily="18" charset="0"/>
                      </a:rPr>
                      <m:t>(</m:t>
                    </m:r>
                    <m:r>
                      <a:rPr lang="en-US" sz="2600" i="1">
                        <a:latin typeface="Cambria Math" panose="02040503050406030204" pitchFamily="18" charset="0"/>
                      </a:rPr>
                      <m:t>1</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i="1">
                        <a:latin typeface="Cambria Math" panose="02040503050406030204" pitchFamily="18" charset="0"/>
                      </a:rPr>
                      <m:t>)</m:t>
                    </m:r>
                  </m:oMath>
                </a14:m>
                <a:r>
                  <a:rPr lang="en-US" sz="2600" dirty="0"/>
                  <a:t> </a:t>
                </a:r>
                <a14:m>
                  <m:oMath xmlns:m="http://schemas.openxmlformats.org/officeDocument/2006/math">
                    <m:r>
                      <a:rPr lang="en-US" sz="2600" i="1">
                        <a:latin typeface="Cambria Math" panose="02040503050406030204" pitchFamily="18" charset="0"/>
                      </a:rPr>
                      <m:t>𝐼</m:t>
                    </m:r>
                    <m:r>
                      <a:rPr lang="en-US" sz="2600" i="1">
                        <a:latin typeface="Cambria Math" panose="02040503050406030204" pitchFamily="18" charset="0"/>
                      </a:rPr>
                      <m:t>(</m:t>
                    </m:r>
                    <m:r>
                      <a:rPr lang="en-US" sz="2600" i="1">
                        <a:latin typeface="Cambria Math" panose="02040503050406030204" pitchFamily="18" charset="0"/>
                      </a:rPr>
                      <m:t>𝑘</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oMath>
                </a14:m>
                <a:endParaRPr lang="en-US" sz="2600" dirty="0"/>
              </a:p>
              <a:p>
                <a:endParaRPr lang="en-US" sz="2600" dirty="0"/>
              </a:p>
            </p:txBody>
          </p:sp>
        </mc:Choice>
        <mc:Fallback xmlns="">
          <p:sp>
            <p:nvSpPr>
              <p:cNvPr id="5" name="TextBox 4">
                <a:extLst>
                  <a:ext uri="{FF2B5EF4-FFF2-40B4-BE49-F238E27FC236}">
                    <a16:creationId xmlns:a16="http://schemas.microsoft.com/office/drawing/2014/main" id="{20D365B6-E8C5-4DDD-899F-887610FDCCA7}"/>
                  </a:ext>
                </a:extLst>
              </p:cNvPr>
              <p:cNvSpPr txBox="1">
                <a:spLocks noRot="1" noChangeAspect="1" noMove="1" noResize="1" noEditPoints="1" noAdjustHandles="1" noChangeArrowheads="1" noChangeShapeType="1" noTextEdit="1"/>
              </p:cNvSpPr>
              <p:nvPr/>
            </p:nvSpPr>
            <p:spPr>
              <a:xfrm>
                <a:off x="902909" y="2784494"/>
                <a:ext cx="10744200" cy="120032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69295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67F3-3678-4C68-81E4-69E9D85B6576}"/>
              </a:ext>
            </a:extLst>
          </p:cNvPr>
          <p:cNvSpPr>
            <a:spLocks noGrp="1"/>
          </p:cNvSpPr>
          <p:nvPr>
            <p:ph type="title"/>
          </p:nvPr>
        </p:nvSpPr>
        <p:spPr>
          <a:xfrm>
            <a:off x="1024128" y="585216"/>
            <a:ext cx="9720072" cy="1499616"/>
          </a:xfrm>
        </p:spPr>
        <p:txBody>
          <a:bodyPr/>
          <a:lstStyle/>
          <a:p>
            <a:r>
              <a:rPr lang="en-US" dirty="0"/>
              <a:t>Data Format for Log Poisson Model</a:t>
            </a:r>
          </a:p>
        </p:txBody>
      </p:sp>
      <p:graphicFrame>
        <p:nvGraphicFramePr>
          <p:cNvPr id="5" name="Content Placeholder 4">
            <a:extLst>
              <a:ext uri="{FF2B5EF4-FFF2-40B4-BE49-F238E27FC236}">
                <a16:creationId xmlns:a16="http://schemas.microsoft.com/office/drawing/2014/main" id="{10E45F0D-1B08-4288-9D74-D8DB1FE9A73B}"/>
              </a:ext>
            </a:extLst>
          </p:cNvPr>
          <p:cNvGraphicFramePr>
            <a:graphicFrameLocks noGrp="1"/>
          </p:cNvGraphicFramePr>
          <p:nvPr>
            <p:ph idx="1"/>
            <p:extLst/>
          </p:nvPr>
        </p:nvGraphicFramePr>
        <p:xfrm>
          <a:off x="329673" y="2084832"/>
          <a:ext cx="3945828" cy="4074160"/>
        </p:xfrm>
        <a:graphic>
          <a:graphicData uri="http://schemas.openxmlformats.org/drawingml/2006/table">
            <a:tbl>
              <a:tblPr firstRow="1" bandRow="1">
                <a:tableStyleId>{5C22544A-7EE6-4342-B048-85BDC9FD1C3A}</a:tableStyleId>
              </a:tblPr>
              <a:tblGrid>
                <a:gridCol w="497205">
                  <a:extLst>
                    <a:ext uri="{9D8B030D-6E8A-4147-A177-3AD203B41FA5}">
                      <a16:colId xmlns:a16="http://schemas.microsoft.com/office/drawing/2014/main" val="3566248220"/>
                    </a:ext>
                  </a:extLst>
                </a:gridCol>
                <a:gridCol w="766890">
                  <a:extLst>
                    <a:ext uri="{9D8B030D-6E8A-4147-A177-3AD203B41FA5}">
                      <a16:colId xmlns:a16="http://schemas.microsoft.com/office/drawing/2014/main" val="3566237250"/>
                    </a:ext>
                  </a:extLst>
                </a:gridCol>
                <a:gridCol w="1392365">
                  <a:extLst>
                    <a:ext uri="{9D8B030D-6E8A-4147-A177-3AD203B41FA5}">
                      <a16:colId xmlns:a16="http://schemas.microsoft.com/office/drawing/2014/main" val="1925426966"/>
                    </a:ext>
                  </a:extLst>
                </a:gridCol>
                <a:gridCol w="1289368">
                  <a:extLst>
                    <a:ext uri="{9D8B030D-6E8A-4147-A177-3AD203B41FA5}">
                      <a16:colId xmlns:a16="http://schemas.microsoft.com/office/drawing/2014/main" val="2894287624"/>
                    </a:ext>
                  </a:extLst>
                </a:gridCol>
              </a:tblGrid>
              <a:tr h="370840">
                <a:tc>
                  <a:txBody>
                    <a:bodyPr/>
                    <a:lstStyle/>
                    <a:p>
                      <a:r>
                        <a:rPr lang="en-US" dirty="0"/>
                        <a:t>ID</a:t>
                      </a:r>
                    </a:p>
                  </a:txBody>
                  <a:tcPr/>
                </a:tc>
                <a:tc>
                  <a:txBody>
                    <a:bodyPr/>
                    <a:lstStyle/>
                    <a:p>
                      <a:r>
                        <a:rPr lang="en-US" dirty="0"/>
                        <a:t>Stage</a:t>
                      </a:r>
                    </a:p>
                  </a:txBody>
                  <a:tcPr/>
                </a:tc>
                <a:tc>
                  <a:txBody>
                    <a:bodyPr/>
                    <a:lstStyle/>
                    <a:p>
                      <a:r>
                        <a:rPr lang="en-US" dirty="0"/>
                        <a:t>Treatment K</a:t>
                      </a:r>
                    </a:p>
                  </a:txBody>
                  <a:tcPr/>
                </a:tc>
                <a:tc>
                  <a:txBody>
                    <a:bodyPr/>
                    <a:lstStyle/>
                    <a:p>
                      <a:r>
                        <a:rPr lang="en-US" dirty="0"/>
                        <a:t>Outcome Y</a:t>
                      </a:r>
                    </a:p>
                  </a:txBody>
                  <a:tcPr/>
                </a:tc>
                <a:extLst>
                  <a:ext uri="{0D108BD9-81ED-4DB2-BD59-A6C34878D82A}">
                    <a16:rowId xmlns:a16="http://schemas.microsoft.com/office/drawing/2014/main" val="133118338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A</a:t>
                      </a:r>
                    </a:p>
                  </a:txBody>
                  <a:tcPr/>
                </a:tc>
                <a:tc>
                  <a:txBody>
                    <a:bodyPr/>
                    <a:lstStyle/>
                    <a:p>
                      <a:pPr algn="ctr"/>
                      <a:r>
                        <a:rPr lang="en-US" dirty="0"/>
                        <a:t>0</a:t>
                      </a:r>
                    </a:p>
                  </a:txBody>
                  <a:tcPr/>
                </a:tc>
                <a:extLst>
                  <a:ext uri="{0D108BD9-81ED-4DB2-BD59-A6C34878D82A}">
                    <a16:rowId xmlns:a16="http://schemas.microsoft.com/office/drawing/2014/main" val="532503414"/>
                  </a:ext>
                </a:extLst>
              </a:tr>
              <a:tr h="370840">
                <a:tc>
                  <a:txBody>
                    <a:bodyPr/>
                    <a:lstStyle/>
                    <a:p>
                      <a:pPr algn="ctr"/>
                      <a:r>
                        <a:rPr lang="en-US" dirty="0"/>
                        <a:t>2</a:t>
                      </a:r>
                    </a:p>
                  </a:txBody>
                  <a:tcPr/>
                </a:tc>
                <a:tc>
                  <a:txBody>
                    <a:bodyPr/>
                    <a:lstStyle/>
                    <a:p>
                      <a:pPr algn="ctr"/>
                      <a:r>
                        <a:rPr lang="en-US" dirty="0"/>
                        <a:t>1</a:t>
                      </a:r>
                    </a:p>
                  </a:txBody>
                  <a:tcPr/>
                </a:tc>
                <a:tc>
                  <a:txBody>
                    <a:bodyPr/>
                    <a:lstStyle/>
                    <a:p>
                      <a:pPr algn="ctr"/>
                      <a:r>
                        <a:rPr lang="en-US" dirty="0"/>
                        <a:t>B</a:t>
                      </a:r>
                    </a:p>
                  </a:txBody>
                  <a:tcPr/>
                </a:tc>
                <a:tc>
                  <a:txBody>
                    <a:bodyPr/>
                    <a:lstStyle/>
                    <a:p>
                      <a:pPr algn="ctr"/>
                      <a:r>
                        <a:rPr lang="en-US" dirty="0"/>
                        <a:t>1</a:t>
                      </a:r>
                    </a:p>
                  </a:txBody>
                  <a:tcPr/>
                </a:tc>
                <a:extLst>
                  <a:ext uri="{0D108BD9-81ED-4DB2-BD59-A6C34878D82A}">
                    <a16:rowId xmlns:a16="http://schemas.microsoft.com/office/drawing/2014/main" val="2271492513"/>
                  </a:ext>
                </a:extLst>
              </a:tr>
              <a:tr h="370840">
                <a:tc>
                  <a:txBody>
                    <a:bodyPr/>
                    <a:lstStyle/>
                    <a:p>
                      <a:pPr algn="ctr"/>
                      <a:r>
                        <a:rPr lang="en-US" dirty="0"/>
                        <a:t>3</a:t>
                      </a:r>
                    </a:p>
                  </a:txBody>
                  <a:tcPr/>
                </a:tc>
                <a:tc>
                  <a:txBody>
                    <a:bodyPr/>
                    <a:lstStyle/>
                    <a:p>
                      <a:pPr algn="ctr"/>
                      <a:r>
                        <a:rPr lang="en-US" dirty="0"/>
                        <a:t>1</a:t>
                      </a:r>
                    </a:p>
                  </a:txBody>
                  <a:tcPr/>
                </a:tc>
                <a:tc>
                  <a:txBody>
                    <a:bodyPr/>
                    <a:lstStyle/>
                    <a:p>
                      <a:pPr algn="ctr"/>
                      <a:r>
                        <a:rPr lang="en-US" dirty="0"/>
                        <a:t>C</a:t>
                      </a:r>
                    </a:p>
                  </a:txBody>
                  <a:tcPr/>
                </a:tc>
                <a:tc>
                  <a:txBody>
                    <a:bodyPr/>
                    <a:lstStyle/>
                    <a:p>
                      <a:pPr algn="ctr"/>
                      <a:r>
                        <a:rPr lang="en-US" dirty="0"/>
                        <a:t>1</a:t>
                      </a:r>
                    </a:p>
                  </a:txBody>
                  <a:tcPr/>
                </a:tc>
                <a:extLst>
                  <a:ext uri="{0D108BD9-81ED-4DB2-BD59-A6C34878D82A}">
                    <a16:rowId xmlns:a16="http://schemas.microsoft.com/office/drawing/2014/main" val="714893965"/>
                  </a:ext>
                </a:extLst>
              </a:tr>
              <a:tr h="370840">
                <a:tc>
                  <a:txBody>
                    <a:bodyPr/>
                    <a:lstStyle/>
                    <a:p>
                      <a:pPr algn="ctr"/>
                      <a:r>
                        <a:rPr lang="en-US" dirty="0"/>
                        <a:t>…</a:t>
                      </a:r>
                    </a:p>
                  </a:txBody>
                  <a:tcPr/>
                </a:tc>
                <a:tc>
                  <a:txBody>
                    <a:bodyPr/>
                    <a:lstStyle/>
                    <a:p>
                      <a:pPr algn="ctr"/>
                      <a:r>
                        <a:rPr lang="en-US" dirty="0"/>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573922078"/>
                  </a:ext>
                </a:extLst>
              </a:tr>
              <a:tr h="370840">
                <a:tc>
                  <a:txBody>
                    <a:bodyPr/>
                    <a:lstStyle/>
                    <a:p>
                      <a:pPr algn="ctr"/>
                      <a:r>
                        <a:rPr lang="en-US" dirty="0"/>
                        <a:t>90</a:t>
                      </a:r>
                    </a:p>
                  </a:txBody>
                  <a:tcPr/>
                </a:tc>
                <a:tc>
                  <a:txBody>
                    <a:bodyPr/>
                    <a:lstStyle/>
                    <a:p>
                      <a:pPr algn="ctr"/>
                      <a:r>
                        <a:rPr lang="en-US" dirty="0"/>
                        <a:t>1</a:t>
                      </a:r>
                    </a:p>
                  </a:txBody>
                  <a:tcPr/>
                </a:tc>
                <a:tc>
                  <a:txBody>
                    <a:bodyPr/>
                    <a:lstStyle/>
                    <a:p>
                      <a:pPr algn="ctr"/>
                      <a:r>
                        <a:rPr lang="en-US" dirty="0"/>
                        <a:t>B</a:t>
                      </a:r>
                    </a:p>
                  </a:txBody>
                  <a:tcPr/>
                </a:tc>
                <a:tc>
                  <a:txBody>
                    <a:bodyPr/>
                    <a:lstStyle/>
                    <a:p>
                      <a:pPr algn="ctr"/>
                      <a:r>
                        <a:rPr lang="en-US" dirty="0"/>
                        <a:t>0</a:t>
                      </a:r>
                    </a:p>
                  </a:txBody>
                  <a:tcPr/>
                </a:tc>
                <a:extLst>
                  <a:ext uri="{0D108BD9-81ED-4DB2-BD59-A6C34878D82A}">
                    <a16:rowId xmlns:a16="http://schemas.microsoft.com/office/drawing/2014/main" val="2196341112"/>
                  </a:ext>
                </a:extLst>
              </a:tr>
              <a:tr h="370840">
                <a:tc>
                  <a:txBody>
                    <a:bodyPr/>
                    <a:lstStyle/>
                    <a:p>
                      <a:pPr algn="ctr"/>
                      <a:r>
                        <a:rPr lang="en-US" dirty="0"/>
                        <a:t>1</a:t>
                      </a:r>
                    </a:p>
                  </a:txBody>
                  <a:tcPr/>
                </a:tc>
                <a:tc>
                  <a:txBody>
                    <a:bodyPr/>
                    <a:lstStyle/>
                    <a:p>
                      <a:pPr algn="ctr"/>
                      <a:r>
                        <a:rPr lang="en-US" dirty="0"/>
                        <a:t>2</a:t>
                      </a:r>
                    </a:p>
                  </a:txBody>
                  <a:tcPr/>
                </a:tc>
                <a:tc>
                  <a:txBody>
                    <a:bodyPr/>
                    <a:lstStyle/>
                    <a:p>
                      <a:pPr algn="ctr"/>
                      <a:r>
                        <a:rPr lang="en-US" dirty="0"/>
                        <a:t>C</a:t>
                      </a:r>
                    </a:p>
                  </a:txBody>
                  <a:tcPr/>
                </a:tc>
                <a:tc>
                  <a:txBody>
                    <a:bodyPr/>
                    <a:lstStyle/>
                    <a:p>
                      <a:pPr algn="ctr"/>
                      <a:r>
                        <a:rPr lang="en-US" dirty="0"/>
                        <a:t>0</a:t>
                      </a:r>
                    </a:p>
                  </a:txBody>
                  <a:tcPr/>
                </a:tc>
                <a:extLst>
                  <a:ext uri="{0D108BD9-81ED-4DB2-BD59-A6C34878D82A}">
                    <a16:rowId xmlns:a16="http://schemas.microsoft.com/office/drawing/2014/main" val="1789505105"/>
                  </a:ext>
                </a:extLst>
              </a:tr>
              <a:tr h="370840">
                <a:tc>
                  <a:txBody>
                    <a:bodyPr/>
                    <a:lstStyle/>
                    <a:p>
                      <a:pPr algn="ctr"/>
                      <a:r>
                        <a:rPr lang="en-US" dirty="0"/>
                        <a:t>2</a:t>
                      </a:r>
                    </a:p>
                  </a:txBody>
                  <a:tcPr/>
                </a:tc>
                <a:tc>
                  <a:txBody>
                    <a:bodyPr/>
                    <a:lstStyle/>
                    <a:p>
                      <a:pPr algn="ctr"/>
                      <a:r>
                        <a:rPr lang="en-US" dirty="0"/>
                        <a:t>2</a:t>
                      </a:r>
                    </a:p>
                  </a:txBody>
                  <a:tcPr/>
                </a:tc>
                <a:tc>
                  <a:txBody>
                    <a:bodyPr/>
                    <a:lstStyle/>
                    <a:p>
                      <a:pPr algn="ctr"/>
                      <a:r>
                        <a:rPr lang="en-US" dirty="0"/>
                        <a:t>B</a:t>
                      </a:r>
                    </a:p>
                  </a:txBody>
                  <a:tcPr/>
                </a:tc>
                <a:tc>
                  <a:txBody>
                    <a:bodyPr/>
                    <a:lstStyle/>
                    <a:p>
                      <a:pPr algn="ctr"/>
                      <a:r>
                        <a:rPr lang="en-US" dirty="0"/>
                        <a:t>0</a:t>
                      </a:r>
                    </a:p>
                  </a:txBody>
                  <a:tcPr/>
                </a:tc>
                <a:extLst>
                  <a:ext uri="{0D108BD9-81ED-4DB2-BD59-A6C34878D82A}">
                    <a16:rowId xmlns:a16="http://schemas.microsoft.com/office/drawing/2014/main" val="3914542498"/>
                  </a:ext>
                </a:extLst>
              </a:tr>
              <a:tr h="370840">
                <a:tc>
                  <a:txBody>
                    <a:bodyPr/>
                    <a:lstStyle/>
                    <a:p>
                      <a:pPr algn="ctr"/>
                      <a:r>
                        <a:rPr lang="en-US" dirty="0"/>
                        <a:t>3</a:t>
                      </a:r>
                    </a:p>
                  </a:txBody>
                  <a:tcPr/>
                </a:tc>
                <a:tc>
                  <a:txBody>
                    <a:bodyPr/>
                    <a:lstStyle/>
                    <a:p>
                      <a:pPr algn="ctr"/>
                      <a:r>
                        <a:rPr lang="en-US" dirty="0"/>
                        <a:t>2</a:t>
                      </a:r>
                    </a:p>
                  </a:txBody>
                  <a:tcPr/>
                </a:tc>
                <a:tc>
                  <a:txBody>
                    <a:bodyPr/>
                    <a:lstStyle/>
                    <a:p>
                      <a:pPr algn="ctr"/>
                      <a:r>
                        <a:rPr lang="en-US" dirty="0"/>
                        <a:t>C</a:t>
                      </a:r>
                    </a:p>
                  </a:txBody>
                  <a:tcPr/>
                </a:tc>
                <a:tc>
                  <a:txBody>
                    <a:bodyPr/>
                    <a:lstStyle/>
                    <a:p>
                      <a:pPr algn="ctr"/>
                      <a:r>
                        <a:rPr lang="en-US" dirty="0"/>
                        <a:t>1</a:t>
                      </a:r>
                    </a:p>
                  </a:txBody>
                  <a:tcPr/>
                </a:tc>
                <a:extLst>
                  <a:ext uri="{0D108BD9-81ED-4DB2-BD59-A6C34878D82A}">
                    <a16:rowId xmlns:a16="http://schemas.microsoft.com/office/drawing/2014/main" val="186251073"/>
                  </a:ext>
                </a:extLst>
              </a:tr>
              <a:tr h="370840">
                <a:tc>
                  <a:txBody>
                    <a:bodyPr/>
                    <a:lstStyle/>
                    <a:p>
                      <a:pPr algn="ctr"/>
                      <a:r>
                        <a:rPr lang="en-US" dirty="0"/>
                        <a:t>…</a:t>
                      </a:r>
                    </a:p>
                  </a:txBody>
                  <a:tcPr/>
                </a:tc>
                <a:tc>
                  <a:txBody>
                    <a:bodyPr/>
                    <a:lstStyle/>
                    <a:p>
                      <a:pPr algn="ctr"/>
                      <a:r>
                        <a:rPr lang="en-US" dirty="0"/>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385803344"/>
                  </a:ext>
                </a:extLst>
              </a:tr>
              <a:tr h="345978">
                <a:tc>
                  <a:txBody>
                    <a:bodyPr/>
                    <a:lstStyle/>
                    <a:p>
                      <a:pPr algn="ctr"/>
                      <a:r>
                        <a:rPr lang="en-US" dirty="0"/>
                        <a:t>90</a:t>
                      </a:r>
                    </a:p>
                  </a:txBody>
                  <a:tcPr/>
                </a:tc>
                <a:tc>
                  <a:txBody>
                    <a:bodyPr/>
                    <a:lstStyle/>
                    <a:p>
                      <a:pPr algn="ctr"/>
                      <a:r>
                        <a:rPr lang="en-US" dirty="0"/>
                        <a:t>2</a:t>
                      </a:r>
                    </a:p>
                  </a:txBody>
                  <a:tcPr/>
                </a:tc>
                <a:tc>
                  <a:txBody>
                    <a:bodyPr/>
                    <a:lstStyle/>
                    <a:p>
                      <a:pPr algn="ctr"/>
                      <a:r>
                        <a:rPr lang="en-US" dirty="0"/>
                        <a:t>A</a:t>
                      </a:r>
                    </a:p>
                  </a:txBody>
                  <a:tcPr/>
                </a:tc>
                <a:tc>
                  <a:txBody>
                    <a:bodyPr/>
                    <a:lstStyle/>
                    <a:p>
                      <a:pPr algn="ctr"/>
                      <a:r>
                        <a:rPr lang="en-US" dirty="0"/>
                        <a:t>1</a:t>
                      </a:r>
                    </a:p>
                  </a:txBody>
                  <a:tcPr/>
                </a:tc>
                <a:extLst>
                  <a:ext uri="{0D108BD9-81ED-4DB2-BD59-A6C34878D82A}">
                    <a16:rowId xmlns:a16="http://schemas.microsoft.com/office/drawing/2014/main" val="1835564173"/>
                  </a:ext>
                </a:extLst>
              </a:tr>
            </a:tbl>
          </a:graphicData>
        </a:graphic>
      </p:graphicFrame>
      <p:sp>
        <p:nvSpPr>
          <p:cNvPr id="4" name="Slide Number Placeholder 3">
            <a:extLst>
              <a:ext uri="{FF2B5EF4-FFF2-40B4-BE49-F238E27FC236}">
                <a16:creationId xmlns:a16="http://schemas.microsoft.com/office/drawing/2014/main" id="{04FF0013-0680-4EAE-B131-150F0A0B51A0}"/>
              </a:ext>
            </a:extLst>
          </p:cNvPr>
          <p:cNvSpPr>
            <a:spLocks noGrp="1"/>
          </p:cNvSpPr>
          <p:nvPr>
            <p:ph type="sldNum" sz="quarter" idx="12"/>
          </p:nvPr>
        </p:nvSpPr>
        <p:spPr/>
        <p:txBody>
          <a:bodyPr/>
          <a:lstStyle/>
          <a:p>
            <a:fld id="{9DCF266C-2C2B-4FD8-88EF-84D42B4CF5B3}" type="slidenum">
              <a:rPr lang="en-US" smtClean="0"/>
              <a:t>157</a:t>
            </a:fld>
            <a:endParaRPr lang="en-US" dirty="0"/>
          </a:p>
        </p:txBody>
      </p:sp>
      <p:sp>
        <p:nvSpPr>
          <p:cNvPr id="6" name="Arrow: Right 5">
            <a:extLst>
              <a:ext uri="{FF2B5EF4-FFF2-40B4-BE49-F238E27FC236}">
                <a16:creationId xmlns:a16="http://schemas.microsoft.com/office/drawing/2014/main" id="{104F784C-38CF-4B6C-9CCA-2FBA15C757E1}"/>
              </a:ext>
            </a:extLst>
          </p:cNvPr>
          <p:cNvSpPr/>
          <p:nvPr/>
        </p:nvSpPr>
        <p:spPr>
          <a:xfrm>
            <a:off x="4563363" y="3429000"/>
            <a:ext cx="2209969" cy="643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70E8EBF9-4D40-49F9-B40F-414DA7E54962}"/>
              </a:ext>
            </a:extLst>
          </p:cNvPr>
          <p:cNvGraphicFramePr>
            <a:graphicFrameLocks noGrp="1"/>
          </p:cNvGraphicFramePr>
          <p:nvPr>
            <p:extLst/>
          </p:nvPr>
        </p:nvGraphicFramePr>
        <p:xfrm>
          <a:off x="6945388" y="2082292"/>
          <a:ext cx="3370898" cy="4079240"/>
        </p:xfrm>
        <a:graphic>
          <a:graphicData uri="http://schemas.openxmlformats.org/drawingml/2006/table">
            <a:tbl>
              <a:tblPr firstRow="1" bandRow="1">
                <a:tableStyleId>{5C22544A-7EE6-4342-B048-85BDC9FD1C3A}</a:tableStyleId>
              </a:tblPr>
              <a:tblGrid>
                <a:gridCol w="482577">
                  <a:extLst>
                    <a:ext uri="{9D8B030D-6E8A-4147-A177-3AD203B41FA5}">
                      <a16:colId xmlns:a16="http://schemas.microsoft.com/office/drawing/2014/main" val="2783882071"/>
                    </a:ext>
                  </a:extLst>
                </a:gridCol>
                <a:gridCol w="489608">
                  <a:extLst>
                    <a:ext uri="{9D8B030D-6E8A-4147-A177-3AD203B41FA5}">
                      <a16:colId xmlns:a16="http://schemas.microsoft.com/office/drawing/2014/main" val="1508571122"/>
                    </a:ext>
                  </a:extLst>
                </a:gridCol>
                <a:gridCol w="474980">
                  <a:extLst>
                    <a:ext uri="{9D8B030D-6E8A-4147-A177-3AD203B41FA5}">
                      <a16:colId xmlns:a16="http://schemas.microsoft.com/office/drawing/2014/main" val="223396448"/>
                    </a:ext>
                  </a:extLst>
                </a:gridCol>
                <a:gridCol w="474980">
                  <a:extLst>
                    <a:ext uri="{9D8B030D-6E8A-4147-A177-3AD203B41FA5}">
                      <a16:colId xmlns:a16="http://schemas.microsoft.com/office/drawing/2014/main" val="4088328858"/>
                    </a:ext>
                  </a:extLst>
                </a:gridCol>
                <a:gridCol w="474980">
                  <a:extLst>
                    <a:ext uri="{9D8B030D-6E8A-4147-A177-3AD203B41FA5}">
                      <a16:colId xmlns:a16="http://schemas.microsoft.com/office/drawing/2014/main" val="1283738870"/>
                    </a:ext>
                  </a:extLst>
                </a:gridCol>
                <a:gridCol w="498793">
                  <a:extLst>
                    <a:ext uri="{9D8B030D-6E8A-4147-A177-3AD203B41FA5}">
                      <a16:colId xmlns:a16="http://schemas.microsoft.com/office/drawing/2014/main" val="930104633"/>
                    </a:ext>
                  </a:extLst>
                </a:gridCol>
                <a:gridCol w="474980">
                  <a:extLst>
                    <a:ext uri="{9D8B030D-6E8A-4147-A177-3AD203B41FA5}">
                      <a16:colId xmlns:a16="http://schemas.microsoft.com/office/drawing/2014/main" val="2031855715"/>
                    </a:ext>
                  </a:extLst>
                </a:gridCol>
              </a:tblGrid>
              <a:tr h="370840">
                <a:tc>
                  <a:txBody>
                    <a:bodyPr/>
                    <a:lstStyle/>
                    <a:p>
                      <a:pPr algn="ctr"/>
                      <a:r>
                        <a:rPr lang="en-US" dirty="0"/>
                        <a:t>ID</a:t>
                      </a:r>
                    </a:p>
                  </a:txBody>
                  <a:tcPr/>
                </a:tc>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tc>
                  <a:txBody>
                    <a:bodyPr/>
                    <a:lstStyle/>
                    <a:p>
                      <a:pPr algn="ctr"/>
                      <a:r>
                        <a:rPr lang="en-US" dirty="0"/>
                        <a:t>Z</a:t>
                      </a:r>
                      <a:r>
                        <a:rPr lang="en-US" baseline="-25000" dirty="0"/>
                        <a:t>1</a:t>
                      </a:r>
                      <a:endParaRPr lang="en-US" dirty="0"/>
                    </a:p>
                  </a:txBody>
                  <a:tcPr/>
                </a:tc>
                <a:tc>
                  <a:txBody>
                    <a:bodyPr/>
                    <a:lstStyle/>
                    <a:p>
                      <a:pPr algn="ctr"/>
                      <a:r>
                        <a:rPr lang="en-US" dirty="0"/>
                        <a:t>Z</a:t>
                      </a:r>
                      <a:r>
                        <a:rPr lang="en-US" baseline="-25000" dirty="0"/>
                        <a:t>2 </a:t>
                      </a:r>
                      <a:endParaRPr lang="en-US" dirty="0"/>
                    </a:p>
                  </a:txBody>
                  <a:tcPr/>
                </a:tc>
                <a:tc>
                  <a:txBody>
                    <a:bodyPr/>
                    <a:lstStyle/>
                    <a:p>
                      <a:pPr algn="ctr"/>
                      <a:r>
                        <a:rPr lang="en-US" dirty="0"/>
                        <a:t>Y</a:t>
                      </a:r>
                    </a:p>
                  </a:txBody>
                  <a:tcPr/>
                </a:tc>
                <a:extLst>
                  <a:ext uri="{0D108BD9-81ED-4DB2-BD59-A6C34878D82A}">
                    <a16:rowId xmlns:a16="http://schemas.microsoft.com/office/drawing/2014/main" val="3260942196"/>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87499652"/>
                  </a:ext>
                </a:extLst>
              </a:tr>
              <a:tr h="370840">
                <a:tc>
                  <a:txBody>
                    <a:bodyPr/>
                    <a:lstStyle/>
                    <a:p>
                      <a:pPr algn="ctr"/>
                      <a:r>
                        <a:rPr lang="en-US" dirty="0"/>
                        <a:t>2</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4076734230"/>
                  </a:ext>
                </a:extLst>
              </a:tr>
              <a:tr h="370840">
                <a:tc>
                  <a:txBody>
                    <a:bodyPr/>
                    <a:lstStyle/>
                    <a:p>
                      <a:pPr algn="ctr"/>
                      <a:r>
                        <a:rPr lang="en-US" dirty="0"/>
                        <a:t>3</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687863820"/>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0</a:t>
                      </a:r>
                    </a:p>
                  </a:txBody>
                  <a:tcPr/>
                </a:tc>
                <a:tc>
                  <a:txBody>
                    <a:bodyPr/>
                    <a:lstStyle/>
                    <a:p>
                      <a:pPr algn="ctr"/>
                      <a:r>
                        <a:rPr lang="en-US" dirty="0"/>
                        <a:t>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083153760"/>
                  </a:ext>
                </a:extLst>
              </a:tr>
              <a:tr h="370840">
                <a:tc>
                  <a:txBody>
                    <a:bodyPr/>
                    <a:lstStyle/>
                    <a:p>
                      <a:pPr algn="ctr"/>
                      <a:r>
                        <a:rPr lang="en-US" dirty="0"/>
                        <a:t>90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9066148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81547888"/>
                  </a:ext>
                </a:extLst>
              </a:tr>
              <a:tr h="370840">
                <a:tc>
                  <a:txBody>
                    <a:bodyPr/>
                    <a:lstStyle/>
                    <a:p>
                      <a:pPr algn="ctr"/>
                      <a:r>
                        <a:rPr lang="en-US" dirty="0"/>
                        <a:t>2</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205986172"/>
                  </a:ext>
                </a:extLst>
              </a:tr>
              <a:tr h="370840">
                <a:tc>
                  <a:txBody>
                    <a:bodyPr/>
                    <a:lstStyle/>
                    <a:p>
                      <a:pPr algn="ctr"/>
                      <a:r>
                        <a:rPr lang="en-US" dirty="0"/>
                        <a:t>3</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33726654"/>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473503822"/>
                  </a:ext>
                </a:extLst>
              </a:tr>
              <a:tr h="370840">
                <a:tc>
                  <a:txBody>
                    <a:bodyPr/>
                    <a:lstStyle/>
                    <a:p>
                      <a:pPr algn="ctr"/>
                      <a:r>
                        <a:rPr lang="en-US" dirty="0"/>
                        <a:t>90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32937327"/>
                  </a:ext>
                </a:extLst>
              </a:tr>
            </a:tbl>
          </a:graphicData>
        </a:graphic>
      </p:graphicFrame>
      <p:sp>
        <p:nvSpPr>
          <p:cNvPr id="9" name="TextBox 8">
            <a:extLst>
              <a:ext uri="{FF2B5EF4-FFF2-40B4-BE49-F238E27FC236}">
                <a16:creationId xmlns:a16="http://schemas.microsoft.com/office/drawing/2014/main" id="{00993499-3D68-4626-A8FA-08DC61C07189}"/>
              </a:ext>
            </a:extLst>
          </p:cNvPr>
          <p:cNvSpPr txBox="1"/>
          <p:nvPr/>
        </p:nvSpPr>
        <p:spPr>
          <a:xfrm>
            <a:off x="8072597" y="582507"/>
            <a:ext cx="2302933" cy="646331"/>
          </a:xfrm>
          <a:prstGeom prst="rect">
            <a:avLst/>
          </a:prstGeom>
          <a:noFill/>
        </p:spPr>
        <p:txBody>
          <a:bodyPr wrap="square" rtlCol="0">
            <a:spAutoFit/>
          </a:bodyPr>
          <a:lstStyle/>
          <a:p>
            <a:r>
              <a:rPr lang="en-US" dirty="0"/>
              <a:t>=0 for stage 1 and =Y</a:t>
            </a:r>
            <a:r>
              <a:rPr lang="en-US" baseline="-25000" dirty="0"/>
              <a:t>1 </a:t>
            </a:r>
            <a:r>
              <a:rPr lang="en-US" dirty="0"/>
              <a:t>for stage 2</a:t>
            </a:r>
          </a:p>
        </p:txBody>
      </p:sp>
      <p:sp>
        <p:nvSpPr>
          <p:cNvPr id="10" name="TextBox 9">
            <a:extLst>
              <a:ext uri="{FF2B5EF4-FFF2-40B4-BE49-F238E27FC236}">
                <a16:creationId xmlns:a16="http://schemas.microsoft.com/office/drawing/2014/main" id="{DF11BEA0-0BB3-4FF7-B4B8-E9DF6DC89400}"/>
              </a:ext>
            </a:extLst>
          </p:cNvPr>
          <p:cNvSpPr txBox="1"/>
          <p:nvPr/>
        </p:nvSpPr>
        <p:spPr>
          <a:xfrm>
            <a:off x="10324730" y="585216"/>
            <a:ext cx="2302933" cy="646331"/>
          </a:xfrm>
          <a:prstGeom prst="rect">
            <a:avLst/>
          </a:prstGeom>
          <a:noFill/>
        </p:spPr>
        <p:txBody>
          <a:bodyPr wrap="square" rtlCol="0">
            <a:spAutoFit/>
          </a:bodyPr>
          <a:lstStyle/>
          <a:p>
            <a:r>
              <a:rPr lang="en-US" dirty="0"/>
              <a:t>=0 for stage 1 and =(1-Y</a:t>
            </a:r>
            <a:r>
              <a:rPr lang="en-US" baseline="-25000" dirty="0"/>
              <a:t>1</a:t>
            </a:r>
            <a:r>
              <a:rPr lang="en-US" dirty="0"/>
              <a:t>)</a:t>
            </a:r>
            <a:r>
              <a:rPr lang="en-US" baseline="-25000" dirty="0"/>
              <a:t> </a:t>
            </a:r>
            <a:r>
              <a:rPr lang="en-US" dirty="0"/>
              <a:t>for stage 2</a:t>
            </a:r>
          </a:p>
        </p:txBody>
      </p:sp>
      <p:cxnSp>
        <p:nvCxnSpPr>
          <p:cNvPr id="12" name="Straight Arrow Connector 11">
            <a:extLst>
              <a:ext uri="{FF2B5EF4-FFF2-40B4-BE49-F238E27FC236}">
                <a16:creationId xmlns:a16="http://schemas.microsoft.com/office/drawing/2014/main" id="{24E050DC-7F76-4858-BC38-D2DF73964E93}"/>
              </a:ext>
            </a:extLst>
          </p:cNvPr>
          <p:cNvCxnSpPr>
            <a:cxnSpLocks/>
          </p:cNvCxnSpPr>
          <p:nvPr/>
        </p:nvCxnSpPr>
        <p:spPr>
          <a:xfrm>
            <a:off x="8839201" y="1228838"/>
            <a:ext cx="198596" cy="853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538F86-B7E4-4C40-9648-E05A1B304DB0}"/>
              </a:ext>
            </a:extLst>
          </p:cNvPr>
          <p:cNvCxnSpPr>
            <a:cxnSpLocks/>
          </p:cNvCxnSpPr>
          <p:nvPr/>
        </p:nvCxnSpPr>
        <p:spPr>
          <a:xfrm flipH="1">
            <a:off x="9630833" y="1076438"/>
            <a:ext cx="1632135" cy="95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5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99B5-F1D7-4AB7-8F05-0D84961F22A8}"/>
              </a:ext>
            </a:extLst>
          </p:cNvPr>
          <p:cNvSpPr>
            <a:spLocks noGrp="1"/>
          </p:cNvSpPr>
          <p:nvPr>
            <p:ph type="title"/>
          </p:nvPr>
        </p:nvSpPr>
        <p:spPr/>
        <p:txBody>
          <a:bodyPr/>
          <a:lstStyle/>
          <a:p>
            <a:r>
              <a:rPr lang="en-US" dirty="0"/>
              <a:t>In R</a:t>
            </a:r>
          </a:p>
        </p:txBody>
      </p:sp>
      <p:sp>
        <p:nvSpPr>
          <p:cNvPr id="3" name="Content Placeholder 2">
            <a:extLst>
              <a:ext uri="{FF2B5EF4-FFF2-40B4-BE49-F238E27FC236}">
                <a16:creationId xmlns:a16="http://schemas.microsoft.com/office/drawing/2014/main" id="{838B9664-3925-4F5F-9521-67C39566F88E}"/>
              </a:ext>
            </a:extLst>
          </p:cNvPr>
          <p:cNvSpPr>
            <a:spLocks noGrp="1"/>
          </p:cNvSpPr>
          <p:nvPr>
            <p:ph idx="1"/>
          </p:nvPr>
        </p:nvSpPr>
        <p:spPr/>
        <p:txBody>
          <a:bodyPr/>
          <a:lstStyle/>
          <a:p>
            <a:r>
              <a:rPr lang="en-US" dirty="0" err="1">
                <a:latin typeface="Arial" panose="020B0604020202020204" pitchFamily="34" charset="0"/>
                <a:cs typeface="Arial" panose="020B0604020202020204" pitchFamily="34" charset="0"/>
              </a:rPr>
              <a:t>Lpmodeldata</a:t>
            </a:r>
            <a:r>
              <a:rPr lang="en-US" dirty="0">
                <a:latin typeface="Arial" panose="020B0604020202020204" pitchFamily="34" charset="0"/>
                <a:cs typeface="Arial" panose="020B0604020202020204" pitchFamily="34" charset="0"/>
              </a:rPr>
              <a:t>&lt;-</a:t>
            </a:r>
            <a:r>
              <a:rPr lang="en-US" dirty="0" err="1">
                <a:latin typeface="Arial" panose="020B0604020202020204" pitchFamily="34" charset="0"/>
                <a:cs typeface="Arial" panose="020B0604020202020204" pitchFamily="34" charset="0"/>
              </a:rPr>
              <a:t>data.frame</a:t>
            </a:r>
            <a:r>
              <a:rPr lang="en-US" dirty="0">
                <a:latin typeface="Arial" panose="020B0604020202020204" pitchFamily="34" charset="0"/>
                <a:cs typeface="Arial" panose="020B0604020202020204" pitchFamily="34" charset="0"/>
              </a:rPr>
              <a:t>(id,A,B,C,Z1,Z2,Y)</a:t>
            </a:r>
          </a:p>
          <a:p>
            <a:r>
              <a:rPr lang="en-US" dirty="0" err="1">
                <a:latin typeface="Arial" panose="020B0604020202020204" pitchFamily="34" charset="0"/>
                <a:cs typeface="Arial" panose="020B0604020202020204" pitchFamily="34" charset="0"/>
              </a:rPr>
              <a:t>Lpmodeldata</a:t>
            </a:r>
            <a:r>
              <a:rPr lang="en-US" dirty="0">
                <a:latin typeface="Arial" panose="020B0604020202020204" pitchFamily="34" charset="0"/>
                <a:cs typeface="Arial" panose="020B0604020202020204" pitchFamily="34" charset="0"/>
              </a:rPr>
              <a:t>&lt;- </a:t>
            </a:r>
            <a:r>
              <a:rPr lang="en-US" dirty="0" err="1">
                <a:latin typeface="Arial" panose="020B0604020202020204" pitchFamily="34" charset="0"/>
                <a:cs typeface="Arial" panose="020B0604020202020204" pitchFamily="34" charset="0"/>
              </a:rPr>
              <a:t>Lpmodeldata</a:t>
            </a:r>
            <a:r>
              <a:rPr lang="en-US" dirty="0">
                <a:latin typeface="Arial" panose="020B0604020202020204" pitchFamily="34" charset="0"/>
                <a:cs typeface="Arial" panose="020B0604020202020204" pitchFamily="34" charset="0"/>
              </a:rPr>
              <a:t>[order(</a:t>
            </a:r>
            <a:r>
              <a:rPr lang="en-US" dirty="0" err="1">
                <a:latin typeface="Arial" panose="020B0604020202020204" pitchFamily="34" charset="0"/>
                <a:cs typeface="Arial" panose="020B0604020202020204" pitchFamily="34" charset="0"/>
              </a:rPr>
              <a:t>geedata$ptid</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Lpmodel</a:t>
            </a:r>
            <a:r>
              <a:rPr lang="en-US" dirty="0">
                <a:latin typeface="Arial" panose="020B0604020202020204" pitchFamily="34" charset="0"/>
                <a:cs typeface="Arial" panose="020B0604020202020204" pitchFamily="34" charset="0"/>
              </a:rPr>
              <a:t>&lt;- summary(gee(Y~XA+XB+XC+Z1+Z2-1, family=</a:t>
            </a:r>
            <a:r>
              <a:rPr lang="en-US" dirty="0" err="1">
                <a:latin typeface="Arial" panose="020B0604020202020204" pitchFamily="34" charset="0"/>
                <a:cs typeface="Arial" panose="020B0604020202020204" pitchFamily="34" charset="0"/>
              </a:rPr>
              <a:t>poisson</a:t>
            </a:r>
            <a:r>
              <a:rPr lang="en-US" dirty="0">
                <a:latin typeface="Arial" panose="020B0604020202020204" pitchFamily="34" charset="0"/>
                <a:cs typeface="Arial" panose="020B0604020202020204" pitchFamily="34" charset="0"/>
              </a:rPr>
              <a:t>(link="log"), data=</a:t>
            </a:r>
            <a:r>
              <a:rPr lang="en-US" dirty="0" err="1">
                <a:latin typeface="Arial" panose="020B0604020202020204" pitchFamily="34" charset="0"/>
                <a:cs typeface="Arial" panose="020B0604020202020204" pitchFamily="34" charset="0"/>
              </a:rPr>
              <a:t>geedata</a:t>
            </a:r>
            <a:r>
              <a:rPr lang="en-US" dirty="0">
                <a:latin typeface="Arial" panose="020B0604020202020204" pitchFamily="34" charset="0"/>
                <a:cs typeface="Arial" panose="020B0604020202020204" pitchFamily="34" charset="0"/>
              </a:rPr>
              <a:t>, id=</a:t>
            </a:r>
            <a:r>
              <a:rPr lang="en-US" dirty="0" err="1">
                <a:latin typeface="Arial" panose="020B0604020202020204" pitchFamily="34" charset="0"/>
                <a:cs typeface="Arial" panose="020B0604020202020204" pitchFamily="34" charset="0"/>
              </a:rPr>
              <a:t>ptid</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coef</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Lpmodelest</a:t>
            </a:r>
            <a:r>
              <a:rPr lang="en-US" dirty="0">
                <a:latin typeface="Arial" panose="020B0604020202020204" pitchFamily="34" charset="0"/>
                <a:cs typeface="Arial" panose="020B0604020202020204" pitchFamily="34" charset="0"/>
              </a:rPr>
              <a:t>&lt;- </a:t>
            </a:r>
            <a:r>
              <a:rPr lang="en-US" dirty="0" err="1">
                <a:latin typeface="Arial" panose="020B0604020202020204" pitchFamily="34" charset="0"/>
                <a:cs typeface="Arial" panose="020B0604020202020204" pitchFamily="34" charset="0"/>
              </a:rPr>
              <a:t>Lpmodel</a:t>
            </a:r>
            <a:r>
              <a:rPr lang="en-US" dirty="0">
                <a:latin typeface="Arial" panose="020B0604020202020204" pitchFamily="34" charset="0"/>
                <a:cs typeface="Arial" panose="020B0604020202020204" pitchFamily="34" charset="0"/>
              </a:rPr>
              <a:t>[1:5,1]</a:t>
            </a:r>
          </a:p>
          <a:p>
            <a:r>
              <a:rPr lang="en-US" dirty="0" err="1">
                <a:latin typeface="Arial" panose="020B0604020202020204" pitchFamily="34" charset="0"/>
                <a:cs typeface="Arial" panose="020B0604020202020204" pitchFamily="34" charset="0"/>
              </a:rPr>
              <a:t>Lpmodelse</a:t>
            </a:r>
            <a:r>
              <a:rPr lang="en-US" dirty="0">
                <a:latin typeface="Arial" panose="020B0604020202020204" pitchFamily="34" charset="0"/>
                <a:cs typeface="Arial" panose="020B0604020202020204" pitchFamily="34" charset="0"/>
              </a:rPr>
              <a:t>&lt;-</a:t>
            </a:r>
            <a:r>
              <a:rPr lang="en-US" dirty="0" err="1">
                <a:latin typeface="Arial" panose="020B0604020202020204" pitchFamily="34" charset="0"/>
                <a:cs typeface="Arial" panose="020B0604020202020204" pitchFamily="34" charset="0"/>
              </a:rPr>
              <a:t>Lpmodel</a:t>
            </a:r>
            <a:r>
              <a:rPr lang="en-US" dirty="0">
                <a:latin typeface="Arial" panose="020B0604020202020204" pitchFamily="34" charset="0"/>
                <a:cs typeface="Arial" panose="020B0604020202020204" pitchFamily="34" charset="0"/>
              </a:rPr>
              <a:t>[1:5,4]</a:t>
            </a:r>
          </a:p>
          <a:p>
            <a:r>
              <a:rPr lang="en-US" dirty="0" err="1">
                <a:latin typeface="Arial" panose="020B0604020202020204" pitchFamily="34" charset="0"/>
                <a:cs typeface="Arial" panose="020B0604020202020204" pitchFamily="34" charset="0"/>
              </a:rPr>
              <a:t>Lpmodelresponserate</a:t>
            </a:r>
            <a:r>
              <a:rPr lang="en-US" dirty="0">
                <a:latin typeface="Arial" panose="020B0604020202020204" pitchFamily="34" charset="0"/>
                <a:cs typeface="Arial" panose="020B0604020202020204" pitchFamily="34" charset="0"/>
              </a:rPr>
              <a:t>&lt;-exp(</a:t>
            </a:r>
            <a:r>
              <a:rPr lang="en-US" dirty="0" err="1">
                <a:latin typeface="Arial" panose="020B0604020202020204" pitchFamily="34" charset="0"/>
                <a:cs typeface="Arial" panose="020B0604020202020204" pitchFamily="34" charset="0"/>
              </a:rPr>
              <a:t>Lpmodel</a:t>
            </a:r>
            <a:r>
              <a:rPr lang="en-US" dirty="0">
                <a:latin typeface="Arial" panose="020B0604020202020204" pitchFamily="34" charset="0"/>
                <a:cs typeface="Arial" panose="020B0604020202020204" pitchFamily="34" charset="0"/>
              </a:rPr>
              <a:t>)[1:3]</a:t>
            </a:r>
          </a:p>
          <a:p>
            <a:r>
              <a:rPr lang="en-US" dirty="0" err="1">
                <a:latin typeface="Arial" panose="020B0604020202020204" pitchFamily="34" charset="0"/>
                <a:cs typeface="Arial" panose="020B0604020202020204" pitchFamily="34" charset="0"/>
              </a:rPr>
              <a:t>Lpmodeldeltamtdse</a:t>
            </a:r>
            <a:r>
              <a:rPr lang="en-US" dirty="0">
                <a:latin typeface="Arial" panose="020B0604020202020204" pitchFamily="34" charset="0"/>
                <a:cs typeface="Arial" panose="020B0604020202020204" pitchFamily="34" charset="0"/>
              </a:rPr>
              <a:t>&lt;- </a:t>
            </a:r>
            <a:r>
              <a:rPr lang="en-US" dirty="0" err="1">
                <a:latin typeface="Arial" panose="020B0604020202020204" pitchFamily="34" charset="0"/>
                <a:cs typeface="Arial" panose="020B0604020202020204" pitchFamily="34" charset="0"/>
              </a:rPr>
              <a:t>Lpmodelresponserate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Lpmodelse</a:t>
            </a:r>
            <a:r>
              <a:rPr lang="en-US" dirty="0">
                <a:latin typeface="Arial" panose="020B0604020202020204" pitchFamily="34" charset="0"/>
                <a:cs typeface="Arial" panose="020B0604020202020204" pitchFamily="34" charset="0"/>
              </a:rPr>
              <a:t>[1:3]</a:t>
            </a:r>
          </a:p>
        </p:txBody>
      </p:sp>
      <p:sp>
        <p:nvSpPr>
          <p:cNvPr id="4" name="Slide Number Placeholder 3">
            <a:extLst>
              <a:ext uri="{FF2B5EF4-FFF2-40B4-BE49-F238E27FC236}">
                <a16:creationId xmlns:a16="http://schemas.microsoft.com/office/drawing/2014/main" id="{DFAFA4F2-7319-40E2-8917-E449CBF1B392}"/>
              </a:ext>
            </a:extLst>
          </p:cNvPr>
          <p:cNvSpPr>
            <a:spLocks noGrp="1"/>
          </p:cNvSpPr>
          <p:nvPr>
            <p:ph type="sldNum" sz="quarter" idx="12"/>
          </p:nvPr>
        </p:nvSpPr>
        <p:spPr/>
        <p:txBody>
          <a:bodyPr/>
          <a:lstStyle/>
          <a:p>
            <a:fld id="{9DCF266C-2C2B-4FD8-88EF-84D42B4CF5B3}" type="slidenum">
              <a:rPr lang="en-US" smtClean="0"/>
              <a:t>158</a:t>
            </a:fld>
            <a:endParaRPr lang="en-US" dirty="0"/>
          </a:p>
        </p:txBody>
      </p:sp>
    </p:spTree>
    <p:extLst>
      <p:ext uri="{BB962C8B-B14F-4D97-AF65-F5344CB8AC3E}">
        <p14:creationId xmlns:p14="http://schemas.microsoft.com/office/powerpoint/2010/main" val="19910170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AEF2-7D07-44A5-8178-EA5A3F443076}"/>
              </a:ext>
            </a:extLst>
          </p:cNvPr>
          <p:cNvSpPr>
            <a:spLocks noGrp="1"/>
          </p:cNvSpPr>
          <p:nvPr>
            <p:ph type="title"/>
          </p:nvPr>
        </p:nvSpPr>
        <p:spPr/>
        <p:txBody>
          <a:bodyPr/>
          <a:lstStyle/>
          <a:p>
            <a:r>
              <a:rPr lang="en-US" dirty="0"/>
              <a:t>In SAS</a:t>
            </a:r>
          </a:p>
        </p:txBody>
      </p:sp>
      <p:sp>
        <p:nvSpPr>
          <p:cNvPr id="3" name="Content Placeholder 2">
            <a:extLst>
              <a:ext uri="{FF2B5EF4-FFF2-40B4-BE49-F238E27FC236}">
                <a16:creationId xmlns:a16="http://schemas.microsoft.com/office/drawing/2014/main" id="{A61FC12F-0D27-4AA6-B204-03D2C893136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Proc sort data= </a:t>
            </a:r>
            <a:r>
              <a:rPr lang="en-US" dirty="0" err="1">
                <a:latin typeface="Arial" panose="020B0604020202020204" pitchFamily="34" charset="0"/>
                <a:cs typeface="Arial" panose="020B0604020202020204" pitchFamily="34" charset="0"/>
              </a:rPr>
              <a:t>Lpmodeldata</a:t>
            </a:r>
            <a:r>
              <a:rPr lang="en-US" dirty="0">
                <a:latin typeface="Arial" panose="020B0604020202020204" pitchFamily="34" charset="0"/>
                <a:cs typeface="Arial" panose="020B0604020202020204" pitchFamily="34" charset="0"/>
              </a:rPr>
              <a:t>; by </a:t>
            </a:r>
            <a:r>
              <a:rPr lang="en-US" dirty="0" err="1">
                <a:latin typeface="Arial" panose="020B0604020202020204" pitchFamily="34" charset="0"/>
                <a:cs typeface="Arial" panose="020B0604020202020204" pitchFamily="34" charset="0"/>
              </a:rPr>
              <a:t>id;run</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Proc </a:t>
            </a:r>
            <a:r>
              <a:rPr lang="en-US" dirty="0" err="1">
                <a:latin typeface="Arial" panose="020B0604020202020204" pitchFamily="34" charset="0"/>
                <a:cs typeface="Arial" panose="020B0604020202020204" pitchFamily="34" charset="0"/>
              </a:rPr>
              <a:t>genmod</a:t>
            </a:r>
            <a:r>
              <a:rPr lang="en-US" dirty="0">
                <a:latin typeface="Arial" panose="020B0604020202020204" pitchFamily="34" charset="0"/>
                <a:cs typeface="Arial" panose="020B0604020202020204" pitchFamily="34" charset="0"/>
              </a:rPr>
              <a:t> data= </a:t>
            </a:r>
            <a:r>
              <a:rPr lang="en-US" dirty="0" err="1">
                <a:latin typeface="Arial" panose="020B0604020202020204" pitchFamily="34" charset="0"/>
                <a:cs typeface="Arial" panose="020B0604020202020204" pitchFamily="34" charset="0"/>
              </a:rPr>
              <a:t>Lpmodeldata</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class id;</a:t>
            </a:r>
          </a:p>
          <a:p>
            <a:r>
              <a:rPr lang="en-US" dirty="0">
                <a:latin typeface="Arial" panose="020B0604020202020204" pitchFamily="34" charset="0"/>
                <a:cs typeface="Arial" panose="020B0604020202020204" pitchFamily="34" charset="0"/>
              </a:rPr>
              <a:t>  model y=a b c z1 z2/</a:t>
            </a:r>
            <a:r>
              <a:rPr lang="en-US" dirty="0" err="1">
                <a:latin typeface="Arial" panose="020B0604020202020204" pitchFamily="34" charset="0"/>
                <a:cs typeface="Arial" panose="020B0604020202020204" pitchFamily="34" charset="0"/>
              </a:rPr>
              <a:t>dist</a:t>
            </a:r>
            <a:r>
              <a:rPr lang="en-US" dirty="0">
                <a:latin typeface="Arial" panose="020B0604020202020204" pitchFamily="34" charset="0"/>
                <a:cs typeface="Arial" panose="020B0604020202020204" pitchFamily="34" charset="0"/>
              </a:rPr>
              <a:t>=pois link=log;</a:t>
            </a:r>
          </a:p>
          <a:p>
            <a:r>
              <a:rPr lang="en-US" dirty="0">
                <a:latin typeface="Arial" panose="020B0604020202020204" pitchFamily="34" charset="0"/>
                <a:cs typeface="Arial" panose="020B0604020202020204" pitchFamily="34" charset="0"/>
              </a:rPr>
              <a:t>  repeated subject=id / type=</a:t>
            </a:r>
            <a:r>
              <a:rPr lang="en-US" dirty="0" err="1">
                <a:latin typeface="Arial" panose="020B0604020202020204" pitchFamily="34" charset="0"/>
                <a:cs typeface="Arial" panose="020B0604020202020204" pitchFamily="34" charset="0"/>
              </a:rPr>
              <a:t>ind</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estimate ‘Log(p) under A’:  int 1 a 1 b 0 c 0 z1 0 z2 0;</a:t>
            </a:r>
          </a:p>
          <a:p>
            <a:r>
              <a:rPr lang="en-US" dirty="0">
                <a:latin typeface="Arial" panose="020B0604020202020204" pitchFamily="34" charset="0"/>
                <a:cs typeface="Arial" panose="020B0604020202020204" pitchFamily="34" charset="0"/>
              </a:rPr>
              <a:t>  estimate ‘Log(p) under B’:  int 1 a 0 b 1 c 0 z1 0 z2 0;</a:t>
            </a:r>
          </a:p>
          <a:p>
            <a:r>
              <a:rPr lang="en-US" dirty="0">
                <a:latin typeface="Arial" panose="020B0604020202020204" pitchFamily="34" charset="0"/>
                <a:cs typeface="Arial" panose="020B0604020202020204" pitchFamily="34" charset="0"/>
              </a:rPr>
              <a:t>  estimate ‘Log(p) under C’:  int 1 a 0 b 0 c 1 z1 0 z2 0;</a:t>
            </a:r>
          </a:p>
          <a:p>
            <a:r>
              <a:rPr lang="en-US" dirty="0">
                <a:latin typeface="Arial" panose="020B0604020202020204" pitchFamily="34" charset="0"/>
                <a:cs typeface="Arial" panose="020B0604020202020204" pitchFamily="34" charset="0"/>
              </a:rPr>
              <a:t>  run;</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A01E791-1647-454B-8549-EBC818BABAD4}"/>
              </a:ext>
            </a:extLst>
          </p:cNvPr>
          <p:cNvSpPr>
            <a:spLocks noGrp="1"/>
          </p:cNvSpPr>
          <p:nvPr>
            <p:ph type="sldNum" sz="quarter" idx="12"/>
          </p:nvPr>
        </p:nvSpPr>
        <p:spPr/>
        <p:txBody>
          <a:bodyPr/>
          <a:lstStyle/>
          <a:p>
            <a:fld id="{9DCF266C-2C2B-4FD8-88EF-84D42B4CF5B3}" type="slidenum">
              <a:rPr lang="en-US" smtClean="0"/>
              <a:t>159</a:t>
            </a:fld>
            <a:endParaRPr lang="en-US" dirty="0"/>
          </a:p>
        </p:txBody>
      </p:sp>
    </p:spTree>
    <p:extLst>
      <p:ext uri="{BB962C8B-B14F-4D97-AF65-F5344CB8AC3E}">
        <p14:creationId xmlns:p14="http://schemas.microsoft.com/office/powerpoint/2010/main" val="146566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727" y="710915"/>
            <a:ext cx="7886700" cy="1325563"/>
          </a:xfrm>
        </p:spPr>
        <p:txBody>
          <a:bodyPr/>
          <a:lstStyle/>
          <a:p>
            <a:r>
              <a:rPr lang="en-US" dirty="0"/>
              <a:t>DTR Elements</a:t>
            </a:r>
          </a:p>
        </p:txBody>
      </p:sp>
      <p:cxnSp>
        <p:nvCxnSpPr>
          <p:cNvPr id="28" name="Straight Arrow Connector 27"/>
          <p:cNvCxnSpPr>
            <a:cxnSpLocks/>
            <a:stCxn id="35" idx="2"/>
            <a:endCxn id="36" idx="0"/>
          </p:cNvCxnSpPr>
          <p:nvPr/>
        </p:nvCxnSpPr>
        <p:spPr>
          <a:xfrm>
            <a:off x="5813323" y="3095972"/>
            <a:ext cx="2106067"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35" idx="2"/>
            <a:endCxn id="37" idx="0"/>
          </p:cNvCxnSpPr>
          <p:nvPr/>
        </p:nvCxnSpPr>
        <p:spPr>
          <a:xfrm flipH="1">
            <a:off x="3807510" y="3095972"/>
            <a:ext cx="2005813"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09613" y="3783671"/>
            <a:ext cx="2601275" cy="646331"/>
          </a:xfrm>
          <a:prstGeom prst="rect">
            <a:avLst/>
          </a:prstGeom>
          <a:noFill/>
        </p:spPr>
        <p:txBody>
          <a:bodyPr wrap="square" rtlCol="0">
            <a:spAutoFit/>
          </a:bodyPr>
          <a:lstStyle/>
          <a:p>
            <a:r>
              <a:rPr lang="en-US" dirty="0"/>
              <a:t>Disease </a:t>
            </a:r>
          </a:p>
          <a:p>
            <a:r>
              <a:rPr lang="en-US" dirty="0"/>
              <a:t>progression</a:t>
            </a:r>
          </a:p>
        </p:txBody>
      </p:sp>
      <p:sp>
        <p:nvSpPr>
          <p:cNvPr id="35" name="TextBox 34"/>
          <p:cNvSpPr txBox="1"/>
          <p:nvPr/>
        </p:nvSpPr>
        <p:spPr>
          <a:xfrm>
            <a:off x="5218077" y="2726640"/>
            <a:ext cx="1190491" cy="369332"/>
          </a:xfrm>
          <a:prstGeom prst="rect">
            <a:avLst/>
          </a:prstGeom>
          <a:noFill/>
          <a:ln>
            <a:solidFill>
              <a:schemeClr val="tx1"/>
            </a:solidFill>
          </a:ln>
        </p:spPr>
        <p:txBody>
          <a:bodyPr wrap="square" rtlCol="0">
            <a:spAutoFit/>
          </a:bodyPr>
          <a:lstStyle/>
          <a:p>
            <a:r>
              <a:rPr lang="en-US" dirty="0"/>
              <a:t>Pazopanib</a:t>
            </a:r>
          </a:p>
        </p:txBody>
      </p:sp>
      <p:sp>
        <p:nvSpPr>
          <p:cNvPr id="36" name="TextBox 35"/>
          <p:cNvSpPr txBox="1"/>
          <p:nvPr/>
        </p:nvSpPr>
        <p:spPr>
          <a:xfrm>
            <a:off x="6864113" y="5001247"/>
            <a:ext cx="2110554" cy="369332"/>
          </a:xfrm>
          <a:prstGeom prst="rect">
            <a:avLst/>
          </a:prstGeom>
          <a:noFill/>
          <a:ln>
            <a:solidFill>
              <a:schemeClr val="tx1"/>
            </a:solidFill>
          </a:ln>
        </p:spPr>
        <p:txBody>
          <a:bodyPr wrap="square" rtlCol="0">
            <a:spAutoFit/>
          </a:bodyPr>
          <a:lstStyle/>
          <a:p>
            <a:r>
              <a:rPr lang="en-US" dirty="0"/>
              <a:t>Continue pazopanib</a:t>
            </a:r>
          </a:p>
        </p:txBody>
      </p:sp>
      <p:sp>
        <p:nvSpPr>
          <p:cNvPr id="37" name="TextBox 36"/>
          <p:cNvSpPr txBox="1"/>
          <p:nvPr/>
        </p:nvSpPr>
        <p:spPr>
          <a:xfrm>
            <a:off x="3167185" y="5001248"/>
            <a:ext cx="1280649" cy="369332"/>
          </a:xfrm>
          <a:prstGeom prst="rect">
            <a:avLst/>
          </a:prstGeom>
          <a:noFill/>
          <a:ln>
            <a:solidFill>
              <a:schemeClr val="tx1"/>
            </a:solidFill>
          </a:ln>
        </p:spPr>
        <p:txBody>
          <a:bodyPr wrap="square" rtlCol="0">
            <a:spAutoFit/>
          </a:bodyPr>
          <a:lstStyle/>
          <a:p>
            <a:r>
              <a:rPr lang="en-US" dirty="0"/>
              <a:t>Everolimus</a:t>
            </a:r>
          </a:p>
        </p:txBody>
      </p:sp>
      <p:sp>
        <p:nvSpPr>
          <p:cNvPr id="39" name="TextBox 38"/>
          <p:cNvSpPr txBox="1"/>
          <p:nvPr/>
        </p:nvSpPr>
        <p:spPr>
          <a:xfrm>
            <a:off x="7216395" y="3783671"/>
            <a:ext cx="2718891" cy="646331"/>
          </a:xfrm>
          <a:prstGeom prst="rect">
            <a:avLst/>
          </a:prstGeom>
          <a:noFill/>
        </p:spPr>
        <p:txBody>
          <a:bodyPr wrap="square" rtlCol="0">
            <a:spAutoFit/>
          </a:bodyPr>
          <a:lstStyle/>
          <a:p>
            <a:r>
              <a:rPr lang="en-US" dirty="0"/>
              <a:t>Stable disease, partial or complete response</a:t>
            </a:r>
          </a:p>
        </p:txBody>
      </p:sp>
      <p:cxnSp>
        <p:nvCxnSpPr>
          <p:cNvPr id="6" name="Straight Arrow Connector 5"/>
          <p:cNvCxnSpPr>
            <a:cxnSpLocks/>
            <a:endCxn id="31" idx="1"/>
          </p:cNvCxnSpPr>
          <p:nvPr/>
        </p:nvCxnSpPr>
        <p:spPr>
          <a:xfrm flipV="1">
            <a:off x="2645673" y="4106837"/>
            <a:ext cx="463940" cy="14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52954" y="3724674"/>
            <a:ext cx="2038797" cy="1053009"/>
            <a:chOff x="93786" y="2008891"/>
            <a:chExt cx="1677464" cy="1053009"/>
          </a:xfrm>
        </p:grpSpPr>
        <p:sp>
          <p:nvSpPr>
            <p:cNvPr id="16" name="Oval 15"/>
            <p:cNvSpPr/>
            <p:nvPr/>
          </p:nvSpPr>
          <p:spPr>
            <a:xfrm>
              <a:off x="93786" y="2008891"/>
              <a:ext cx="1557508" cy="10530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18903" y="2082541"/>
              <a:ext cx="1452347" cy="923330"/>
            </a:xfrm>
            <a:prstGeom prst="rect">
              <a:avLst/>
            </a:prstGeom>
            <a:noFill/>
          </p:spPr>
          <p:txBody>
            <a:bodyPr wrap="square" rtlCol="0">
              <a:spAutoFit/>
            </a:bodyPr>
            <a:lstStyle/>
            <a:p>
              <a:r>
                <a:rPr lang="en-US" b="1" i="1" dirty="0"/>
                <a:t>Tailoring </a:t>
              </a:r>
            </a:p>
            <a:p>
              <a:r>
                <a:rPr lang="en-US" b="1" i="1" dirty="0"/>
                <a:t>Variable:  </a:t>
              </a:r>
              <a:br>
                <a:rPr lang="en-US" dirty="0"/>
              </a:br>
              <a:r>
                <a:rPr lang="en-US" dirty="0"/>
                <a:t>tumor size</a:t>
              </a:r>
            </a:p>
          </p:txBody>
        </p:sp>
      </p:grpSp>
      <p:cxnSp>
        <p:nvCxnSpPr>
          <p:cNvPr id="9" name="Straight Arrow Connector 8"/>
          <p:cNvCxnSpPr>
            <a:endCxn id="39" idx="1"/>
          </p:cNvCxnSpPr>
          <p:nvPr/>
        </p:nvCxnSpPr>
        <p:spPr>
          <a:xfrm flipV="1">
            <a:off x="2645815" y="4106837"/>
            <a:ext cx="4570580" cy="27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DCF266C-2C2B-4FD8-88EF-84D42B4CF5B3}" type="slidenum">
              <a:rPr lang="en-US" smtClean="0"/>
              <a:t>16</a:t>
            </a:fld>
            <a:endParaRPr lang="en-US" dirty="0"/>
          </a:p>
        </p:txBody>
      </p:sp>
    </p:spTree>
    <p:extLst>
      <p:ext uri="{BB962C8B-B14F-4D97-AF65-F5344CB8AC3E}">
        <p14:creationId xmlns:p14="http://schemas.microsoft.com/office/powerpoint/2010/main" val="12268486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4BFB-6E13-423E-9944-F05496DCC702}"/>
              </a:ext>
            </a:extLst>
          </p:cNvPr>
          <p:cNvSpPr>
            <a:spLocks noGrp="1"/>
          </p:cNvSpPr>
          <p:nvPr>
            <p:ph type="title"/>
          </p:nvPr>
        </p:nvSpPr>
        <p:spPr/>
        <p:txBody>
          <a:bodyPr/>
          <a:lstStyle/>
          <a:p>
            <a:r>
              <a:rPr lang="en-US" dirty="0"/>
              <a:t>Log Poisson Model: Secondary aim</a:t>
            </a:r>
          </a:p>
        </p:txBody>
      </p:sp>
      <p:sp>
        <p:nvSpPr>
          <p:cNvPr id="3" name="Content Placeholder 2">
            <a:extLst>
              <a:ext uri="{FF2B5EF4-FFF2-40B4-BE49-F238E27FC236}">
                <a16:creationId xmlns:a16="http://schemas.microsoft.com/office/drawing/2014/main" id="{3B709180-9ECE-40AA-808A-F7FE74B3CE26}"/>
              </a:ext>
            </a:extLst>
          </p:cNvPr>
          <p:cNvSpPr>
            <a:spLocks noGrp="1"/>
          </p:cNvSpPr>
          <p:nvPr>
            <p:ph idx="1"/>
          </p:nvPr>
        </p:nvSpPr>
        <p:spPr>
          <a:xfrm>
            <a:off x="1024129" y="4920343"/>
            <a:ext cx="9720074" cy="1389016"/>
          </a:xfrm>
        </p:spPr>
        <p:txBody>
          <a:bodyPr>
            <a:normAutofit fontScale="92500" lnSpcReduction="10000"/>
          </a:bodyPr>
          <a:lstStyle/>
          <a:p>
            <a:pPr>
              <a:buFont typeface="Courier New" panose="02070309020205020404" pitchFamily="49" charset="0"/>
              <a:buChar char="o"/>
            </a:pPr>
            <a:r>
              <a:rPr lang="en-US" sz="2600" dirty="0"/>
              <a:t>i = subject = 1,….,n</a:t>
            </a:r>
          </a:p>
          <a:p>
            <a:pPr>
              <a:buFont typeface="Courier New" panose="02070309020205020404" pitchFamily="49" charset="0"/>
              <a:buChar char="o"/>
            </a:pPr>
            <a:r>
              <a:rPr lang="en-US" sz="2600" dirty="0"/>
              <a:t>j = treatment = A,B,C</a:t>
            </a:r>
          </a:p>
          <a:p>
            <a:pPr>
              <a:buFont typeface="Courier New" panose="02070309020205020404" pitchFamily="49" charset="0"/>
              <a:buChar char="o"/>
            </a:pPr>
            <a:r>
              <a:rPr lang="en-US" sz="2600" dirty="0"/>
              <a:t>k = stage = 1,2</a:t>
            </a:r>
          </a:p>
        </p:txBody>
      </p:sp>
      <p:sp>
        <p:nvSpPr>
          <p:cNvPr id="4" name="Slide Number Placeholder 3">
            <a:extLst>
              <a:ext uri="{FF2B5EF4-FFF2-40B4-BE49-F238E27FC236}">
                <a16:creationId xmlns:a16="http://schemas.microsoft.com/office/drawing/2014/main" id="{5955468B-03CD-44C7-A271-DA972840A1A5}"/>
              </a:ext>
            </a:extLst>
          </p:cNvPr>
          <p:cNvSpPr>
            <a:spLocks noGrp="1"/>
          </p:cNvSpPr>
          <p:nvPr>
            <p:ph type="sldNum" sz="quarter" idx="12"/>
          </p:nvPr>
        </p:nvSpPr>
        <p:spPr/>
        <p:txBody>
          <a:bodyPr/>
          <a:lstStyle/>
          <a:p>
            <a:fld id="{9DCF266C-2C2B-4FD8-88EF-84D42B4CF5B3}" type="slidenum">
              <a:rPr lang="en-US" smtClean="0"/>
              <a:t>160</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D365B6-E8C5-4DDD-899F-887610FDCCA7}"/>
                  </a:ext>
                </a:extLst>
              </p:cNvPr>
              <p:cNvSpPr txBox="1"/>
              <p:nvPr/>
            </p:nvSpPr>
            <p:spPr>
              <a:xfrm>
                <a:off x="786795" y="2668379"/>
                <a:ext cx="10744200" cy="2400657"/>
              </a:xfrm>
              <a:prstGeom prst="rect">
                <a:avLst/>
              </a:prstGeom>
              <a:noFill/>
            </p:spPr>
            <p:txBody>
              <a:bodyPr wrap="square" lIns="0" tIns="0" rIns="0" bIns="0" rtlCol="0">
                <a:spAutoFit/>
              </a:bodyPr>
              <a:lstStyle/>
              <a:p>
                <a14:m>
                  <m:oMath xmlns:m="http://schemas.openxmlformats.org/officeDocument/2006/math">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𝐸</m:t>
                            </m:r>
                            <m:d>
                              <m:dPr>
                                <m:begChr m:val="["/>
                                <m:endChr m:val="]"/>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𝑌</m:t>
                                    </m:r>
                                  </m:e>
                                  <m:sub>
                                    <m:r>
                                      <a:rPr lang="en-US" sz="2600" b="0" i="1" smtClean="0">
                                        <a:latin typeface="Cambria Math" panose="02040503050406030204" pitchFamily="18" charset="0"/>
                                      </a:rPr>
                                      <m:t>𝑖𝑘</m:t>
                                    </m:r>
                                  </m:sub>
                                </m:sSub>
                              </m:e>
                            </m:d>
                          </m:e>
                        </m:d>
                      </m:e>
                    </m:func>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𝐼</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𝑗</m:t>
                            </m:r>
                          </m:e>
                          <m:sub>
                            <m:r>
                              <a:rPr lang="en-US" sz="2600" b="0" i="1" smtClean="0">
                                <a:latin typeface="Cambria Math" panose="02040503050406030204" pitchFamily="18" charset="0"/>
                              </a:rPr>
                              <m:t>𝑖𝑘</m:t>
                            </m:r>
                          </m:sub>
                        </m:sSub>
                        <m:r>
                          <a:rPr lang="en-US" sz="2600" b="0" i="1" smtClean="0">
                            <a:latin typeface="Cambria Math" panose="02040503050406030204" pitchFamily="18" charset="0"/>
                          </a:rPr>
                          <m:t>=</m:t>
                        </m:r>
                        <m:r>
                          <a:rPr lang="en-US" sz="2600" b="0" i="1" smtClean="0">
                            <a:latin typeface="Cambria Math" panose="02040503050406030204" pitchFamily="18" charset="0"/>
                          </a:rPr>
                          <m:t>𝐴</m:t>
                        </m:r>
                      </m:e>
                    </m:d>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2</m:t>
                        </m:r>
                      </m:sub>
                    </m:sSub>
                    <m:r>
                      <a:rPr lang="en-US" sz="2600" i="1">
                        <a:latin typeface="Cambria Math" panose="02040503050406030204" pitchFamily="18" charset="0"/>
                      </a:rPr>
                      <m:t>𝐼</m:t>
                    </m:r>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𝐵</m:t>
                        </m:r>
                      </m:e>
                    </m:d>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3</m:t>
                        </m:r>
                      </m:sub>
                    </m:sSub>
                    <m:r>
                      <a:rPr lang="en-US" sz="2600" i="1">
                        <a:latin typeface="Cambria Math" panose="02040503050406030204" pitchFamily="18" charset="0"/>
                      </a:rPr>
                      <m:t>𝐼</m:t>
                    </m:r>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𝐶</m:t>
                        </m:r>
                      </m:e>
                    </m:d>
                  </m:oMath>
                </a14:m>
                <a:r>
                  <a:rPr lang="en-US" sz="2600" dirty="0"/>
                  <a:t>  </a:t>
                </a:r>
                <a14:m>
                  <m:oMath xmlns:m="http://schemas.openxmlformats.org/officeDocument/2006/math">
                    <m:r>
                      <a:rPr lang="en-US" sz="2600" b="0" i="0" smtClean="0">
                        <a:latin typeface="Cambria Math" panose="02040503050406030204" pitchFamily="18" charset="0"/>
                      </a:rPr>
                      <m:t> </m:t>
                    </m:r>
                  </m:oMath>
                </a14:m>
                <a:endParaRPr lang="en-US" sz="2600" b="0" i="0" dirty="0">
                  <a:latin typeface="Cambria Math" panose="02040503050406030204" pitchFamily="18" charset="0"/>
                </a:endParaRPr>
              </a:p>
              <a:p>
                <a:r>
                  <a:rPr lang="en-US" sz="2600" dirty="0"/>
                  <a:t>			   +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4</m:t>
                        </m:r>
                      </m:sub>
                    </m:sSub>
                    <m:r>
                      <a:rPr lang="en-US" sz="2600" b="0" i="1" smtClean="0">
                        <a:latin typeface="Cambria Math" panose="02040503050406030204" pitchFamily="18" charset="0"/>
                      </a:rPr>
                      <m:t>𝐼</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i="1">
                        <a:latin typeface="Cambria Math" panose="02040503050406030204" pitchFamily="18" charset="0"/>
                      </a:rPr>
                      <m:t>𝐴</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b="0" i="1" smtClean="0">
                        <a:latin typeface="Cambria Math" panose="02040503050406030204" pitchFamily="18" charset="0"/>
                      </a:rPr>
                      <m:t>=</m:t>
                    </m:r>
                    <m:r>
                      <a:rPr lang="en-US" sz="2600" b="0" i="1" smtClean="0">
                        <a:latin typeface="Cambria Math" panose="02040503050406030204" pitchFamily="18" charset="0"/>
                      </a:rPr>
                      <m:t>1</m:t>
                    </m:r>
                    <m:r>
                      <a:rPr lang="en-US" sz="2600" b="0" i="1" smtClean="0">
                        <a:latin typeface="Cambria Math" panose="02040503050406030204" pitchFamily="18" charset="0"/>
                      </a:rPr>
                      <m:t>, </m:t>
                    </m:r>
                    <m:r>
                      <a:rPr lang="en-US" sz="2600" b="0" i="1" smtClean="0">
                        <a:latin typeface="Cambria Math" panose="02040503050406030204" pitchFamily="18" charset="0"/>
                      </a:rPr>
                      <m:t>𝑘</m:t>
                    </m:r>
                    <m:r>
                      <a:rPr lang="en-US" sz="2600" b="0" i="1" smtClean="0">
                        <a:latin typeface="Cambria Math" panose="02040503050406030204" pitchFamily="18" charset="0"/>
                      </a:rPr>
                      <m:t>=</m:t>
                    </m:r>
                    <m:r>
                      <a:rPr lang="en-US" sz="2600" b="0" i="1" smtClean="0">
                        <a:latin typeface="Cambria Math" panose="02040503050406030204" pitchFamily="18" charset="0"/>
                      </a:rPr>
                      <m:t>2</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5</m:t>
                        </m:r>
                      </m:sub>
                    </m:sSub>
                    <m:r>
                      <a:rPr lang="en-US" sz="2600" i="1">
                        <a:latin typeface="Cambria Math" panose="02040503050406030204" pitchFamily="18" charset="0"/>
                      </a:rPr>
                      <m:t>𝐼</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i="1">
                        <a:latin typeface="Cambria Math" panose="02040503050406030204" pitchFamily="18" charset="0"/>
                      </a:rPr>
                      <m:t>𝐴</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i="1">
                        <a:latin typeface="Cambria Math" panose="02040503050406030204" pitchFamily="18" charset="0"/>
                      </a:rPr>
                      <m:t>=</m:t>
                    </m:r>
                    <m:r>
                      <a:rPr lang="en-US" sz="2600" b="0" i="1" smtClean="0">
                        <a:latin typeface="Cambria Math" panose="02040503050406030204" pitchFamily="18" charset="0"/>
                      </a:rPr>
                      <m:t>0</m:t>
                    </m:r>
                    <m:r>
                      <a:rPr lang="en-US" sz="2600" i="1">
                        <a:latin typeface="Cambria Math" panose="02040503050406030204" pitchFamily="18" charset="0"/>
                      </a:rPr>
                      <m:t> </m:t>
                    </m:r>
                    <m:r>
                      <a:rPr lang="en-US" sz="2600" i="1">
                        <a:latin typeface="Cambria Math" panose="02040503050406030204" pitchFamily="18" charset="0"/>
                      </a:rPr>
                      <m:t>𝑘</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oMath>
                </a14:m>
                <a:endParaRPr lang="en-US" sz="2600" dirty="0"/>
              </a:p>
              <a:p>
                <a:r>
                  <a:rPr lang="en-US" sz="2600" dirty="0"/>
                  <a:t>		        +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6</m:t>
                        </m:r>
                      </m:sub>
                    </m:sSub>
                    <m:r>
                      <a:rPr lang="en-US" sz="2600" i="1">
                        <a:latin typeface="Cambria Math" panose="02040503050406030204" pitchFamily="18" charset="0"/>
                      </a:rPr>
                      <m:t>𝐼</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𝐵</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i="1">
                        <a:latin typeface="Cambria Math" panose="02040503050406030204" pitchFamily="18" charset="0"/>
                      </a:rPr>
                      <m:t>=</m:t>
                    </m:r>
                    <m:r>
                      <a:rPr lang="en-US" sz="2600" i="1">
                        <a:latin typeface="Cambria Math" panose="02040503050406030204" pitchFamily="18" charset="0"/>
                      </a:rPr>
                      <m:t>1</m:t>
                    </m:r>
                    <m:r>
                      <a:rPr lang="en-US" sz="2600" i="1">
                        <a:latin typeface="Cambria Math" panose="02040503050406030204" pitchFamily="18" charset="0"/>
                      </a:rPr>
                      <m:t>, </m:t>
                    </m:r>
                    <m:r>
                      <a:rPr lang="en-US" sz="2600" i="1">
                        <a:latin typeface="Cambria Math" panose="02040503050406030204" pitchFamily="18" charset="0"/>
                      </a:rPr>
                      <m:t>𝑘</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7</m:t>
                        </m:r>
                      </m:sub>
                    </m:sSub>
                    <m:r>
                      <a:rPr lang="en-US" sz="2600" i="1">
                        <a:latin typeface="Cambria Math" panose="02040503050406030204" pitchFamily="18" charset="0"/>
                      </a:rPr>
                      <m:t>𝐼</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𝐵</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i="1">
                        <a:latin typeface="Cambria Math" panose="02040503050406030204" pitchFamily="18" charset="0"/>
                      </a:rPr>
                      <m:t>=</m:t>
                    </m:r>
                    <m:r>
                      <a:rPr lang="en-US" sz="2600" i="1">
                        <a:latin typeface="Cambria Math" panose="02040503050406030204" pitchFamily="18" charset="0"/>
                      </a:rPr>
                      <m:t>0</m:t>
                    </m:r>
                    <m:r>
                      <a:rPr lang="en-US" sz="2600" i="1">
                        <a:latin typeface="Cambria Math" panose="02040503050406030204" pitchFamily="18" charset="0"/>
                      </a:rPr>
                      <m:t> </m:t>
                    </m:r>
                    <m:r>
                      <a:rPr lang="en-US" sz="2600" i="1">
                        <a:latin typeface="Cambria Math" panose="02040503050406030204" pitchFamily="18" charset="0"/>
                      </a:rPr>
                      <m:t>𝑘</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oMath>
                </a14:m>
                <a:endParaRPr lang="en-US" sz="2600" dirty="0"/>
              </a:p>
              <a:p>
                <a:r>
                  <a:rPr lang="en-US" sz="2600" dirty="0"/>
                  <a:t>		        +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8</m:t>
                        </m:r>
                      </m:sub>
                    </m:sSub>
                    <m:r>
                      <a:rPr lang="en-US" sz="2600" i="1">
                        <a:latin typeface="Cambria Math" panose="02040503050406030204" pitchFamily="18" charset="0"/>
                      </a:rPr>
                      <m:t>𝐼</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𝐶</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i="1">
                        <a:latin typeface="Cambria Math" panose="02040503050406030204" pitchFamily="18" charset="0"/>
                      </a:rPr>
                      <m:t>=</m:t>
                    </m:r>
                    <m:r>
                      <a:rPr lang="en-US" sz="2600" i="1">
                        <a:latin typeface="Cambria Math" panose="02040503050406030204" pitchFamily="18" charset="0"/>
                      </a:rPr>
                      <m:t>1</m:t>
                    </m:r>
                    <m:r>
                      <a:rPr lang="en-US" sz="2600" i="1">
                        <a:latin typeface="Cambria Math" panose="02040503050406030204" pitchFamily="18" charset="0"/>
                      </a:rPr>
                      <m:t>, </m:t>
                    </m:r>
                    <m:r>
                      <a:rPr lang="en-US" sz="2600" i="1">
                        <a:latin typeface="Cambria Math" panose="02040503050406030204" pitchFamily="18" charset="0"/>
                      </a:rPr>
                      <m:t>𝑘</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𝛼</m:t>
                        </m:r>
                      </m:e>
                      <m:sub>
                        <m:r>
                          <a:rPr lang="en-US" sz="2600" b="0" i="1" smtClean="0">
                            <a:latin typeface="Cambria Math" panose="02040503050406030204" pitchFamily="18" charset="0"/>
                            <a:ea typeface="Cambria Math" panose="02040503050406030204" pitchFamily="18" charset="0"/>
                          </a:rPr>
                          <m:t>9</m:t>
                        </m:r>
                      </m:sub>
                    </m:sSub>
                    <m:r>
                      <a:rPr lang="en-US" sz="2600" i="1">
                        <a:latin typeface="Cambria Math" panose="02040503050406030204" pitchFamily="18" charset="0"/>
                      </a:rPr>
                      <m:t>𝐼</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𝑗</m:t>
                        </m:r>
                      </m:e>
                      <m:sub>
                        <m:r>
                          <a:rPr lang="en-US" sz="2600" i="1">
                            <a:latin typeface="Cambria Math" panose="02040503050406030204" pitchFamily="18" charset="0"/>
                          </a:rPr>
                          <m:t>𝑖𝑘</m:t>
                        </m:r>
                      </m:sub>
                    </m:sSub>
                    <m:r>
                      <a:rPr lang="en-US" sz="2600" i="1">
                        <a:latin typeface="Cambria Math" panose="02040503050406030204" pitchFamily="18" charset="0"/>
                      </a:rPr>
                      <m:t>=</m:t>
                    </m:r>
                    <m:r>
                      <a:rPr lang="en-US" sz="2600" b="0" i="1" smtClean="0">
                        <a:latin typeface="Cambria Math" panose="02040503050406030204" pitchFamily="18" charset="0"/>
                      </a:rPr>
                      <m:t>𝐶</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sub>
                    </m:sSub>
                    <m:r>
                      <a:rPr lang="en-US" sz="2600" i="1">
                        <a:latin typeface="Cambria Math" panose="02040503050406030204" pitchFamily="18" charset="0"/>
                      </a:rPr>
                      <m:t>=</m:t>
                    </m:r>
                    <m:r>
                      <a:rPr lang="en-US" sz="2600" i="1">
                        <a:latin typeface="Cambria Math" panose="02040503050406030204" pitchFamily="18" charset="0"/>
                      </a:rPr>
                      <m:t>0</m:t>
                    </m:r>
                    <m:r>
                      <a:rPr lang="en-US" sz="2600" i="1">
                        <a:latin typeface="Cambria Math" panose="02040503050406030204" pitchFamily="18" charset="0"/>
                      </a:rPr>
                      <m:t> </m:t>
                    </m:r>
                    <m:r>
                      <a:rPr lang="en-US" sz="2600" i="1">
                        <a:latin typeface="Cambria Math" panose="02040503050406030204" pitchFamily="18" charset="0"/>
                      </a:rPr>
                      <m:t>𝑘</m:t>
                    </m:r>
                    <m:r>
                      <a:rPr lang="en-US" sz="2600" i="1">
                        <a:latin typeface="Cambria Math" panose="02040503050406030204" pitchFamily="18" charset="0"/>
                      </a:rPr>
                      <m:t>=</m:t>
                    </m:r>
                    <m:r>
                      <a:rPr lang="en-US" sz="2600" i="1">
                        <a:latin typeface="Cambria Math" panose="02040503050406030204" pitchFamily="18" charset="0"/>
                      </a:rPr>
                      <m:t>2</m:t>
                    </m:r>
                    <m:r>
                      <a:rPr lang="en-US" sz="2600" i="1">
                        <a:latin typeface="Cambria Math" panose="02040503050406030204" pitchFamily="18" charset="0"/>
                      </a:rPr>
                      <m:t>)</m:t>
                    </m:r>
                  </m:oMath>
                </a14:m>
                <a:endParaRPr lang="en-US" sz="2600" dirty="0"/>
              </a:p>
              <a:p>
                <a:endParaRPr lang="en-US" sz="2600" dirty="0"/>
              </a:p>
              <a:p>
                <a:endParaRPr lang="en-US" sz="2600" dirty="0"/>
              </a:p>
            </p:txBody>
          </p:sp>
        </mc:Choice>
        <mc:Fallback xmlns="">
          <p:sp>
            <p:nvSpPr>
              <p:cNvPr id="5" name="TextBox 4">
                <a:extLst>
                  <a:ext uri="{FF2B5EF4-FFF2-40B4-BE49-F238E27FC236}">
                    <a16:creationId xmlns:a16="http://schemas.microsoft.com/office/drawing/2014/main" id="{20D365B6-E8C5-4DDD-899F-887610FDCCA7}"/>
                  </a:ext>
                </a:extLst>
              </p:cNvPr>
              <p:cNvSpPr txBox="1">
                <a:spLocks noRot="1" noChangeAspect="1" noMove="1" noResize="1" noEditPoints="1" noAdjustHandles="1" noChangeArrowheads="1" noChangeShapeType="1" noTextEdit="1"/>
              </p:cNvSpPr>
              <p:nvPr/>
            </p:nvSpPr>
            <p:spPr>
              <a:xfrm>
                <a:off x="786795" y="2668379"/>
                <a:ext cx="10744200" cy="240065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97883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Poisson Model: Secondary aim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Courier New" panose="02070309020205020404" pitchFamily="49" charset="0"/>
                  <a:buChar char="o"/>
                </a:pPr>
                <a:r>
                  <a:rPr lang="en-US" dirty="0"/>
                  <a:t>Estimate first stage response rates</a:t>
                </a:r>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𝐴</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𝐵</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m:t>
                    </m:r>
                  </m:oMath>
                </a14:m>
                <a:endParaRPr lang="en-US" dirty="0"/>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rPr>
                      <m:t>)</m:t>
                    </m:r>
                  </m:oMath>
                </a14:m>
                <a:endParaRPr lang="en-US" dirty="0"/>
              </a:p>
              <a:p>
                <a:pPr>
                  <a:buFont typeface="Courier New" panose="02070309020205020404" pitchFamily="49" charset="0"/>
                  <a:buChar char="o"/>
                </a:pPr>
                <a:r>
                  <a:rPr lang="en-US" dirty="0"/>
                  <a:t>Define Linkage Parameters</a:t>
                </a:r>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rPr>
                          <m:t>𝐴</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rPr>
                          <m:t>𝐴</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5</m:t>
                        </m:r>
                      </m:sub>
                    </m:sSub>
                    <m:r>
                      <a:rPr lang="en-US" i="1">
                        <a:latin typeface="Cambria Math" panose="02040503050406030204" pitchFamily="18" charset="0"/>
                      </a:rPr>
                      <m:t>)</m:t>
                    </m:r>
                  </m:oMath>
                </a14:m>
                <a:endParaRPr lang="en-US" dirty="0"/>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𝐵</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6</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𝐵</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7</m:t>
                        </m:r>
                      </m:sub>
                    </m:sSub>
                    <m:r>
                      <a:rPr lang="en-US" i="1">
                        <a:latin typeface="Cambria Math" panose="02040503050406030204" pitchFamily="18" charset="0"/>
                      </a:rPr>
                      <m:t>)</m:t>
                    </m:r>
                  </m:oMath>
                </a14:m>
                <a:endParaRPr lang="en-US" dirty="0"/>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8</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9</m:t>
                        </m:r>
                      </m:sub>
                    </m:sSub>
                    <m:r>
                      <a:rPr lang="en-US" i="1">
                        <a:latin typeface="Cambria Math" panose="02040503050406030204" pitchFamily="18" charset="0"/>
                      </a:rPr>
                      <m:t>)</m:t>
                    </m:r>
                  </m:oMath>
                </a14:m>
                <a:endParaRPr lang="en-US" dirty="0"/>
              </a:p>
              <a:p>
                <a:pPr>
                  <a:buFont typeface="Courier New" panose="02070309020205020404" pitchFamily="49" charset="0"/>
                  <a:buChar char="o"/>
                </a:pPr>
                <a:r>
                  <a:rPr lang="en-US" dirty="0"/>
                  <a:t>Estimate DTR response rates </a:t>
                </a:r>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𝐴</m:t>
                        </m:r>
                        <m:r>
                          <a:rPr lang="en-US" b="0" i="1" smtClean="0">
                            <a:latin typeface="Cambria Math" panose="02040503050406030204" pitchFamily="18" charset="0"/>
                          </a:rPr>
                          <m:t>𝐴𝐵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𝐴</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rPr>
                          <m:t>𝐴</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𝐴</m:t>
                        </m:r>
                      </m:sub>
                    </m:sSub>
                  </m:oMath>
                </a14:m>
                <a:r>
                  <a:rPr lang="en-US" dirty="0"/>
                  <a:t> + (1-</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𝐴</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rPr>
                          <m:t>𝐴</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𝐵</m:t>
                        </m:r>
                      </m:sub>
                    </m:sSub>
                  </m:oMath>
                </a14:m>
                <a:endParaRPr lang="en-US" dirty="0"/>
              </a:p>
              <a:p>
                <a:pPr lvl="1">
                  <a:buFont typeface="Courier New" panose="02070309020205020404" pitchFamily="49" charset="0"/>
                  <a:buChar char="o"/>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𝐶𝐶𝐴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𝐶</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𝐶</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𝐶</m:t>
                        </m:r>
                      </m:sub>
                    </m:sSub>
                  </m:oMath>
                </a14:m>
                <a:r>
                  <a:rPr lang="en-US" dirty="0"/>
                  <a:t> + (1-</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𝐶</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𝐶</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𝐴</m:t>
                        </m:r>
                      </m:sub>
                    </m:sSub>
                  </m:oMath>
                </a14:m>
                <a:endParaRPr lang="en-US" dirty="0"/>
              </a:p>
              <a:p>
                <a:pPr lvl="1">
                  <a:buFont typeface="Courier New" panose="02070309020205020404" pitchFamily="49" charset="0"/>
                  <a:buChar char="o"/>
                </a:pPr>
                <a:r>
                  <a:rPr lang="en-US" dirty="0"/>
                  <a:t>…</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66" t="-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DCF266C-2C2B-4FD8-88EF-84D42B4CF5B3}" type="slidenum">
              <a:rPr lang="en-US" smtClean="0"/>
              <a:t>161</a:t>
            </a:fld>
            <a:endParaRPr lang="en-US" dirty="0"/>
          </a:p>
        </p:txBody>
      </p:sp>
    </p:spTree>
    <p:extLst>
      <p:ext uri="{BB962C8B-B14F-4D97-AF65-F5344CB8AC3E}">
        <p14:creationId xmlns:p14="http://schemas.microsoft.com/office/powerpoint/2010/main" val="3519962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01E2-7241-4C26-BA56-354AD2774E0A}"/>
              </a:ext>
            </a:extLst>
          </p:cNvPr>
          <p:cNvSpPr>
            <a:spLocks noGrp="1"/>
          </p:cNvSpPr>
          <p:nvPr>
            <p:ph type="title"/>
          </p:nvPr>
        </p:nvSpPr>
        <p:spPr/>
        <p:txBody>
          <a:bodyPr/>
          <a:lstStyle/>
          <a:p>
            <a:r>
              <a:rPr lang="en-US" dirty="0"/>
              <a:t>Bayesian Joint Stage Model</a:t>
            </a:r>
          </a:p>
        </p:txBody>
      </p:sp>
      <p:sp>
        <p:nvSpPr>
          <p:cNvPr id="3" name="Content Placeholder 2">
            <a:extLst>
              <a:ext uri="{FF2B5EF4-FFF2-40B4-BE49-F238E27FC236}">
                <a16:creationId xmlns:a16="http://schemas.microsoft.com/office/drawing/2014/main" id="{0F8895E2-8F65-4FDF-8248-1636F16D14EF}"/>
              </a:ext>
            </a:extLst>
          </p:cNvPr>
          <p:cNvSpPr>
            <a:spLocks noGrp="1"/>
          </p:cNvSpPr>
          <p:nvPr>
            <p:ph idx="1"/>
          </p:nvPr>
        </p:nvSpPr>
        <p:spPr/>
        <p:txBody>
          <a:bodyPr>
            <a:normAutofit/>
          </a:bodyPr>
          <a:lstStyle/>
          <a:p>
            <a:pPr>
              <a:buFont typeface="Courier New" panose="02070309020205020404" pitchFamily="49" charset="0"/>
              <a:buChar char="o"/>
            </a:pPr>
            <a:r>
              <a:rPr lang="en-US" sz="2200" dirty="0"/>
              <a:t>First stage outcome is Bernoulli and the second stage outcome is modeled conditionally on the first stage outcome using linkage parameters</a:t>
            </a:r>
          </a:p>
          <a:p>
            <a:pPr lvl="1">
              <a:buFont typeface="Courier New" panose="02070309020205020404" pitchFamily="49" charset="0"/>
              <a:buChar char="o"/>
            </a:pPr>
            <a:r>
              <a:rPr lang="en-US" sz="2000" dirty="0"/>
              <a:t>Uses data from both stage 1 and 2 in estimation and inference (like log Poisson model)</a:t>
            </a:r>
          </a:p>
          <a:p>
            <a:pPr lvl="1">
              <a:buFont typeface="Courier New" panose="02070309020205020404" pitchFamily="49" charset="0"/>
              <a:buChar char="o"/>
            </a:pPr>
            <a:r>
              <a:rPr lang="en-US" sz="2000" dirty="0"/>
              <a:t>Incorporates investigators’ opinions about response rates</a:t>
            </a:r>
          </a:p>
          <a:p>
            <a:pPr lvl="1">
              <a:buFont typeface="Courier New" panose="02070309020205020404" pitchFamily="49" charset="0"/>
              <a:buChar char="o"/>
            </a:pPr>
            <a:endParaRPr lang="en-US" dirty="0"/>
          </a:p>
          <a:p>
            <a:pPr>
              <a:buFont typeface="Courier New" panose="02070309020205020404" pitchFamily="49" charset="0"/>
              <a:buChar char="o"/>
            </a:pPr>
            <a:r>
              <a:rPr lang="en-US" dirty="0"/>
              <a:t>Notation</a:t>
            </a:r>
          </a:p>
          <a:p>
            <a:pPr lvl="1">
              <a:buFont typeface="Courier New" panose="02070309020205020404" pitchFamily="49" charset="0"/>
              <a:buChar char="o"/>
            </a:pPr>
            <a:r>
              <a:rPr lang="el-GR" sz="2000" dirty="0">
                <a:latin typeface="Corbel" panose="020B0503020204020204" pitchFamily="34" charset="0"/>
              </a:rPr>
              <a:t>π</a:t>
            </a:r>
            <a:r>
              <a:rPr lang="en-US" sz="2000" baseline="-25000" dirty="0">
                <a:latin typeface="Corbel" panose="020B0503020204020204" pitchFamily="34" charset="0"/>
              </a:rPr>
              <a:t>j</a:t>
            </a:r>
            <a:r>
              <a:rPr lang="en-US" sz="2000" dirty="0">
                <a:latin typeface="Corbel" panose="020B0503020204020204" pitchFamily="34" charset="0"/>
              </a:rPr>
              <a:t>=response rate associated with the first stage treatment j=A,B,C</a:t>
            </a:r>
          </a:p>
          <a:p>
            <a:pPr lvl="1">
              <a:buFont typeface="Courier New" panose="02070309020205020404" pitchFamily="49" charset="0"/>
              <a:buChar char="o"/>
            </a:pPr>
            <a:r>
              <a:rPr lang="el-GR" sz="2000" dirty="0">
                <a:latin typeface="Corbel" panose="020B0503020204020204" pitchFamily="34" charset="0"/>
              </a:rPr>
              <a:t>Β</a:t>
            </a:r>
            <a:r>
              <a:rPr lang="en-US" sz="2000" baseline="-25000" dirty="0">
                <a:latin typeface="Corbel" panose="020B0503020204020204" pitchFamily="34" charset="0"/>
              </a:rPr>
              <a:t>0</a:t>
            </a:r>
            <a:r>
              <a:rPr lang="el-GR" sz="2000" dirty="0">
                <a:latin typeface="Corbel" panose="020B0503020204020204" pitchFamily="34" charset="0"/>
              </a:rPr>
              <a:t>π</a:t>
            </a:r>
            <a:r>
              <a:rPr lang="en-US" sz="2000" baseline="-25000" dirty="0">
                <a:latin typeface="Corbel" panose="020B0503020204020204" pitchFamily="34" charset="0"/>
              </a:rPr>
              <a:t>j’</a:t>
            </a:r>
            <a:r>
              <a:rPr lang="en-US" sz="2000" dirty="0">
                <a:latin typeface="Corbel" panose="020B0503020204020204" pitchFamily="34" charset="0"/>
              </a:rPr>
              <a:t>=response rate associated with 2</a:t>
            </a:r>
            <a:r>
              <a:rPr lang="en-US" sz="2000" baseline="30000" dirty="0">
                <a:latin typeface="Corbel" panose="020B0503020204020204" pitchFamily="34" charset="0"/>
              </a:rPr>
              <a:t>nd</a:t>
            </a:r>
            <a:r>
              <a:rPr lang="en-US" sz="2000" dirty="0">
                <a:latin typeface="Corbel" panose="020B0503020204020204" pitchFamily="34" charset="0"/>
              </a:rPr>
              <a:t> stage treatment j’ after non-response on treatment k in stage 1</a:t>
            </a:r>
          </a:p>
          <a:p>
            <a:pPr lvl="1">
              <a:buFont typeface="Courier New" panose="02070309020205020404" pitchFamily="49" charset="0"/>
              <a:buChar char="o"/>
            </a:pPr>
            <a:r>
              <a:rPr lang="el-GR" sz="2000" dirty="0">
                <a:latin typeface="Corbel" panose="020B0503020204020204" pitchFamily="34" charset="0"/>
              </a:rPr>
              <a:t>Β</a:t>
            </a:r>
            <a:r>
              <a:rPr lang="en-US" sz="2000" baseline="-25000" dirty="0">
                <a:latin typeface="Corbel" panose="020B0503020204020204" pitchFamily="34" charset="0"/>
              </a:rPr>
              <a:t>1</a:t>
            </a:r>
            <a:r>
              <a:rPr lang="el-GR" sz="2000" dirty="0">
                <a:latin typeface="Corbel" panose="020B0503020204020204" pitchFamily="34" charset="0"/>
              </a:rPr>
              <a:t>π</a:t>
            </a:r>
            <a:r>
              <a:rPr lang="en-US" sz="2000" baseline="-25000" dirty="0">
                <a:latin typeface="Corbel" panose="020B0503020204020204" pitchFamily="34" charset="0"/>
              </a:rPr>
              <a:t>j</a:t>
            </a:r>
            <a:r>
              <a:rPr lang="en-US" sz="2000" dirty="0">
                <a:latin typeface="Corbel" panose="020B0503020204020204" pitchFamily="34" charset="0"/>
              </a:rPr>
              <a:t>=response rate associated with 2</a:t>
            </a:r>
            <a:r>
              <a:rPr lang="en-US" sz="2000" baseline="30000" dirty="0">
                <a:latin typeface="Corbel" panose="020B0503020204020204" pitchFamily="34" charset="0"/>
              </a:rPr>
              <a:t>nd</a:t>
            </a:r>
            <a:r>
              <a:rPr lang="en-US" sz="2000" dirty="0">
                <a:latin typeface="Corbel" panose="020B0503020204020204" pitchFamily="34" charset="0"/>
              </a:rPr>
              <a:t> stage treatment j after response on treatment k in stage 1</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683EF910-7EC0-480C-BDC0-D5902920C778}"/>
              </a:ext>
            </a:extLst>
          </p:cNvPr>
          <p:cNvSpPr>
            <a:spLocks noGrp="1"/>
          </p:cNvSpPr>
          <p:nvPr>
            <p:ph type="sldNum" sz="quarter" idx="12"/>
          </p:nvPr>
        </p:nvSpPr>
        <p:spPr/>
        <p:txBody>
          <a:bodyPr/>
          <a:lstStyle/>
          <a:p>
            <a:fld id="{9DCF266C-2C2B-4FD8-88EF-84D42B4CF5B3}" type="slidenum">
              <a:rPr lang="en-US" smtClean="0"/>
              <a:t>162</a:t>
            </a:fld>
            <a:endParaRPr lang="en-US" dirty="0"/>
          </a:p>
        </p:txBody>
      </p:sp>
    </p:spTree>
    <p:extLst>
      <p:ext uri="{BB962C8B-B14F-4D97-AF65-F5344CB8AC3E}">
        <p14:creationId xmlns:p14="http://schemas.microsoft.com/office/powerpoint/2010/main" val="38603579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45E5-4C0B-4AD3-B338-B1B29911D6FA}"/>
              </a:ext>
            </a:extLst>
          </p:cNvPr>
          <p:cNvSpPr>
            <a:spLocks noGrp="1"/>
          </p:cNvSpPr>
          <p:nvPr>
            <p:ph type="title"/>
          </p:nvPr>
        </p:nvSpPr>
        <p:spPr/>
        <p:txBody>
          <a:bodyPr/>
          <a:lstStyle/>
          <a:p>
            <a:r>
              <a:rPr lang="en-US" dirty="0"/>
              <a:t>Bayesian Joint Stage Model: Primary Aim</a:t>
            </a:r>
          </a:p>
        </p:txBody>
      </p:sp>
      <p:sp>
        <p:nvSpPr>
          <p:cNvPr id="4" name="Slide Number Placeholder 3">
            <a:extLst>
              <a:ext uri="{FF2B5EF4-FFF2-40B4-BE49-F238E27FC236}">
                <a16:creationId xmlns:a16="http://schemas.microsoft.com/office/drawing/2014/main" id="{8972080A-0B93-4C23-ABBD-4460E95341FD}"/>
              </a:ext>
            </a:extLst>
          </p:cNvPr>
          <p:cNvSpPr>
            <a:spLocks noGrp="1"/>
          </p:cNvSpPr>
          <p:nvPr>
            <p:ph type="sldNum" sz="quarter" idx="12"/>
          </p:nvPr>
        </p:nvSpPr>
        <p:spPr/>
        <p:txBody>
          <a:bodyPr/>
          <a:lstStyle/>
          <a:p>
            <a:fld id="{9DCF266C-2C2B-4FD8-88EF-84D42B4CF5B3}" type="slidenum">
              <a:rPr lang="en-US" smtClean="0"/>
              <a:t>163</a:t>
            </a:fld>
            <a:endParaRPr lang="en-US" dirty="0"/>
          </a:p>
        </p:txBody>
      </p:sp>
      <p:sp>
        <p:nvSpPr>
          <p:cNvPr id="5" name="Content Placeholder 2">
            <a:extLst>
              <a:ext uri="{FF2B5EF4-FFF2-40B4-BE49-F238E27FC236}">
                <a16:creationId xmlns:a16="http://schemas.microsoft.com/office/drawing/2014/main" id="{AE8F0570-12AD-4C84-A54C-09D7342353A9}"/>
              </a:ext>
            </a:extLst>
          </p:cNvPr>
          <p:cNvSpPr txBox="1">
            <a:spLocks/>
          </p:cNvSpPr>
          <p:nvPr/>
        </p:nvSpPr>
        <p:spPr>
          <a:xfrm>
            <a:off x="1024129" y="3826932"/>
            <a:ext cx="9720074" cy="2482427"/>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Courier New" panose="02070309020205020404" pitchFamily="49" charset="0"/>
              <a:buChar char="o"/>
            </a:pPr>
            <a:r>
              <a:rPr lang="en-US" sz="2600" dirty="0"/>
              <a:t>i = subject = 1,….,n</a:t>
            </a:r>
          </a:p>
          <a:p>
            <a:pPr>
              <a:buFont typeface="Courier New" panose="02070309020205020404" pitchFamily="49" charset="0"/>
              <a:buChar char="o"/>
            </a:pPr>
            <a:r>
              <a:rPr lang="en-US" sz="2600" dirty="0"/>
              <a:t>j = treatment = A,B,C</a:t>
            </a:r>
          </a:p>
          <a:p>
            <a:pPr>
              <a:buFont typeface="Courier New" panose="02070309020205020404" pitchFamily="49" charset="0"/>
              <a:buChar char="o"/>
            </a:pPr>
            <a:r>
              <a:rPr lang="en-US" sz="2600" dirty="0"/>
              <a:t>k = stage = 1,2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5DF649-4182-4AD9-9D3C-3C68C6BD1A8B}"/>
                  </a:ext>
                </a:extLst>
              </p:cNvPr>
              <p:cNvSpPr txBox="1"/>
              <p:nvPr/>
            </p:nvSpPr>
            <p:spPr>
              <a:xfrm>
                <a:off x="859366" y="2029749"/>
                <a:ext cx="10744200" cy="4322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r>
                            <a:rPr lang="en-US" sz="2600" b="0" i="1" smtClean="0">
                              <a:latin typeface="Cambria Math" panose="02040503050406030204" pitchFamily="18" charset="0"/>
                            </a:rPr>
                            <m:t>𝑗</m:t>
                          </m:r>
                        </m:sub>
                      </m:sSub>
                      <m:r>
                        <a:rPr lang="en-US" sz="2600" i="1">
                          <a:latin typeface="Cambria Math" panose="02040503050406030204" pitchFamily="18" charset="0"/>
                        </a:rPr>
                        <m:t> </m:t>
                      </m:r>
                      <m:r>
                        <a:rPr lang="en-US" sz="2600" b="0" i="1" smtClean="0">
                          <a:latin typeface="Cambria Math" panose="02040503050406030204" pitchFamily="18" charset="0"/>
                        </a:rPr>
                        <m:t>~ </m:t>
                      </m:r>
                      <m:r>
                        <a:rPr lang="en-US" sz="2600" b="0" i="1" smtClean="0">
                          <a:latin typeface="Cambria Math" panose="02040503050406030204" pitchFamily="18" charset="0"/>
                        </a:rPr>
                        <m:t>𝐵𝑒𝑟𝑛𝑜𝑢𝑙𝑙𝑖</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𝜋</m:t>
                          </m:r>
                        </m:e>
                        <m:sub>
                          <m:r>
                            <a:rPr lang="en-US" sz="2600" b="0" i="1" smtClean="0">
                              <a:latin typeface="Cambria Math" panose="02040503050406030204" pitchFamily="18" charset="0"/>
                              <a:ea typeface="Cambria Math" panose="02040503050406030204" pitchFamily="18" charset="0"/>
                            </a:rPr>
                            <m:t>𝑗</m:t>
                          </m:r>
                        </m:sub>
                      </m:sSub>
                      <m:r>
                        <a:rPr lang="en-US" sz="2600" b="0" i="1" smtClean="0">
                          <a:latin typeface="Cambria Math" panose="02040503050406030204" pitchFamily="18" charset="0"/>
                        </a:rPr>
                        <m:t>)</m:t>
                      </m:r>
                    </m:oMath>
                  </m:oMathPara>
                </a14:m>
                <a:endParaRPr lang="en-US" sz="2600" dirty="0"/>
              </a:p>
            </p:txBody>
          </p:sp>
        </mc:Choice>
        <mc:Fallback xmlns="">
          <p:sp>
            <p:nvSpPr>
              <p:cNvPr id="6" name="TextBox 5">
                <a:extLst>
                  <a:ext uri="{FF2B5EF4-FFF2-40B4-BE49-F238E27FC236}">
                    <a16:creationId xmlns:a16="http://schemas.microsoft.com/office/drawing/2014/main" id="{9F5DF649-4182-4AD9-9D3C-3C68C6BD1A8B}"/>
                  </a:ext>
                </a:extLst>
              </p:cNvPr>
              <p:cNvSpPr txBox="1">
                <a:spLocks noRot="1" noChangeAspect="1" noMove="1" noResize="1" noEditPoints="1" noAdjustHandles="1" noChangeArrowheads="1" noChangeShapeType="1" noTextEdit="1"/>
              </p:cNvSpPr>
              <p:nvPr/>
            </p:nvSpPr>
            <p:spPr>
              <a:xfrm>
                <a:off x="859366" y="2029749"/>
                <a:ext cx="10744200" cy="43223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1000C6-FCBA-489C-87EF-8D49E4BC08BA}"/>
                  </a:ext>
                </a:extLst>
              </p:cNvPr>
              <p:cNvSpPr txBox="1"/>
              <p:nvPr/>
            </p:nvSpPr>
            <p:spPr>
              <a:xfrm>
                <a:off x="755649" y="2646706"/>
                <a:ext cx="10951634" cy="9559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b="0" i="1" smtClean="0">
                              <a:latin typeface="Cambria Math" panose="02040503050406030204" pitchFamily="18" charset="0"/>
                            </a:rPr>
                            <m:t>2</m:t>
                          </m:r>
                          <m:r>
                            <a:rPr lang="en-US" sz="2600" b="0" i="1" smtClean="0">
                              <a:latin typeface="Cambria Math" panose="02040503050406030204" pitchFamily="18" charset="0"/>
                            </a:rPr>
                            <m:t>𝑗</m:t>
                          </m:r>
                          <m:r>
                            <a:rPr lang="en-US" sz="2600" b="0" i="1" smtClean="0">
                              <a:latin typeface="Cambria Math" panose="02040503050406030204" pitchFamily="18" charset="0"/>
                            </a:rPr>
                            <m:t>′</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r>
                            <a:rPr lang="en-US" sz="2600" b="0" i="1" smtClean="0">
                              <a:latin typeface="Cambria Math" panose="02040503050406030204" pitchFamily="18" charset="0"/>
                            </a:rPr>
                            <m:t>𝑗</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b="0" i="1" smtClean="0">
                              <a:latin typeface="Cambria Math" panose="02040503050406030204" pitchFamily="18" charset="0"/>
                              <a:ea typeface="Cambria Math" panose="02040503050406030204" pitchFamily="18" charset="0"/>
                            </a:rPr>
                            <m:t>𝑗</m:t>
                          </m:r>
                        </m:sub>
                      </m:sSub>
                      <m:r>
                        <a:rPr lang="en-US" sz="2600" i="1">
                          <a:latin typeface="Cambria Math" panose="02040503050406030204" pitchFamily="18" charset="0"/>
                        </a:rPr>
                        <m:t>~ </m:t>
                      </m:r>
                      <m:r>
                        <a:rPr lang="en-US" sz="2600" i="1">
                          <a:latin typeface="Cambria Math" panose="02040503050406030204" pitchFamily="18" charset="0"/>
                        </a:rPr>
                        <m:t>𝐵𝑒𝑟𝑛𝑜𝑢𝑙𝑙𝑖</m:t>
                      </m:r>
                      <m:r>
                        <a:rPr lang="en-US" sz="2600" i="1">
                          <a:latin typeface="Cambria Math" panose="02040503050406030204" pitchFamily="18" charset="0"/>
                        </a:rPr>
                        <m:t>(</m:t>
                      </m:r>
                      <m:sSub>
                        <m:sSubPr>
                          <m:ctrlPr>
                            <a:rPr lang="en-US" sz="2600" i="1" smtClean="0">
                              <a:latin typeface="Cambria Math" panose="02040503050406030204" pitchFamily="18" charset="0"/>
                            </a:rPr>
                          </m:ctrlPr>
                        </m:sSubPr>
                        <m:e>
                          <m:sSubSup>
                            <m:sSubSupPr>
                              <m:ctrlPr>
                                <a:rPr lang="en-US" sz="2600" i="1" smtClean="0">
                                  <a:latin typeface="Cambria Math" panose="02040503050406030204" pitchFamily="18" charset="0"/>
                                </a:rPr>
                              </m:ctrlPr>
                            </m:sSubSupPr>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m:t>
                                  </m:r>
                                  <m:r>
                                    <a:rPr lang="en-US" sz="2600" i="1" smtClean="0">
                                      <a:latin typeface="Cambria Math" panose="02040503050406030204" pitchFamily="18" charset="0"/>
                                      <a:ea typeface="Cambria Math" panose="02040503050406030204" pitchFamily="18" charset="0"/>
                                    </a:rPr>
                                    <m:t>𝛽</m:t>
                                  </m:r>
                                </m:e>
                                <m:sub>
                                  <m:r>
                                    <a:rPr lang="en-US" sz="2600" b="0" i="1" smtClean="0">
                                      <a:latin typeface="Cambria Math" panose="02040503050406030204" pitchFamily="18" charset="0"/>
                                    </a:rPr>
                                    <m:t>1</m:t>
                                  </m:r>
                                </m:sub>
                              </m:sSub>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𝜋</m:t>
                                  </m:r>
                                </m:e>
                                <m:sub>
                                  <m:r>
                                    <a:rPr lang="en-US" sz="2600" b="0" i="1" smtClean="0">
                                      <a:latin typeface="Cambria Math" panose="02040503050406030204" pitchFamily="18" charset="0"/>
                                      <a:ea typeface="Cambria Math" panose="02040503050406030204" pitchFamily="18" charset="0"/>
                                    </a:rPr>
                                    <m:t>𝑗</m:t>
                                  </m:r>
                                </m:sub>
                              </m:sSub>
                              <m:r>
                                <a:rPr lang="en-US" sz="2600" b="0" i="1" smtClean="0">
                                  <a:latin typeface="Cambria Math" panose="02040503050406030204" pitchFamily="18" charset="0"/>
                                </a:rPr>
                                <m:t>)</m:t>
                              </m:r>
                            </m:e>
                            <m:sub/>
                            <m:sup>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𝑌</m:t>
                                  </m:r>
                                </m:e>
                                <m:sub>
                                  <m:r>
                                    <a:rPr lang="en-US" sz="2600" b="0" i="1" smtClean="0">
                                      <a:latin typeface="Cambria Math" panose="02040503050406030204" pitchFamily="18" charset="0"/>
                                    </a:rPr>
                                    <m:t>𝑖</m:t>
                                  </m:r>
                                  <m:r>
                                    <a:rPr lang="en-US" sz="2600" b="0" i="1" smtClean="0">
                                      <a:latin typeface="Cambria Math" panose="02040503050406030204" pitchFamily="18" charset="0"/>
                                    </a:rPr>
                                    <m:t>1</m:t>
                                  </m:r>
                                  <m:r>
                                    <a:rPr lang="en-US" sz="2600" b="0" i="1" smtClean="0">
                                      <a:latin typeface="Cambria Math" panose="02040503050406030204" pitchFamily="18" charset="0"/>
                                    </a:rPr>
                                    <m:t>𝑗</m:t>
                                  </m:r>
                                </m:sub>
                              </m:sSub>
                            </m:sup>
                          </m:sSubSup>
                          <m:sSup>
                            <m:sSupPr>
                              <m:ctrlPr>
                                <a:rPr lang="en-US" sz="2600" b="0" i="1" smtClean="0">
                                  <a:latin typeface="Cambria Math" panose="02040503050406030204" pitchFamily="18" charset="0"/>
                                </a:rPr>
                              </m:ctrlPr>
                            </m:sSupPr>
                            <m:e>
                              <m:sSub>
                                <m:sSubPr>
                                  <m:ctrlPr>
                                    <a:rPr lang="en-US" sz="2600" i="1">
                                      <a:latin typeface="Cambria Math" panose="02040503050406030204" pitchFamily="18" charset="0"/>
                                    </a:rPr>
                                  </m:ctrlPr>
                                </m:sSubPr>
                                <m:e>
                                  <m:r>
                                    <a:rPr lang="en-US" sz="2600" i="1">
                                      <a:latin typeface="Cambria Math" panose="02040503050406030204" pitchFamily="18" charset="0"/>
                                    </a:rPr>
                                    <m:t>(</m:t>
                                  </m:r>
                                  <m:r>
                                    <a:rPr lang="en-US" sz="2600" i="1">
                                      <a:latin typeface="Cambria Math" panose="02040503050406030204" pitchFamily="18" charset="0"/>
                                      <a:ea typeface="Cambria Math" panose="02040503050406030204" pitchFamily="18" charset="0"/>
                                    </a:rPr>
                                    <m:t>𝛽</m:t>
                                  </m:r>
                                </m:e>
                                <m:sub>
                                  <m:r>
                                    <a:rPr lang="en-US" sz="2600" b="0" i="1" smtClean="0">
                                      <a:latin typeface="Cambria Math" panose="02040503050406030204" pitchFamily="18" charset="0"/>
                                      <a:ea typeface="Cambria Math" panose="02040503050406030204" pitchFamily="18" charset="0"/>
                                    </a:rPr>
                                    <m:t>0</m:t>
                                  </m:r>
                                </m:sub>
                              </m:sSub>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sSup>
                                    <m:sSupPr>
                                      <m:ctrlPr>
                                        <a:rPr lang="en-US" sz="2600" i="1">
                                          <a:latin typeface="Cambria Math" panose="02040503050406030204" pitchFamily="18" charset="0"/>
                                        </a:rPr>
                                      </m:ctrlPr>
                                    </m:sSupPr>
                                    <m:e>
                                      <m:r>
                                        <a:rPr lang="en-US" sz="2600" b="0" i="1" smtClean="0">
                                          <a:latin typeface="Cambria Math" panose="02040503050406030204" pitchFamily="18" charset="0"/>
                                        </a:rPr>
                                        <m:t>𝑗</m:t>
                                      </m:r>
                                    </m:e>
                                    <m:sup>
                                      <m:r>
                                        <a:rPr lang="en-US" sz="2600" i="1">
                                          <a:latin typeface="Cambria Math" panose="02040503050406030204" pitchFamily="18" charset="0"/>
                                        </a:rPr>
                                        <m:t>′</m:t>
                                      </m:r>
                                    </m:sup>
                                  </m:sSup>
                                </m:sub>
                              </m:sSub>
                              <m:r>
                                <a:rPr lang="en-US" sz="2600" i="1">
                                  <a:latin typeface="Cambria Math" panose="02040503050406030204" pitchFamily="18" charset="0"/>
                                </a:rPr>
                                <m:t>)</m:t>
                              </m:r>
                            </m:e>
                            <m:sup>
                              <m:r>
                                <a:rPr lang="en-US" sz="2600" b="0" i="1" smtClean="0">
                                  <a:latin typeface="Cambria Math" panose="02040503050406030204" pitchFamily="18" charset="0"/>
                                </a:rPr>
                                <m:t>1</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r>
                                    <a:rPr lang="en-US" sz="2600" b="0" i="1" smtClean="0">
                                      <a:latin typeface="Cambria Math" panose="02040503050406030204" pitchFamily="18" charset="0"/>
                                    </a:rPr>
                                    <m:t>𝑗</m:t>
                                  </m:r>
                                </m:sub>
                              </m:sSub>
                            </m:sup>
                          </m:sSup>
                          <m:r>
                            <a:rPr lang="en-US" sz="2600" b="0" i="1" smtClean="0">
                              <a:latin typeface="Cambria Math" panose="02040503050406030204" pitchFamily="18" charset="0"/>
                            </a:rPr>
                            <m:t>)</m:t>
                          </m:r>
                        </m:e>
                        <m:sub/>
                      </m:sSub>
                    </m:oMath>
                  </m:oMathPara>
                </a14:m>
                <a:endParaRPr lang="en-US" sz="2600" dirty="0"/>
              </a:p>
              <a:p>
                <a:endParaRPr lang="en-US" sz="2600" dirty="0"/>
              </a:p>
            </p:txBody>
          </p:sp>
        </mc:Choice>
        <mc:Fallback xmlns="">
          <p:sp>
            <p:nvSpPr>
              <p:cNvPr id="7" name="TextBox 6">
                <a:extLst>
                  <a:ext uri="{FF2B5EF4-FFF2-40B4-BE49-F238E27FC236}">
                    <a16:creationId xmlns:a16="http://schemas.microsoft.com/office/drawing/2014/main" id="{E41000C6-FCBA-489C-87EF-8D49E4BC08BA}"/>
                  </a:ext>
                </a:extLst>
              </p:cNvPr>
              <p:cNvSpPr txBox="1">
                <a:spLocks noRot="1" noChangeAspect="1" noMove="1" noResize="1" noEditPoints="1" noAdjustHandles="1" noChangeArrowheads="1" noChangeShapeType="1" noTextEdit="1"/>
              </p:cNvSpPr>
              <p:nvPr/>
            </p:nvSpPr>
            <p:spPr>
              <a:xfrm>
                <a:off x="755649" y="2646706"/>
                <a:ext cx="10951634" cy="95590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8384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D3B8-DB7E-4FAF-AA2B-2EAD2C0E64EC}"/>
              </a:ext>
            </a:extLst>
          </p:cNvPr>
          <p:cNvSpPr>
            <a:spLocks noGrp="1"/>
          </p:cNvSpPr>
          <p:nvPr>
            <p:ph type="title"/>
          </p:nvPr>
        </p:nvSpPr>
        <p:spPr/>
        <p:txBody>
          <a:bodyPr/>
          <a:lstStyle/>
          <a:p>
            <a:r>
              <a:rPr lang="en-US" dirty="0"/>
              <a:t>Assumptions for linkage parameters</a:t>
            </a:r>
          </a:p>
        </p:txBody>
      </p:sp>
      <p:sp>
        <p:nvSpPr>
          <p:cNvPr id="3" name="Content Placeholder 2">
            <a:extLst>
              <a:ext uri="{FF2B5EF4-FFF2-40B4-BE49-F238E27FC236}">
                <a16:creationId xmlns:a16="http://schemas.microsoft.com/office/drawing/2014/main" id="{8AF11F91-6F3C-4F51-A6C6-C731AD1CCF38}"/>
              </a:ext>
            </a:extLst>
          </p:cNvPr>
          <p:cNvSpPr>
            <a:spLocks noGrp="1"/>
          </p:cNvSpPr>
          <p:nvPr>
            <p:ph idx="1"/>
          </p:nvPr>
        </p:nvSpPr>
        <p:spPr/>
        <p:txBody>
          <a:bodyPr/>
          <a:lstStyle/>
          <a:p>
            <a:pPr marL="457200" indent="-457200">
              <a:buFont typeface="+mj-lt"/>
              <a:buAutoNum type="arabicPeriod"/>
            </a:pPr>
            <a:r>
              <a:rPr lang="en-US" sz="2600" dirty="0"/>
              <a:t>The linkage parameters do not depend on the initial treatment </a:t>
            </a:r>
          </a:p>
          <a:p>
            <a:pPr marL="457200" indent="-457200">
              <a:buFont typeface="+mj-lt"/>
              <a:buAutoNum type="arabicPeriod"/>
            </a:pPr>
            <a:endParaRPr lang="en-US" sz="2600" dirty="0"/>
          </a:p>
          <a:p>
            <a:pPr marL="457200" indent="-457200">
              <a:buFont typeface="+mj-lt"/>
              <a:buAutoNum type="arabicPeriod"/>
            </a:pPr>
            <a:r>
              <a:rPr lang="en-US" sz="2600" dirty="0"/>
              <a:t>Response rate in stage 2 for treatment j is lower than the response rate for treatment k in stage 1: </a:t>
            </a:r>
            <a:r>
              <a:rPr lang="en-US" sz="2600" dirty="0">
                <a:latin typeface="Corbel" panose="020B0503020204020204" pitchFamily="34" charset="0"/>
              </a:rPr>
              <a:t>β</a:t>
            </a:r>
            <a:r>
              <a:rPr lang="en-US" sz="2600" baseline="-25000" dirty="0">
                <a:latin typeface="Corbel" panose="020B0503020204020204" pitchFamily="34" charset="0"/>
              </a:rPr>
              <a:t>0</a:t>
            </a:r>
            <a:r>
              <a:rPr lang="en-US" sz="2600" dirty="0">
                <a:latin typeface="Corbel" panose="020B0503020204020204" pitchFamily="34" charset="0"/>
              </a:rPr>
              <a:t>≤1</a:t>
            </a:r>
          </a:p>
          <a:p>
            <a:pPr marL="457200" indent="-457200">
              <a:buFont typeface="+mj-lt"/>
              <a:buAutoNum type="arabicPeriod"/>
            </a:pPr>
            <a:endParaRPr lang="en-US" sz="2600" dirty="0">
              <a:latin typeface="Corbel" panose="020B0503020204020204" pitchFamily="34" charset="0"/>
            </a:endParaRPr>
          </a:p>
          <a:p>
            <a:pPr marL="457200" indent="-457200">
              <a:buFont typeface="+mj-lt"/>
              <a:buAutoNum type="arabicPeriod"/>
            </a:pPr>
            <a:r>
              <a:rPr lang="en-US" sz="2600" dirty="0"/>
              <a:t>Maintenance response rate in stage 2 for treatment j is higher in stage 2 than the response rate in stage 1: </a:t>
            </a:r>
            <a:r>
              <a:rPr lang="en-US" sz="2600" dirty="0">
                <a:latin typeface="Corbel" panose="020B0503020204020204" pitchFamily="34" charset="0"/>
              </a:rPr>
              <a:t>β</a:t>
            </a:r>
            <a:r>
              <a:rPr lang="en-US" sz="2600" baseline="-25000" dirty="0">
                <a:latin typeface="Corbel" panose="020B0503020204020204" pitchFamily="34" charset="0"/>
              </a:rPr>
              <a:t>1</a:t>
            </a:r>
            <a:r>
              <a:rPr lang="en-US" sz="2600" dirty="0">
                <a:latin typeface="Corbel" panose="020B0503020204020204" pitchFamily="34" charset="0"/>
              </a:rPr>
              <a:t>≥1</a:t>
            </a:r>
            <a:endParaRPr lang="en-US" sz="2600"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E959457-C420-4324-81CF-C22D7838705A}"/>
              </a:ext>
            </a:extLst>
          </p:cNvPr>
          <p:cNvSpPr>
            <a:spLocks noGrp="1"/>
          </p:cNvSpPr>
          <p:nvPr>
            <p:ph type="sldNum" sz="quarter" idx="12"/>
          </p:nvPr>
        </p:nvSpPr>
        <p:spPr/>
        <p:txBody>
          <a:bodyPr/>
          <a:lstStyle/>
          <a:p>
            <a:fld id="{9DCF266C-2C2B-4FD8-88EF-84D42B4CF5B3}" type="slidenum">
              <a:rPr lang="en-US" smtClean="0"/>
              <a:t>164</a:t>
            </a:fld>
            <a:endParaRPr lang="en-US" dirty="0"/>
          </a:p>
        </p:txBody>
      </p:sp>
    </p:spTree>
    <p:extLst>
      <p:ext uri="{BB962C8B-B14F-4D97-AF65-F5344CB8AC3E}">
        <p14:creationId xmlns:p14="http://schemas.microsoft.com/office/powerpoint/2010/main" val="2390183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ta distribution (chart) Calculator - High accuracy calculation - Google Chrome">
            <a:extLst>
              <a:ext uri="{FF2B5EF4-FFF2-40B4-BE49-F238E27FC236}">
                <a16:creationId xmlns:a16="http://schemas.microsoft.com/office/drawing/2014/main" id="{81038CE9-5E2F-4E88-959A-130AB97815E7}"/>
              </a:ext>
            </a:extLst>
          </p:cNvPr>
          <p:cNvPicPr>
            <a:picLocks noChangeAspect="1"/>
          </p:cNvPicPr>
          <p:nvPr/>
        </p:nvPicPr>
        <p:blipFill rotWithShape="1">
          <a:blip r:embed="rId2">
            <a:extLst>
              <a:ext uri="{28A0092B-C50C-407E-A947-70E740481C1C}">
                <a14:useLocalDpi xmlns:a14="http://schemas.microsoft.com/office/drawing/2010/main" val="0"/>
              </a:ext>
            </a:extLst>
          </a:blip>
          <a:srcRect l="26196" t="33333" r="45065" b="50000"/>
          <a:stretch/>
        </p:blipFill>
        <p:spPr>
          <a:xfrm>
            <a:off x="9243142" y="1911837"/>
            <a:ext cx="2567858" cy="1799447"/>
          </a:xfrm>
          <a:prstGeom prst="rect">
            <a:avLst/>
          </a:prstGeom>
        </p:spPr>
      </p:pic>
      <p:sp>
        <p:nvSpPr>
          <p:cNvPr id="2" name="Title 1">
            <a:extLst>
              <a:ext uri="{FF2B5EF4-FFF2-40B4-BE49-F238E27FC236}">
                <a16:creationId xmlns:a16="http://schemas.microsoft.com/office/drawing/2014/main" id="{DDAC7DD2-9233-4463-BB32-2B9100AB094C}"/>
              </a:ext>
            </a:extLst>
          </p:cNvPr>
          <p:cNvSpPr>
            <a:spLocks noGrp="1"/>
          </p:cNvSpPr>
          <p:nvPr>
            <p:ph type="title"/>
          </p:nvPr>
        </p:nvSpPr>
        <p:spPr/>
        <p:txBody>
          <a:bodyPr/>
          <a:lstStyle/>
          <a:p>
            <a:r>
              <a:rPr lang="en-US" dirty="0"/>
              <a:t>Choice of priors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DDE15E-8F1D-43D6-A8FC-A17B679774F9}"/>
                  </a:ext>
                </a:extLst>
              </p:cNvPr>
              <p:cNvSpPr>
                <a:spLocks noGrp="1"/>
              </p:cNvSpPr>
              <p:nvPr>
                <p:ph idx="1"/>
              </p:nvPr>
            </p:nvSpPr>
            <p:spPr>
              <a:xfrm>
                <a:off x="1024129" y="2286000"/>
                <a:ext cx="8219013" cy="4023360"/>
              </a:xfrm>
            </p:spPr>
            <p:txBody>
              <a:bodyPr>
                <a:normAutofit lnSpcReduction="10000"/>
              </a:bodyPr>
              <a:lstStyle/>
              <a:p>
                <a:pPr>
                  <a:buFont typeface="Courier New" panose="02070309020205020404" pitchFamily="49" charset="0"/>
                  <a:buChar char="o"/>
                </a:pP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𝜋</m:t>
                        </m:r>
                      </m:e>
                      <m:sub>
                        <m:r>
                          <a:rPr lang="en-US" sz="2200" b="0" i="1" smtClean="0">
                            <a:latin typeface="Cambria Math" panose="02040503050406030204" pitchFamily="18" charset="0"/>
                            <a:ea typeface="Cambria Math" panose="02040503050406030204" pitchFamily="18" charset="0"/>
                          </a:rPr>
                          <m:t>𝑗</m:t>
                        </m:r>
                      </m:sub>
                    </m:sSub>
                  </m:oMath>
                </a14:m>
                <a:r>
                  <a:rPr lang="en-US" sz="2200" dirty="0"/>
                  <a:t>~Beta(0.4, 1.6)</a:t>
                </a:r>
              </a:p>
              <a:p>
                <a:pPr lvl="1">
                  <a:buFont typeface="Courier New" panose="02070309020205020404" pitchFamily="49" charset="0"/>
                  <a:buChar char="o"/>
                </a:pPr>
                <a:r>
                  <a:rPr lang="en-US" sz="2200" dirty="0"/>
                  <a:t>ARAMIS investigators felt an ineffective treatment would have spontaneous response rate of 20%</a:t>
                </a:r>
              </a:p>
              <a:p>
                <a:pPr lvl="1">
                  <a:buFont typeface="Courier New" panose="02070309020205020404" pitchFamily="49" charset="0"/>
                  <a:buChar char="o"/>
                </a:pPr>
                <a:r>
                  <a:rPr lang="en-US" sz="2200" dirty="0"/>
                  <a:t>Prior sample size of 2</a:t>
                </a:r>
              </a:p>
              <a:p>
                <a:pPr>
                  <a:buFont typeface="Courier New" panose="02070309020205020404" pitchFamily="49" charset="0"/>
                  <a:buChar char="o"/>
                </a:pPr>
                <a:r>
                  <a:rPr lang="el-GR" sz="2200" dirty="0">
                    <a:latin typeface="Corbel" panose="020B0503020204020204" pitchFamily="34" charset="0"/>
                  </a:rPr>
                  <a:t>β</a:t>
                </a:r>
                <a:r>
                  <a:rPr lang="en-US" sz="2200" baseline="-25000" dirty="0">
                    <a:latin typeface="Corbel" panose="020B0503020204020204" pitchFamily="34" charset="0"/>
                  </a:rPr>
                  <a:t>0</a:t>
                </a:r>
                <a:r>
                  <a:rPr lang="en-US" sz="2200" dirty="0">
                    <a:latin typeface="Corbel" panose="020B0503020204020204" pitchFamily="34" charset="0"/>
                  </a:rPr>
                  <a:t>~Beta(1,1)</a:t>
                </a:r>
              </a:p>
              <a:p>
                <a:pPr lvl="1">
                  <a:buFont typeface="Courier New" panose="02070309020205020404" pitchFamily="49" charset="0"/>
                  <a:buChar char="o"/>
                </a:pPr>
                <a:r>
                  <a:rPr lang="en-US" sz="2200" dirty="0">
                    <a:latin typeface="Corbel" panose="020B0503020204020204" pitchFamily="34" charset="0"/>
                  </a:rPr>
                  <a:t>Equivalent to uniform(0,1)</a:t>
                </a:r>
              </a:p>
              <a:p>
                <a:pPr lvl="1">
                  <a:buFont typeface="Courier New" panose="02070309020205020404" pitchFamily="49" charset="0"/>
                  <a:buChar char="o"/>
                </a:pPr>
                <a:r>
                  <a:rPr lang="en-US" sz="2200" dirty="0">
                    <a:latin typeface="Corbel" panose="020B0503020204020204" pitchFamily="34" charset="0"/>
                  </a:rPr>
                  <a:t>On average the 2</a:t>
                </a:r>
                <a:r>
                  <a:rPr lang="en-US" sz="2200" baseline="30000" dirty="0">
                    <a:latin typeface="Corbel" panose="020B0503020204020204" pitchFamily="34" charset="0"/>
                  </a:rPr>
                  <a:t>nd</a:t>
                </a:r>
                <a:r>
                  <a:rPr lang="en-US" sz="2200" dirty="0">
                    <a:latin typeface="Corbel" panose="020B0503020204020204" pitchFamily="34" charset="0"/>
                  </a:rPr>
                  <a:t> stage response rate for non-responders is 0.5*as large as the 1</a:t>
                </a:r>
                <a:r>
                  <a:rPr lang="en-US" sz="2200" baseline="30000" dirty="0">
                    <a:latin typeface="Corbel" panose="020B0503020204020204" pitchFamily="34" charset="0"/>
                  </a:rPr>
                  <a:t>st</a:t>
                </a:r>
                <a:r>
                  <a:rPr lang="en-US" sz="2200" dirty="0">
                    <a:latin typeface="Corbel" panose="020B0503020204020204" pitchFamily="34" charset="0"/>
                  </a:rPr>
                  <a:t> stage response rate</a:t>
                </a:r>
              </a:p>
              <a:p>
                <a:pPr>
                  <a:buFont typeface="Courier New" panose="02070309020205020404" pitchFamily="49" charset="0"/>
                  <a:buChar char="o"/>
                </a:pPr>
                <a:r>
                  <a:rPr lang="el-GR" sz="2200" dirty="0">
                    <a:latin typeface="Corbel" panose="020B0503020204020204" pitchFamily="34" charset="0"/>
                  </a:rPr>
                  <a:t>β</a:t>
                </a:r>
                <a:r>
                  <a:rPr lang="en-US" sz="2200" baseline="-25000" dirty="0">
                    <a:latin typeface="Corbel" panose="020B0503020204020204" pitchFamily="34" charset="0"/>
                  </a:rPr>
                  <a:t>1</a:t>
                </a:r>
                <a:r>
                  <a:rPr lang="en-US" sz="2200" dirty="0">
                    <a:latin typeface="Corbel" panose="020B0503020204020204" pitchFamily="34" charset="0"/>
                  </a:rPr>
                  <a:t>~Pareto(3,1)</a:t>
                </a:r>
              </a:p>
              <a:p>
                <a:pPr lvl="1">
                  <a:buFont typeface="Courier New" panose="02070309020205020404" pitchFamily="49" charset="0"/>
                  <a:buChar char="o"/>
                </a:pPr>
                <a:r>
                  <a:rPr lang="en-US" sz="2200" dirty="0"/>
                  <a:t>On average the second stage response rate for responders is 1.5*as larger as the first stage response rate</a:t>
                </a:r>
              </a:p>
              <a:p>
                <a:pPr lvl="1">
                  <a:buFont typeface="Courier New" panose="02070309020205020404" pitchFamily="49" charset="0"/>
                  <a:buChar char="o"/>
                </a:pPr>
                <a:endParaRPr lang="en-US" dirty="0"/>
              </a:p>
            </p:txBody>
          </p:sp>
        </mc:Choice>
        <mc:Fallback xmlns="">
          <p:sp>
            <p:nvSpPr>
              <p:cNvPr id="3" name="Content Placeholder 2">
                <a:extLst>
                  <a:ext uri="{FF2B5EF4-FFF2-40B4-BE49-F238E27FC236}">
                    <a16:creationId xmlns:a16="http://schemas.microsoft.com/office/drawing/2014/main" id="{EADDE15E-8F1D-43D6-A8FC-A17B679774F9}"/>
                  </a:ext>
                </a:extLst>
              </p:cNvPr>
              <p:cNvSpPr>
                <a:spLocks noGrp="1" noRot="1" noChangeAspect="1" noMove="1" noResize="1" noEditPoints="1" noAdjustHandles="1" noChangeArrowheads="1" noChangeShapeType="1" noTextEdit="1"/>
              </p:cNvSpPr>
              <p:nvPr>
                <p:ph idx="1"/>
              </p:nvPr>
            </p:nvSpPr>
            <p:spPr>
              <a:xfrm>
                <a:off x="1024129" y="2286000"/>
                <a:ext cx="8219013" cy="4023360"/>
              </a:xfrm>
              <a:blipFill>
                <a:blip r:embed="rId3"/>
                <a:stretch>
                  <a:fillRect l="-1409" t="-2273" r="-1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9560F7F-14AA-4920-9F59-1B7E7F7C5709}"/>
              </a:ext>
            </a:extLst>
          </p:cNvPr>
          <p:cNvSpPr>
            <a:spLocks noGrp="1"/>
          </p:cNvSpPr>
          <p:nvPr>
            <p:ph type="sldNum" sz="quarter" idx="12"/>
          </p:nvPr>
        </p:nvSpPr>
        <p:spPr/>
        <p:txBody>
          <a:bodyPr/>
          <a:lstStyle/>
          <a:p>
            <a:fld id="{9DCF266C-2C2B-4FD8-88EF-84D42B4CF5B3}" type="slidenum">
              <a:rPr lang="en-US" smtClean="0"/>
              <a:t>165</a:t>
            </a:fld>
            <a:endParaRPr lang="en-US" dirty="0"/>
          </a:p>
        </p:txBody>
      </p:sp>
      <p:pic>
        <p:nvPicPr>
          <p:cNvPr id="10" name="Picture 9" descr="Beta distribution (chart) Calculator - High accuracy calculation - Google Chrome">
            <a:extLst>
              <a:ext uri="{FF2B5EF4-FFF2-40B4-BE49-F238E27FC236}">
                <a16:creationId xmlns:a16="http://schemas.microsoft.com/office/drawing/2014/main" id="{66175F18-9789-4A72-9E5D-703FADBD44DE}"/>
              </a:ext>
            </a:extLst>
          </p:cNvPr>
          <p:cNvPicPr>
            <a:picLocks noChangeAspect="1"/>
          </p:cNvPicPr>
          <p:nvPr/>
        </p:nvPicPr>
        <p:blipFill rotWithShape="1">
          <a:blip r:embed="rId4">
            <a:extLst>
              <a:ext uri="{28A0092B-C50C-407E-A947-70E740481C1C}">
                <a14:useLocalDpi xmlns:a14="http://schemas.microsoft.com/office/drawing/2010/main" val="0"/>
              </a:ext>
            </a:extLst>
          </a:blip>
          <a:srcRect l="27067" t="33333" r="43323" b="50000"/>
          <a:stretch/>
        </p:blipFill>
        <p:spPr>
          <a:xfrm>
            <a:off x="9643647" y="3947994"/>
            <a:ext cx="1680519" cy="1143000"/>
          </a:xfrm>
          <a:prstGeom prst="rect">
            <a:avLst/>
          </a:prstGeom>
        </p:spPr>
      </p:pic>
    </p:spTree>
    <p:extLst>
      <p:ext uri="{BB962C8B-B14F-4D97-AF65-F5344CB8AC3E}">
        <p14:creationId xmlns:p14="http://schemas.microsoft.com/office/powerpoint/2010/main" val="6152524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45E5-4C0B-4AD3-B338-B1B29911D6FA}"/>
              </a:ext>
            </a:extLst>
          </p:cNvPr>
          <p:cNvSpPr>
            <a:spLocks noGrp="1"/>
          </p:cNvSpPr>
          <p:nvPr>
            <p:ph type="title"/>
          </p:nvPr>
        </p:nvSpPr>
        <p:spPr/>
        <p:txBody>
          <a:bodyPr/>
          <a:lstStyle/>
          <a:p>
            <a:r>
              <a:rPr lang="en-US" dirty="0"/>
              <a:t>Bayesian Joint Stage Model: Secondary Aim</a:t>
            </a:r>
          </a:p>
        </p:txBody>
      </p:sp>
      <p:sp>
        <p:nvSpPr>
          <p:cNvPr id="4" name="Slide Number Placeholder 3">
            <a:extLst>
              <a:ext uri="{FF2B5EF4-FFF2-40B4-BE49-F238E27FC236}">
                <a16:creationId xmlns:a16="http://schemas.microsoft.com/office/drawing/2014/main" id="{8972080A-0B93-4C23-ABBD-4460E95341FD}"/>
              </a:ext>
            </a:extLst>
          </p:cNvPr>
          <p:cNvSpPr>
            <a:spLocks noGrp="1"/>
          </p:cNvSpPr>
          <p:nvPr>
            <p:ph type="sldNum" sz="quarter" idx="12"/>
          </p:nvPr>
        </p:nvSpPr>
        <p:spPr/>
        <p:txBody>
          <a:bodyPr/>
          <a:lstStyle/>
          <a:p>
            <a:fld id="{9DCF266C-2C2B-4FD8-88EF-84D42B4CF5B3}" type="slidenum">
              <a:rPr lang="en-US" smtClean="0"/>
              <a:t>166</a:t>
            </a:fld>
            <a:endParaRPr lang="en-US" dirty="0"/>
          </a:p>
        </p:txBody>
      </p:sp>
      <p:sp>
        <p:nvSpPr>
          <p:cNvPr id="5" name="Content Placeholder 2">
            <a:extLst>
              <a:ext uri="{FF2B5EF4-FFF2-40B4-BE49-F238E27FC236}">
                <a16:creationId xmlns:a16="http://schemas.microsoft.com/office/drawing/2014/main" id="{AE8F0570-12AD-4C84-A54C-09D7342353A9}"/>
              </a:ext>
            </a:extLst>
          </p:cNvPr>
          <p:cNvSpPr txBox="1">
            <a:spLocks/>
          </p:cNvSpPr>
          <p:nvPr/>
        </p:nvSpPr>
        <p:spPr>
          <a:xfrm>
            <a:off x="5029200" y="3529366"/>
            <a:ext cx="5715002" cy="12119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Courier New" panose="02070309020205020404" pitchFamily="49" charset="0"/>
              <a:buChar char="o"/>
            </a:pPr>
            <a:r>
              <a:rPr lang="en-US" sz="1600" dirty="0" err="1"/>
              <a:t>i</a:t>
            </a:r>
            <a:r>
              <a:rPr lang="en-US" sz="1600" dirty="0"/>
              <a:t>= subject = 1,….,n</a:t>
            </a:r>
          </a:p>
          <a:p>
            <a:pPr>
              <a:buFont typeface="Courier New" panose="02070309020205020404" pitchFamily="49" charset="0"/>
              <a:buChar char="o"/>
            </a:pPr>
            <a:r>
              <a:rPr lang="en-US" sz="1600" dirty="0"/>
              <a:t>j= treatment = A,B,C</a:t>
            </a:r>
          </a:p>
          <a:p>
            <a:pPr>
              <a:buFont typeface="Courier New" panose="02070309020205020404" pitchFamily="49" charset="0"/>
              <a:buChar char="o"/>
            </a:pPr>
            <a:r>
              <a:rPr lang="en-US" sz="1600" dirty="0"/>
              <a:t>k= stage = 1,2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5DF649-4182-4AD9-9D3C-3C68C6BD1A8B}"/>
                  </a:ext>
                </a:extLst>
              </p:cNvPr>
              <p:cNvSpPr txBox="1"/>
              <p:nvPr/>
            </p:nvSpPr>
            <p:spPr>
              <a:xfrm>
                <a:off x="859366" y="2029749"/>
                <a:ext cx="10744200" cy="4322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r>
                            <a:rPr lang="en-US" sz="2600" b="0" i="1" smtClean="0">
                              <a:latin typeface="Cambria Math" panose="02040503050406030204" pitchFamily="18" charset="0"/>
                            </a:rPr>
                            <m:t>𝑗</m:t>
                          </m:r>
                        </m:sub>
                      </m:sSub>
                      <m:r>
                        <a:rPr lang="en-US" sz="2600" i="1">
                          <a:latin typeface="Cambria Math" panose="02040503050406030204" pitchFamily="18" charset="0"/>
                        </a:rPr>
                        <m:t> </m:t>
                      </m:r>
                      <m:r>
                        <a:rPr lang="en-US" sz="2600" b="0" i="1" smtClean="0">
                          <a:latin typeface="Cambria Math" panose="02040503050406030204" pitchFamily="18" charset="0"/>
                        </a:rPr>
                        <m:t>~ </m:t>
                      </m:r>
                      <m:r>
                        <a:rPr lang="en-US" sz="2600" b="0" i="1" smtClean="0">
                          <a:latin typeface="Cambria Math" panose="02040503050406030204" pitchFamily="18" charset="0"/>
                        </a:rPr>
                        <m:t>𝐵𝑒𝑟𝑛𝑜𝑢𝑙𝑙𝑖</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𝜋</m:t>
                          </m:r>
                        </m:e>
                        <m:sub>
                          <m:r>
                            <a:rPr lang="en-US" sz="2600" b="0" i="1" smtClean="0">
                              <a:latin typeface="Cambria Math" panose="02040503050406030204" pitchFamily="18" charset="0"/>
                              <a:ea typeface="Cambria Math" panose="02040503050406030204" pitchFamily="18" charset="0"/>
                            </a:rPr>
                            <m:t>𝑗</m:t>
                          </m:r>
                        </m:sub>
                      </m:sSub>
                      <m:r>
                        <a:rPr lang="en-US" sz="2600" b="0" i="1" smtClean="0">
                          <a:latin typeface="Cambria Math" panose="02040503050406030204" pitchFamily="18" charset="0"/>
                        </a:rPr>
                        <m:t>)</m:t>
                      </m:r>
                    </m:oMath>
                  </m:oMathPara>
                </a14:m>
                <a:endParaRPr lang="en-US" sz="2600" dirty="0"/>
              </a:p>
            </p:txBody>
          </p:sp>
        </mc:Choice>
        <mc:Fallback xmlns="">
          <p:sp>
            <p:nvSpPr>
              <p:cNvPr id="6" name="TextBox 5">
                <a:extLst>
                  <a:ext uri="{FF2B5EF4-FFF2-40B4-BE49-F238E27FC236}">
                    <a16:creationId xmlns:a16="http://schemas.microsoft.com/office/drawing/2014/main" id="{9F5DF649-4182-4AD9-9D3C-3C68C6BD1A8B}"/>
                  </a:ext>
                </a:extLst>
              </p:cNvPr>
              <p:cNvSpPr txBox="1">
                <a:spLocks noRot="1" noChangeAspect="1" noMove="1" noResize="1" noEditPoints="1" noAdjustHandles="1" noChangeArrowheads="1" noChangeShapeType="1" noTextEdit="1"/>
              </p:cNvSpPr>
              <p:nvPr/>
            </p:nvSpPr>
            <p:spPr>
              <a:xfrm>
                <a:off x="859366" y="2029749"/>
                <a:ext cx="10744200" cy="43223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1000C6-FCBA-489C-87EF-8D49E4BC08BA}"/>
                  </a:ext>
                </a:extLst>
              </p:cNvPr>
              <p:cNvSpPr txBox="1"/>
              <p:nvPr/>
            </p:nvSpPr>
            <p:spPr>
              <a:xfrm>
                <a:off x="755649" y="2646706"/>
                <a:ext cx="10951634" cy="9559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b="0" i="1" smtClean="0">
                              <a:latin typeface="Cambria Math" panose="02040503050406030204" pitchFamily="18" charset="0"/>
                            </a:rPr>
                            <m:t>2</m:t>
                          </m:r>
                          <m:r>
                            <a:rPr lang="en-US" sz="2600" b="0" i="1" smtClean="0">
                              <a:latin typeface="Cambria Math" panose="02040503050406030204" pitchFamily="18" charset="0"/>
                            </a:rPr>
                            <m:t>𝑗</m:t>
                          </m:r>
                          <m:r>
                            <a:rPr lang="en-US" sz="2600" b="0" i="1" smtClean="0">
                              <a:latin typeface="Cambria Math" panose="02040503050406030204" pitchFamily="18" charset="0"/>
                            </a:rPr>
                            <m:t>′</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r>
                            <a:rPr lang="en-US" sz="2600" b="0" i="1" smtClean="0">
                              <a:latin typeface="Cambria Math" panose="02040503050406030204" pitchFamily="18" charset="0"/>
                            </a:rPr>
                            <m:t>𝑗</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b="0" i="1" smtClean="0">
                              <a:latin typeface="Cambria Math" panose="02040503050406030204" pitchFamily="18" charset="0"/>
                              <a:ea typeface="Cambria Math" panose="02040503050406030204" pitchFamily="18" charset="0"/>
                            </a:rPr>
                            <m:t>𝑗</m:t>
                          </m:r>
                        </m:sub>
                      </m:sSub>
                      <m:r>
                        <a:rPr lang="en-US" sz="2600" i="1">
                          <a:latin typeface="Cambria Math" panose="02040503050406030204" pitchFamily="18" charset="0"/>
                        </a:rPr>
                        <m:t>~ </m:t>
                      </m:r>
                      <m:r>
                        <a:rPr lang="en-US" sz="2600" i="1">
                          <a:latin typeface="Cambria Math" panose="02040503050406030204" pitchFamily="18" charset="0"/>
                        </a:rPr>
                        <m:t>𝐵𝑒𝑟𝑛𝑜𝑢𝑙𝑙𝑖</m:t>
                      </m:r>
                      <m:r>
                        <a:rPr lang="en-US" sz="2600" i="1">
                          <a:latin typeface="Cambria Math" panose="02040503050406030204" pitchFamily="18" charset="0"/>
                        </a:rPr>
                        <m:t>(</m:t>
                      </m:r>
                      <m:sSub>
                        <m:sSubPr>
                          <m:ctrlPr>
                            <a:rPr lang="en-US" sz="2600" i="1" smtClean="0">
                              <a:latin typeface="Cambria Math" panose="02040503050406030204" pitchFamily="18" charset="0"/>
                            </a:rPr>
                          </m:ctrlPr>
                        </m:sSubPr>
                        <m:e>
                          <m:sSubSup>
                            <m:sSubSupPr>
                              <m:ctrlPr>
                                <a:rPr lang="en-US" sz="2600" i="1" smtClean="0">
                                  <a:latin typeface="Cambria Math" panose="02040503050406030204" pitchFamily="18" charset="0"/>
                                </a:rPr>
                              </m:ctrlPr>
                            </m:sSubSupPr>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m:t>
                                  </m:r>
                                  <m:r>
                                    <a:rPr lang="en-US" sz="2600" i="1" smtClean="0">
                                      <a:latin typeface="Cambria Math" panose="02040503050406030204" pitchFamily="18" charset="0"/>
                                      <a:ea typeface="Cambria Math" panose="02040503050406030204" pitchFamily="18" charset="0"/>
                                    </a:rPr>
                                    <m:t>𝛽</m:t>
                                  </m:r>
                                </m:e>
                                <m:sub>
                                  <m:r>
                                    <a:rPr lang="en-US" sz="2600" b="0" i="1" smtClean="0">
                                      <a:latin typeface="Cambria Math" panose="02040503050406030204" pitchFamily="18" charset="0"/>
                                    </a:rPr>
                                    <m:t>1</m:t>
                                  </m:r>
                                  <m:r>
                                    <a:rPr lang="en-US" sz="2600" b="0" i="1" smtClean="0">
                                      <a:latin typeface="Cambria Math" panose="02040503050406030204" pitchFamily="18" charset="0"/>
                                    </a:rPr>
                                    <m:t>𝑗</m:t>
                                  </m:r>
                                </m:sub>
                              </m:sSub>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𝜋</m:t>
                                  </m:r>
                                </m:e>
                                <m:sub>
                                  <m:r>
                                    <a:rPr lang="en-US" sz="2600" b="0" i="1" smtClean="0">
                                      <a:latin typeface="Cambria Math" panose="02040503050406030204" pitchFamily="18" charset="0"/>
                                      <a:ea typeface="Cambria Math" panose="02040503050406030204" pitchFamily="18" charset="0"/>
                                    </a:rPr>
                                    <m:t>𝑗</m:t>
                                  </m:r>
                                </m:sub>
                              </m:sSub>
                              <m:r>
                                <a:rPr lang="en-US" sz="2600" b="0" i="1" smtClean="0">
                                  <a:latin typeface="Cambria Math" panose="02040503050406030204" pitchFamily="18" charset="0"/>
                                </a:rPr>
                                <m:t>)</m:t>
                              </m:r>
                            </m:e>
                            <m:sub/>
                            <m:sup>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𝑌</m:t>
                                  </m:r>
                                </m:e>
                                <m:sub>
                                  <m:r>
                                    <a:rPr lang="en-US" sz="2600" b="0" i="1" smtClean="0">
                                      <a:latin typeface="Cambria Math" panose="02040503050406030204" pitchFamily="18" charset="0"/>
                                    </a:rPr>
                                    <m:t>𝑖</m:t>
                                  </m:r>
                                  <m:r>
                                    <a:rPr lang="en-US" sz="2600" b="0" i="1" smtClean="0">
                                      <a:latin typeface="Cambria Math" panose="02040503050406030204" pitchFamily="18" charset="0"/>
                                    </a:rPr>
                                    <m:t>1</m:t>
                                  </m:r>
                                  <m:r>
                                    <a:rPr lang="en-US" sz="2600" b="0" i="1" smtClean="0">
                                      <a:latin typeface="Cambria Math" panose="02040503050406030204" pitchFamily="18" charset="0"/>
                                    </a:rPr>
                                    <m:t>𝑗</m:t>
                                  </m:r>
                                </m:sub>
                              </m:sSub>
                            </m:sup>
                          </m:sSubSup>
                          <m:sSup>
                            <m:sSupPr>
                              <m:ctrlPr>
                                <a:rPr lang="en-US" sz="2600" b="0" i="1" smtClean="0">
                                  <a:latin typeface="Cambria Math" panose="02040503050406030204" pitchFamily="18" charset="0"/>
                                </a:rPr>
                              </m:ctrlPr>
                            </m:sSupPr>
                            <m:e>
                              <m:sSub>
                                <m:sSubPr>
                                  <m:ctrlPr>
                                    <a:rPr lang="en-US" sz="2600" i="1">
                                      <a:latin typeface="Cambria Math" panose="02040503050406030204" pitchFamily="18" charset="0"/>
                                    </a:rPr>
                                  </m:ctrlPr>
                                </m:sSubPr>
                                <m:e>
                                  <m:r>
                                    <a:rPr lang="en-US" sz="2600" i="1">
                                      <a:latin typeface="Cambria Math" panose="02040503050406030204" pitchFamily="18" charset="0"/>
                                    </a:rPr>
                                    <m:t>(</m:t>
                                  </m:r>
                                  <m:r>
                                    <a:rPr lang="en-US" sz="2600" i="1">
                                      <a:latin typeface="Cambria Math" panose="02040503050406030204" pitchFamily="18" charset="0"/>
                                      <a:ea typeface="Cambria Math" panose="02040503050406030204" pitchFamily="18" charset="0"/>
                                    </a:rPr>
                                    <m:t>𝛽</m:t>
                                  </m:r>
                                </m:e>
                                <m:sub>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𝑗</m:t>
                                  </m:r>
                                </m:sub>
                              </m:sSub>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sSup>
                                    <m:sSupPr>
                                      <m:ctrlPr>
                                        <a:rPr lang="en-US" sz="2600" i="1">
                                          <a:latin typeface="Cambria Math" panose="02040503050406030204" pitchFamily="18" charset="0"/>
                                        </a:rPr>
                                      </m:ctrlPr>
                                    </m:sSupPr>
                                    <m:e>
                                      <m:r>
                                        <a:rPr lang="en-US" sz="2600" b="0" i="1" smtClean="0">
                                          <a:latin typeface="Cambria Math" panose="02040503050406030204" pitchFamily="18" charset="0"/>
                                        </a:rPr>
                                        <m:t>𝑗</m:t>
                                      </m:r>
                                    </m:e>
                                    <m:sup>
                                      <m:r>
                                        <a:rPr lang="en-US" sz="2600" i="1">
                                          <a:latin typeface="Cambria Math" panose="02040503050406030204" pitchFamily="18" charset="0"/>
                                        </a:rPr>
                                        <m:t>′</m:t>
                                      </m:r>
                                    </m:sup>
                                  </m:sSup>
                                </m:sub>
                              </m:sSub>
                              <m:r>
                                <a:rPr lang="en-US" sz="2600" i="1">
                                  <a:latin typeface="Cambria Math" panose="02040503050406030204" pitchFamily="18" charset="0"/>
                                </a:rPr>
                                <m:t>)</m:t>
                              </m:r>
                            </m:e>
                            <m:sup>
                              <m:r>
                                <a:rPr lang="en-US" sz="2600" b="0" i="1" smtClean="0">
                                  <a:latin typeface="Cambria Math" panose="02040503050406030204" pitchFamily="18" charset="0"/>
                                </a:rPr>
                                <m:t>1</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r>
                                    <a:rPr lang="en-US" sz="2600" i="1">
                                      <a:latin typeface="Cambria Math" panose="02040503050406030204" pitchFamily="18" charset="0"/>
                                    </a:rPr>
                                    <m:t>1</m:t>
                                  </m:r>
                                  <m:r>
                                    <a:rPr lang="en-US" sz="2600" b="0" i="1" smtClean="0">
                                      <a:latin typeface="Cambria Math" panose="02040503050406030204" pitchFamily="18" charset="0"/>
                                    </a:rPr>
                                    <m:t>𝑗</m:t>
                                  </m:r>
                                </m:sub>
                              </m:sSub>
                            </m:sup>
                          </m:sSup>
                          <m:r>
                            <a:rPr lang="en-US" sz="2600" b="0" i="1" smtClean="0">
                              <a:latin typeface="Cambria Math" panose="02040503050406030204" pitchFamily="18" charset="0"/>
                            </a:rPr>
                            <m:t>)</m:t>
                          </m:r>
                        </m:e>
                        <m:sub/>
                      </m:sSub>
                    </m:oMath>
                  </m:oMathPara>
                </a14:m>
                <a:endParaRPr lang="en-US" sz="2600" dirty="0"/>
              </a:p>
              <a:p>
                <a:endParaRPr lang="en-US" sz="2600" dirty="0"/>
              </a:p>
            </p:txBody>
          </p:sp>
        </mc:Choice>
        <mc:Fallback xmlns="">
          <p:sp>
            <p:nvSpPr>
              <p:cNvPr id="7" name="TextBox 6">
                <a:extLst>
                  <a:ext uri="{FF2B5EF4-FFF2-40B4-BE49-F238E27FC236}">
                    <a16:creationId xmlns:a16="http://schemas.microsoft.com/office/drawing/2014/main" id="{E41000C6-FCBA-489C-87EF-8D49E4BC08BA}"/>
                  </a:ext>
                </a:extLst>
              </p:cNvPr>
              <p:cNvSpPr txBox="1">
                <a:spLocks noRot="1" noChangeAspect="1" noMove="1" noResize="1" noEditPoints="1" noAdjustHandles="1" noChangeArrowheads="1" noChangeShapeType="1" noTextEdit="1"/>
              </p:cNvSpPr>
              <p:nvPr/>
            </p:nvSpPr>
            <p:spPr>
              <a:xfrm>
                <a:off x="755649" y="2646706"/>
                <a:ext cx="10951634" cy="955903"/>
              </a:xfrm>
              <a:prstGeom prst="rect">
                <a:avLst/>
              </a:prstGeom>
              <a:blipFill>
                <a:blip r:embed="rId3"/>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AE8F0570-12AD-4C84-A54C-09D7342353A9}"/>
              </a:ext>
            </a:extLst>
          </p:cNvPr>
          <p:cNvSpPr txBox="1">
            <a:spLocks/>
          </p:cNvSpPr>
          <p:nvPr/>
        </p:nvSpPr>
        <p:spPr>
          <a:xfrm>
            <a:off x="1024126" y="4741334"/>
            <a:ext cx="9720074" cy="12119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Courier New" panose="02070309020205020404" pitchFamily="49" charset="0"/>
              <a:buChar char="o"/>
            </a:pPr>
            <a:r>
              <a:rPr lang="en-US" sz="2600" dirty="0"/>
              <a:t>Compute the posterior draws of DTR </a:t>
            </a:r>
            <a:r>
              <a:rPr lang="el-GR" sz="2600" dirty="0">
                <a:latin typeface="Times New Roman" panose="02020603050405020304" pitchFamily="18" charset="0"/>
                <a:cs typeface="Times New Roman" panose="02020603050405020304" pitchFamily="18" charset="0"/>
              </a:rPr>
              <a:t>π</a:t>
            </a:r>
            <a:r>
              <a:rPr lang="en-US" sz="2600" baseline="-25000" dirty="0" err="1">
                <a:latin typeface="Times New Roman" panose="02020603050405020304" pitchFamily="18" charset="0"/>
                <a:cs typeface="Times New Roman" panose="02020603050405020304" pitchFamily="18" charset="0"/>
              </a:rPr>
              <a:t>jjj</a:t>
            </a:r>
            <a:r>
              <a:rPr lang="en-US" sz="2600" baseline="-25000" dirty="0">
                <a:latin typeface="Times New Roman" panose="02020603050405020304" pitchFamily="18" charset="0"/>
                <a:cs typeface="Times New Roman" panose="02020603050405020304" pitchFamily="18" charset="0"/>
              </a:rPr>
              <a:t>’ </a:t>
            </a:r>
            <a:r>
              <a:rPr lang="en-US" sz="2600" dirty="0"/>
              <a:t>from the following equation using the posterior draws of </a:t>
            </a:r>
            <a:r>
              <a:rPr lang="el-GR" sz="2600" dirty="0">
                <a:latin typeface="Times New Roman" panose="02020603050405020304" pitchFamily="18" charset="0"/>
                <a:cs typeface="Times New Roman" panose="02020603050405020304" pitchFamily="18" charset="0"/>
              </a:rPr>
              <a:t>β</a:t>
            </a:r>
            <a:r>
              <a:rPr lang="en-US" sz="2600" baseline="-25000" dirty="0">
                <a:latin typeface="Times New Roman" panose="02020603050405020304" pitchFamily="18" charset="0"/>
                <a:cs typeface="Times New Roman" panose="02020603050405020304" pitchFamily="18" charset="0"/>
              </a:rPr>
              <a:t>0j</a:t>
            </a:r>
            <a:r>
              <a:rPr lang="en-US" sz="2600"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β</a:t>
            </a:r>
            <a:r>
              <a:rPr lang="en-US" sz="2600" baseline="-25000" dirty="0">
                <a:latin typeface="Times New Roman" panose="02020603050405020304" pitchFamily="18" charset="0"/>
                <a:cs typeface="Times New Roman" panose="02020603050405020304" pitchFamily="18" charset="0"/>
              </a:rPr>
              <a:t>1j</a:t>
            </a:r>
            <a:r>
              <a:rPr lang="en-US" sz="2600" dirty="0">
                <a:latin typeface="Times New Roman" panose="02020603050405020304" pitchFamily="18" charset="0"/>
                <a:cs typeface="Times New Roman" panose="02020603050405020304" pitchFamily="18" charset="0"/>
              </a:rPr>
              <a:t>, and </a:t>
            </a:r>
            <a:r>
              <a:rPr lang="el-GR" sz="2600" dirty="0">
                <a:latin typeface="Times New Roman" panose="02020603050405020304" pitchFamily="18" charset="0"/>
                <a:cs typeface="Times New Roman" panose="02020603050405020304" pitchFamily="18" charset="0"/>
              </a:rPr>
              <a:t>π</a:t>
            </a:r>
            <a:r>
              <a:rPr lang="en-US" sz="2600" baseline="-25000" dirty="0">
                <a:latin typeface="Times New Roman" panose="02020603050405020304" pitchFamily="18" charset="0"/>
                <a:cs typeface="Times New Roman" panose="02020603050405020304" pitchFamily="18" charset="0"/>
              </a:rPr>
              <a:t>j</a:t>
            </a:r>
            <a:r>
              <a:rPr lang="en-US" sz="2600" dirty="0">
                <a:latin typeface="Times New Roman" panose="02020603050405020304" pitchFamily="18" charset="0"/>
                <a:cs typeface="Times New Roman" panose="02020603050405020304" pitchFamily="18" charset="0"/>
              </a:rPr>
              <a:t>  </a:t>
            </a:r>
          </a:p>
          <a:p>
            <a:pPr marL="0" indent="0">
              <a:buNone/>
            </a:pPr>
            <a:endParaRPr lang="en-US" sz="2600" dirty="0"/>
          </a:p>
        </p:txBody>
      </p:sp>
      <mc:AlternateContent xmlns:mc="http://schemas.openxmlformats.org/markup-compatibility/2006" xmlns:a14="http://schemas.microsoft.com/office/drawing/2010/main">
        <mc:Choice Requires="a14">
          <p:sp>
            <p:nvSpPr>
              <p:cNvPr id="3" name="TextBox 2"/>
              <p:cNvSpPr txBox="1"/>
              <p:nvPr/>
            </p:nvSpPr>
            <p:spPr>
              <a:xfrm>
                <a:off x="3779544" y="5880059"/>
                <a:ext cx="4903843" cy="432234"/>
              </a:xfrm>
              <a:prstGeom prst="rect">
                <a:avLst/>
              </a:prstGeom>
              <a:noFill/>
            </p:spPr>
            <p:txBody>
              <a:bodyPr wrap="none" lIns="0" tIns="0" rIns="0" bIns="0" rtlCol="0">
                <a:spAutoFit/>
              </a:bodyPr>
              <a:lstStyle/>
              <a:p>
                <a14:m>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i="1">
                            <a:latin typeface="Cambria Math" panose="02040503050406030204" pitchFamily="18" charset="0"/>
                            <a:ea typeface="Cambria Math" panose="02040503050406030204" pitchFamily="18" charset="0"/>
                          </a:rPr>
                          <m:t>𝑗</m:t>
                        </m:r>
                        <m:r>
                          <a:rPr lang="en-US" sz="2600" b="0" i="1" smtClean="0">
                            <a:latin typeface="Cambria Math" panose="02040503050406030204" pitchFamily="18" charset="0"/>
                            <a:ea typeface="Cambria Math" panose="02040503050406030204" pitchFamily="18" charset="0"/>
                          </a:rPr>
                          <m:t>𝑗𝑗</m:t>
                        </m:r>
                        <m:r>
                          <a:rPr lang="en-US" sz="2600" b="0" i="1" smtClean="0">
                            <a:latin typeface="Cambria Math" panose="02040503050406030204" pitchFamily="18" charset="0"/>
                            <a:ea typeface="Cambria Math" panose="02040503050406030204" pitchFamily="18" charset="0"/>
                          </a:rPr>
                          <m:t>′</m:t>
                        </m:r>
                      </m:sub>
                    </m:sSub>
                    <m:r>
                      <a:rPr lang="en-US" sz="2600" b="0" i="1" smtClean="0">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i="1">
                            <a:latin typeface="Cambria Math" panose="02040503050406030204" pitchFamily="18" charset="0"/>
                            <a:ea typeface="Cambria Math" panose="02040503050406030204" pitchFamily="18" charset="0"/>
                          </a:rPr>
                          <m:t>𝑗</m:t>
                        </m:r>
                      </m:sub>
                    </m:sSub>
                  </m:oMath>
                </a14:m>
                <a:r>
                  <a:rPr lang="en-US" sz="2600" dirty="0"/>
                  <a:t>(</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r>
                          <a:rPr lang="en-US" sz="2600" i="1">
                            <a:latin typeface="Cambria Math" panose="02040503050406030204" pitchFamily="18" charset="0"/>
                          </a:rPr>
                          <m:t>𝑗</m:t>
                        </m:r>
                      </m:sub>
                    </m:sSub>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i="1">
                            <a:latin typeface="Cambria Math" panose="02040503050406030204" pitchFamily="18" charset="0"/>
                            <a:ea typeface="Cambria Math" panose="02040503050406030204" pitchFamily="18" charset="0"/>
                          </a:rPr>
                          <m:t>𝑗</m:t>
                        </m:r>
                      </m:sub>
                    </m:sSub>
                    <m:r>
                      <a:rPr lang="en-US" sz="2600" b="0" i="1" smtClean="0">
                        <a:latin typeface="Cambria Math" panose="02040503050406030204" pitchFamily="18" charset="0"/>
                      </a:rPr>
                      <m:t>)+(</m:t>
                    </m:r>
                    <m:r>
                      <a:rPr lang="en-US" sz="2600" b="0" i="1" smtClean="0">
                        <a:latin typeface="Cambria Math" panose="02040503050406030204" pitchFamily="18" charset="0"/>
                      </a:rPr>
                      <m:t>1</m:t>
                    </m:r>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i="1">
                            <a:latin typeface="Cambria Math" panose="02040503050406030204" pitchFamily="18" charset="0"/>
                            <a:ea typeface="Cambria Math" panose="02040503050406030204" pitchFamily="18" charset="0"/>
                          </a:rPr>
                          <m:t>𝑗</m:t>
                        </m:r>
                      </m:sub>
                    </m:sSub>
                  </m:oMath>
                </a14:m>
                <a:r>
                  <a:rPr lang="en-US" sz="2600" dirty="0"/>
                  <a:t>)(</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ea typeface="Cambria Math" panose="02040503050406030204" pitchFamily="18" charset="0"/>
                          </a:rPr>
                          <m:t>0</m:t>
                        </m:r>
                        <m:r>
                          <a:rPr lang="en-US" sz="2600" i="1">
                            <a:latin typeface="Cambria Math" panose="02040503050406030204" pitchFamily="18" charset="0"/>
                            <a:ea typeface="Cambria Math" panose="02040503050406030204" pitchFamily="18" charset="0"/>
                          </a:rPr>
                          <m:t>𝑗</m:t>
                        </m:r>
                      </m:sub>
                    </m:sSub>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𝜋</m:t>
                        </m:r>
                      </m:e>
                      <m:sub>
                        <m:r>
                          <a:rPr lang="en-US" sz="2600" i="1">
                            <a:latin typeface="Cambria Math" panose="02040503050406030204" pitchFamily="18" charset="0"/>
                            <a:ea typeface="Cambria Math" panose="02040503050406030204" pitchFamily="18" charset="0"/>
                          </a:rPr>
                          <m:t>𝑗</m:t>
                        </m:r>
                        <m:r>
                          <a:rPr lang="en-US" sz="2600" i="1">
                            <a:latin typeface="Cambria Math" panose="02040503050406030204" pitchFamily="18" charset="0"/>
                            <a:ea typeface="Cambria Math" panose="02040503050406030204" pitchFamily="18" charset="0"/>
                          </a:rPr>
                          <m:t>′</m:t>
                        </m:r>
                      </m:sub>
                    </m:sSub>
                    <m:r>
                      <a:rPr lang="en-US" sz="2600" b="0" i="1" smtClean="0">
                        <a:latin typeface="Cambria Math" panose="02040503050406030204" pitchFamily="18" charset="0"/>
                        <a:ea typeface="Cambria Math" panose="02040503050406030204" pitchFamily="18" charset="0"/>
                      </a:rPr>
                      <m:t>)</m:t>
                    </m:r>
                  </m:oMath>
                </a14:m>
                <a:endParaRPr lang="en-US" sz="2600" dirty="0"/>
              </a:p>
            </p:txBody>
          </p:sp>
        </mc:Choice>
        <mc:Fallback xmlns="">
          <p:sp>
            <p:nvSpPr>
              <p:cNvPr id="3" name="TextBox 2"/>
              <p:cNvSpPr txBox="1">
                <a:spLocks noRot="1" noChangeAspect="1" noMove="1" noResize="1" noEditPoints="1" noAdjustHandles="1" noChangeArrowheads="1" noChangeShapeType="1" noTextEdit="1"/>
              </p:cNvSpPr>
              <p:nvPr/>
            </p:nvSpPr>
            <p:spPr>
              <a:xfrm>
                <a:off x="3779544" y="5880059"/>
                <a:ext cx="4903843" cy="432234"/>
              </a:xfrm>
              <a:prstGeom prst="rect">
                <a:avLst/>
              </a:prstGeom>
              <a:blipFill>
                <a:blip r:embed="rId4"/>
                <a:stretch>
                  <a:fillRect t="-24286" b="-40000"/>
                </a:stretch>
              </a:blipFill>
            </p:spPr>
            <p:txBody>
              <a:bodyPr/>
              <a:lstStyle/>
              <a:p>
                <a:r>
                  <a:rPr lang="en-US">
                    <a:noFill/>
                  </a:rPr>
                  <a:t> </a:t>
                </a:r>
              </a:p>
            </p:txBody>
          </p:sp>
        </mc:Fallback>
      </mc:AlternateContent>
    </p:spTree>
    <p:extLst>
      <p:ext uri="{BB962C8B-B14F-4D97-AF65-F5344CB8AC3E}">
        <p14:creationId xmlns:p14="http://schemas.microsoft.com/office/powerpoint/2010/main" val="278404133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0430-E622-49F4-B8A1-3274CCEAB1CA}"/>
              </a:ext>
            </a:extLst>
          </p:cNvPr>
          <p:cNvSpPr>
            <a:spLocks noGrp="1"/>
          </p:cNvSpPr>
          <p:nvPr>
            <p:ph type="title"/>
          </p:nvPr>
        </p:nvSpPr>
        <p:spPr/>
        <p:txBody>
          <a:bodyPr/>
          <a:lstStyle/>
          <a:p>
            <a:r>
              <a:rPr lang="en-US" dirty="0"/>
              <a:t>Bayesian Joint Model in R</a:t>
            </a:r>
          </a:p>
        </p:txBody>
      </p:sp>
      <p:sp>
        <p:nvSpPr>
          <p:cNvPr id="3" name="Content Placeholder 2">
            <a:extLst>
              <a:ext uri="{FF2B5EF4-FFF2-40B4-BE49-F238E27FC236}">
                <a16:creationId xmlns:a16="http://schemas.microsoft.com/office/drawing/2014/main" id="{09EBD57C-5BA3-4294-9C73-C6F537571A3A}"/>
              </a:ext>
            </a:extLst>
          </p:cNvPr>
          <p:cNvSpPr>
            <a:spLocks noGrp="1"/>
          </p:cNvSpPr>
          <p:nvPr>
            <p:ph idx="1"/>
          </p:nvPr>
        </p:nvSpPr>
        <p:spPr/>
        <p:txBody>
          <a:bodyPr/>
          <a:lstStyle/>
          <a:p>
            <a:r>
              <a:rPr lang="en-US" dirty="0"/>
              <a:t>Uses R package </a:t>
            </a:r>
            <a:r>
              <a:rPr lang="en-US" dirty="0" err="1"/>
              <a:t>rjags</a:t>
            </a:r>
            <a:endParaRPr lang="en-US" dirty="0"/>
          </a:p>
          <a:p>
            <a:r>
              <a:rPr lang="en-US" dirty="0"/>
              <a:t>   Beyond the scope of the workshop today, but if interested in the code, email: </a:t>
            </a:r>
          </a:p>
          <a:p>
            <a:pPr marL="128019" lvl="1" indent="0" algn="ctr">
              <a:buNone/>
            </a:pPr>
            <a:r>
              <a:rPr lang="en-US" dirty="0">
                <a:hlinkClick r:id="rId2"/>
              </a:rPr>
              <a:t>kidwell@umich.edu</a:t>
            </a:r>
            <a:endParaRPr lang="en-US" dirty="0"/>
          </a:p>
        </p:txBody>
      </p:sp>
      <p:sp>
        <p:nvSpPr>
          <p:cNvPr id="4" name="Slide Number Placeholder 3">
            <a:extLst>
              <a:ext uri="{FF2B5EF4-FFF2-40B4-BE49-F238E27FC236}">
                <a16:creationId xmlns:a16="http://schemas.microsoft.com/office/drawing/2014/main" id="{09FDAEA4-BAC0-4E67-874B-F2D1E51D705A}"/>
              </a:ext>
            </a:extLst>
          </p:cNvPr>
          <p:cNvSpPr>
            <a:spLocks noGrp="1"/>
          </p:cNvSpPr>
          <p:nvPr>
            <p:ph type="sldNum" sz="quarter" idx="12"/>
          </p:nvPr>
        </p:nvSpPr>
        <p:spPr/>
        <p:txBody>
          <a:bodyPr/>
          <a:lstStyle/>
          <a:p>
            <a:fld id="{9DCF266C-2C2B-4FD8-88EF-84D42B4CF5B3}" type="slidenum">
              <a:rPr lang="en-US" smtClean="0"/>
              <a:t>167</a:t>
            </a:fld>
            <a:endParaRPr lang="en-US" dirty="0"/>
          </a:p>
        </p:txBody>
      </p:sp>
    </p:spTree>
    <p:extLst>
      <p:ext uri="{BB962C8B-B14F-4D97-AF65-F5344CB8AC3E}">
        <p14:creationId xmlns:p14="http://schemas.microsoft.com/office/powerpoint/2010/main" val="7561359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433311" y="6686516"/>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Comparator Models</a:t>
            </a:r>
          </a:p>
        </p:txBody>
      </p:sp>
      <mc:AlternateContent xmlns:mc="http://schemas.openxmlformats.org/markup-compatibility/2006" xmlns:a14="http://schemas.microsoft.com/office/drawing/2010/main">
        <mc:Choice Requires="a14">
          <p:sp>
            <p:nvSpPr>
              <p:cNvPr id="18" name="Content Placeholder 17"/>
              <p:cNvSpPr>
                <a:spLocks noGrp="1"/>
              </p:cNvSpPr>
              <p:nvPr>
                <p:ph idx="1"/>
              </p:nvPr>
            </p:nvSpPr>
            <p:spPr>
              <a:xfrm>
                <a:off x="1024127" y="2373994"/>
                <a:ext cx="9720073" cy="4023360"/>
              </a:xfrm>
            </p:spPr>
            <p:txBody>
              <a:bodyPr>
                <a:normAutofit fontScale="92500" lnSpcReduction="10000"/>
              </a:bodyPr>
              <a:lstStyle/>
              <a:p>
                <a:pPr>
                  <a:spcAft>
                    <a:spcPts val="1200"/>
                  </a:spcAft>
                  <a:buFont typeface="Courier New" panose="02070309020205020404" pitchFamily="49" charset="0"/>
                  <a:buChar char="o"/>
                </a:pPr>
                <a:r>
                  <a:rPr lang="en-US" sz="2900" dirty="0"/>
                  <a:t>Bayesian Joint Stage Modeling with Multiple Linkage Parameters</a:t>
                </a:r>
              </a:p>
              <a:p>
                <a:pPr lvl="1">
                  <a:spcBef>
                    <a:spcPts val="1200"/>
                  </a:spcBef>
                  <a:spcAft>
                    <a:spcPts val="1200"/>
                  </a:spcAft>
                  <a:buFont typeface="Courier New" panose="02070309020205020404" pitchFamily="49" charset="0"/>
                  <a:buChar char="o"/>
                </a:pPr>
                <a:r>
                  <a:rPr lang="en-US" sz="2900" dirty="0"/>
                  <a:t>Same as BJSM model except the linkage parameters can depend on the initial treatment</a:t>
                </a:r>
              </a:p>
              <a:p>
                <a:pPr lvl="1">
                  <a:spcBef>
                    <a:spcPts val="1200"/>
                  </a:spcBef>
                  <a:spcAft>
                    <a:spcPts val="1200"/>
                  </a:spcAft>
                  <a:buFont typeface="Courier New" panose="02070309020205020404" pitchFamily="49" charset="0"/>
                  <a:buChar char="o"/>
                </a:pPr>
                <a:r>
                  <a:rPr lang="en-US" sz="2900" dirty="0"/>
                  <a:t>Same prior settings as the BJSM.</a:t>
                </a:r>
              </a:p>
              <a:p>
                <a:pPr>
                  <a:spcAft>
                    <a:spcPts val="1200"/>
                  </a:spcAft>
                  <a:buFont typeface="Courier New" panose="02070309020205020404" pitchFamily="49" charset="0"/>
                  <a:buChar char="o"/>
                </a:pPr>
                <a:r>
                  <a:rPr lang="en-US" sz="2900" dirty="0"/>
                  <a:t>Bayesian First Stage Model (BFSM)</a:t>
                </a:r>
              </a:p>
              <a:p>
                <a:pPr lvl="1">
                  <a:spcBef>
                    <a:spcPts val="1200"/>
                  </a:spcBef>
                  <a:spcAft>
                    <a:spcPts val="1200"/>
                  </a:spcAft>
                  <a:buFont typeface="Courier New" panose="02070309020205020404" pitchFamily="49" charset="0"/>
                  <a:buChar char="o"/>
                </a:pPr>
                <a:r>
                  <a:rPr lang="en-US" sz="2900" dirty="0"/>
                  <a:t>Same prior settings for </a:t>
                </a:r>
                <a14:m>
                  <m:oMath xmlns:m="http://schemas.openxmlformats.org/officeDocument/2006/math">
                    <m:sSub>
                      <m:sSubPr>
                        <m:ctrlPr>
                          <a:rPr lang="ar-AE" sz="2900" i="1">
                            <a:latin typeface="Cambria Math" panose="02040503050406030204" pitchFamily="18" charset="0"/>
                          </a:rPr>
                        </m:ctrlPr>
                      </m:sSubPr>
                      <m:e>
                        <m:r>
                          <a:rPr lang="ar-AE" sz="2900">
                            <a:latin typeface="Cambria Math" panose="02040503050406030204" pitchFamily="18" charset="0"/>
                          </a:rPr>
                          <m:t>𝜋</m:t>
                        </m:r>
                      </m:e>
                      <m:sub>
                        <m:r>
                          <a:rPr lang="ar-AE" sz="2900">
                            <a:latin typeface="Cambria Math" panose="02040503050406030204" pitchFamily="18" charset="0"/>
                          </a:rPr>
                          <m:t>𝑘</m:t>
                        </m:r>
                      </m:sub>
                    </m:sSub>
                  </m:oMath>
                </a14:m>
                <a:r>
                  <a:rPr lang="ar-AE" sz="2900" dirty="0"/>
                  <a:t>  </a:t>
                </a:r>
                <a:r>
                  <a:rPr lang="en-US" sz="2900" dirty="0"/>
                  <a:t>as the BJSM except we use only the ﬁrst stage data. </a:t>
                </a:r>
              </a:p>
              <a:p>
                <a:endParaRPr lang="en-US" sz="1984" dirty="0">
                  <a:latin typeface="Arial"/>
                  <a:cs typeface="Arial"/>
                </a:endParaRPr>
              </a:p>
              <a:p>
                <a:endParaRPr lang="en-US" dirty="0"/>
              </a:p>
            </p:txBody>
          </p:sp>
        </mc:Choice>
        <mc:Fallback xmlns="">
          <p:sp>
            <p:nvSpPr>
              <p:cNvPr id="18" name="Content Placeholder 17"/>
              <p:cNvSpPr>
                <a:spLocks noGrp="1" noRot="1" noChangeAspect="1" noMove="1" noResize="1" noEditPoints="1" noAdjustHandles="1" noChangeArrowheads="1" noChangeShapeType="1" noTextEdit="1"/>
              </p:cNvSpPr>
              <p:nvPr>
                <p:ph idx="1"/>
              </p:nvPr>
            </p:nvSpPr>
            <p:spPr>
              <a:xfrm>
                <a:off x="1024127" y="2373994"/>
                <a:ext cx="9720073" cy="4023360"/>
              </a:xfrm>
              <a:blipFill>
                <a:blip r:embed="rId2"/>
                <a:stretch>
                  <a:fillRect l="-1567" t="-3182" r="-1693"/>
                </a:stretch>
              </a:blipFill>
            </p:spPr>
            <p:txBody>
              <a:bodyPr/>
              <a:lstStyle/>
              <a:p>
                <a:r>
                  <a:rPr lang="en-US">
                    <a:noFill/>
                  </a:rPr>
                  <a:t> </a:t>
                </a:r>
              </a:p>
            </p:txBody>
          </p:sp>
        </mc:Fallback>
      </mc:AlternateContent>
    </p:spTree>
    <p:extLst>
      <p:ext uri="{BB962C8B-B14F-4D97-AF65-F5344CB8AC3E}">
        <p14:creationId xmlns:p14="http://schemas.microsoft.com/office/powerpoint/2010/main" val="18732817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433311" y="6686516"/>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Settings</a:t>
            </a:r>
          </a:p>
        </p:txBody>
      </p:sp>
      <p:sp>
        <p:nvSpPr>
          <p:cNvPr id="18" name="Content Placeholder 17"/>
          <p:cNvSpPr>
            <a:spLocks noGrp="1"/>
          </p:cNvSpPr>
          <p:nvPr>
            <p:ph idx="1"/>
          </p:nvPr>
        </p:nvSpPr>
        <p:spPr>
          <a:xfrm>
            <a:off x="1024127" y="2373994"/>
            <a:ext cx="9720073" cy="4023360"/>
          </a:xfrm>
        </p:spPr>
        <p:txBody>
          <a:bodyPr>
            <a:normAutofit/>
          </a:bodyPr>
          <a:lstStyle/>
          <a:p>
            <a:pPr>
              <a:spcAft>
                <a:spcPts val="1200"/>
              </a:spcAft>
              <a:buFont typeface="Courier New" panose="02070309020205020404" pitchFamily="49" charset="0"/>
              <a:buChar char="o"/>
            </a:pPr>
            <a:r>
              <a:rPr lang="en-US" sz="2900" dirty="0"/>
              <a:t>We examined the following statistics of the estimators</a:t>
            </a:r>
          </a:p>
          <a:p>
            <a:pPr lvl="1">
              <a:spcAft>
                <a:spcPts val="1200"/>
              </a:spcAft>
              <a:buFont typeface="Courier New" panose="02070309020205020404" pitchFamily="49" charset="0"/>
              <a:buChar char="o"/>
            </a:pPr>
            <a:r>
              <a:rPr lang="en-US" sz="2500" dirty="0"/>
              <a:t>Bias</a:t>
            </a:r>
          </a:p>
          <a:p>
            <a:pPr lvl="1">
              <a:spcAft>
                <a:spcPts val="1200"/>
              </a:spcAft>
              <a:buFont typeface="Courier New" panose="02070309020205020404" pitchFamily="49" charset="0"/>
              <a:buChar char="o"/>
            </a:pPr>
            <a:r>
              <a:rPr lang="en-US" sz="2500" dirty="0"/>
              <a:t>Root mean square error (</a:t>
            </a:r>
            <a:r>
              <a:rPr lang="en-US" sz="2500" dirty="0" err="1"/>
              <a:t>rMSE</a:t>
            </a:r>
            <a:r>
              <a:rPr lang="en-US" sz="2500" dirty="0"/>
              <a:t>)</a:t>
            </a:r>
          </a:p>
          <a:p>
            <a:pPr lvl="1">
              <a:spcAft>
                <a:spcPts val="1200"/>
              </a:spcAft>
              <a:buFont typeface="Courier New" panose="02070309020205020404" pitchFamily="49" charset="0"/>
              <a:buChar char="o"/>
            </a:pPr>
            <a:r>
              <a:rPr lang="en-US" sz="2500" dirty="0"/>
              <a:t>Coverage rate of 95% credible/confidence interval (not shown here)</a:t>
            </a:r>
          </a:p>
          <a:p>
            <a:pPr lvl="1">
              <a:spcAft>
                <a:spcPts val="1200"/>
              </a:spcAft>
              <a:buFont typeface="Courier New" panose="02070309020205020404" pitchFamily="49" charset="0"/>
              <a:buChar char="o"/>
            </a:pPr>
            <a:r>
              <a:rPr lang="en-US" sz="2500" dirty="0"/>
              <a:t>Length of 95% CI</a:t>
            </a:r>
            <a:endParaRPr lang="en-US" sz="1984" dirty="0">
              <a:latin typeface="Arial"/>
              <a:cs typeface="Arial"/>
            </a:endParaRPr>
          </a:p>
          <a:p>
            <a:endParaRPr lang="en-US" dirty="0"/>
          </a:p>
        </p:txBody>
      </p:sp>
    </p:spTree>
    <p:extLst>
      <p:ext uri="{BB962C8B-B14F-4D97-AF65-F5344CB8AC3E}">
        <p14:creationId xmlns:p14="http://schemas.microsoft.com/office/powerpoint/2010/main" val="215106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727" y="710915"/>
            <a:ext cx="7886700" cy="1325563"/>
          </a:xfrm>
        </p:spPr>
        <p:txBody>
          <a:bodyPr/>
          <a:lstStyle/>
          <a:p>
            <a:r>
              <a:rPr lang="en-US" dirty="0"/>
              <a:t>DTR Elements</a:t>
            </a:r>
          </a:p>
        </p:txBody>
      </p:sp>
      <p:cxnSp>
        <p:nvCxnSpPr>
          <p:cNvPr id="28" name="Straight Arrow Connector 27"/>
          <p:cNvCxnSpPr>
            <a:cxnSpLocks/>
            <a:stCxn id="35" idx="2"/>
            <a:endCxn id="36" idx="0"/>
          </p:cNvCxnSpPr>
          <p:nvPr/>
        </p:nvCxnSpPr>
        <p:spPr>
          <a:xfrm>
            <a:off x="5813323" y="3095972"/>
            <a:ext cx="2106067"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35" idx="2"/>
            <a:endCxn id="37" idx="0"/>
          </p:cNvCxnSpPr>
          <p:nvPr/>
        </p:nvCxnSpPr>
        <p:spPr>
          <a:xfrm flipH="1">
            <a:off x="3807510" y="3095972"/>
            <a:ext cx="2005813"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09613" y="3783671"/>
            <a:ext cx="2601275" cy="646331"/>
          </a:xfrm>
          <a:prstGeom prst="rect">
            <a:avLst/>
          </a:prstGeom>
          <a:noFill/>
        </p:spPr>
        <p:txBody>
          <a:bodyPr wrap="square" rtlCol="0">
            <a:spAutoFit/>
          </a:bodyPr>
          <a:lstStyle/>
          <a:p>
            <a:r>
              <a:rPr lang="en-US" dirty="0"/>
              <a:t>Disease </a:t>
            </a:r>
          </a:p>
          <a:p>
            <a:r>
              <a:rPr lang="en-US" dirty="0"/>
              <a:t>progression</a:t>
            </a:r>
          </a:p>
        </p:txBody>
      </p:sp>
      <p:sp>
        <p:nvSpPr>
          <p:cNvPr id="35" name="TextBox 34"/>
          <p:cNvSpPr txBox="1"/>
          <p:nvPr/>
        </p:nvSpPr>
        <p:spPr>
          <a:xfrm>
            <a:off x="5218077" y="2726640"/>
            <a:ext cx="1190491" cy="369332"/>
          </a:xfrm>
          <a:prstGeom prst="rect">
            <a:avLst/>
          </a:prstGeom>
          <a:noFill/>
          <a:ln>
            <a:solidFill>
              <a:schemeClr val="tx1"/>
            </a:solidFill>
          </a:ln>
        </p:spPr>
        <p:txBody>
          <a:bodyPr wrap="square" rtlCol="0">
            <a:spAutoFit/>
          </a:bodyPr>
          <a:lstStyle/>
          <a:p>
            <a:r>
              <a:rPr lang="en-US" dirty="0"/>
              <a:t>Pazopanib</a:t>
            </a:r>
          </a:p>
        </p:txBody>
      </p:sp>
      <p:sp>
        <p:nvSpPr>
          <p:cNvPr id="36" name="TextBox 35"/>
          <p:cNvSpPr txBox="1"/>
          <p:nvPr/>
        </p:nvSpPr>
        <p:spPr>
          <a:xfrm>
            <a:off x="6864113" y="5001247"/>
            <a:ext cx="2110554" cy="369332"/>
          </a:xfrm>
          <a:prstGeom prst="rect">
            <a:avLst/>
          </a:prstGeom>
          <a:noFill/>
          <a:ln>
            <a:solidFill>
              <a:schemeClr val="tx1"/>
            </a:solidFill>
          </a:ln>
        </p:spPr>
        <p:txBody>
          <a:bodyPr wrap="square" rtlCol="0">
            <a:spAutoFit/>
          </a:bodyPr>
          <a:lstStyle/>
          <a:p>
            <a:r>
              <a:rPr lang="en-US" dirty="0"/>
              <a:t>Continue pazopanib</a:t>
            </a:r>
          </a:p>
        </p:txBody>
      </p:sp>
      <p:sp>
        <p:nvSpPr>
          <p:cNvPr id="37" name="TextBox 36"/>
          <p:cNvSpPr txBox="1"/>
          <p:nvPr/>
        </p:nvSpPr>
        <p:spPr>
          <a:xfrm>
            <a:off x="3167185" y="5001248"/>
            <a:ext cx="1280649" cy="369332"/>
          </a:xfrm>
          <a:prstGeom prst="rect">
            <a:avLst/>
          </a:prstGeom>
          <a:noFill/>
          <a:ln>
            <a:solidFill>
              <a:schemeClr val="tx1"/>
            </a:solidFill>
          </a:ln>
        </p:spPr>
        <p:txBody>
          <a:bodyPr wrap="square" rtlCol="0">
            <a:spAutoFit/>
          </a:bodyPr>
          <a:lstStyle/>
          <a:p>
            <a:r>
              <a:rPr lang="en-US" dirty="0"/>
              <a:t>Everolimus</a:t>
            </a:r>
          </a:p>
        </p:txBody>
      </p:sp>
      <p:sp>
        <p:nvSpPr>
          <p:cNvPr id="39" name="TextBox 38"/>
          <p:cNvSpPr txBox="1"/>
          <p:nvPr/>
        </p:nvSpPr>
        <p:spPr>
          <a:xfrm>
            <a:off x="7216395" y="3783671"/>
            <a:ext cx="2718891" cy="646331"/>
          </a:xfrm>
          <a:prstGeom prst="rect">
            <a:avLst/>
          </a:prstGeom>
          <a:noFill/>
        </p:spPr>
        <p:txBody>
          <a:bodyPr wrap="square" rtlCol="0">
            <a:spAutoFit/>
          </a:bodyPr>
          <a:lstStyle/>
          <a:p>
            <a:r>
              <a:rPr lang="en-US" dirty="0"/>
              <a:t>Stable disease, partial or complete response</a:t>
            </a:r>
          </a:p>
        </p:txBody>
      </p:sp>
      <p:grpSp>
        <p:nvGrpSpPr>
          <p:cNvPr id="15" name="Group 14"/>
          <p:cNvGrpSpPr/>
          <p:nvPr/>
        </p:nvGrpSpPr>
        <p:grpSpPr>
          <a:xfrm>
            <a:off x="4221294" y="5455387"/>
            <a:ext cx="3184055" cy="972874"/>
            <a:chOff x="93786" y="2008891"/>
            <a:chExt cx="1557508" cy="1053010"/>
          </a:xfrm>
        </p:grpSpPr>
        <p:sp>
          <p:nvSpPr>
            <p:cNvPr id="16" name="Oval 15"/>
            <p:cNvSpPr/>
            <p:nvPr/>
          </p:nvSpPr>
          <p:spPr>
            <a:xfrm>
              <a:off x="93786" y="2008891"/>
              <a:ext cx="1557508" cy="10530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13087" y="2062516"/>
              <a:ext cx="1406117" cy="999385"/>
            </a:xfrm>
            <a:prstGeom prst="rect">
              <a:avLst/>
            </a:prstGeom>
            <a:noFill/>
          </p:spPr>
          <p:txBody>
            <a:bodyPr wrap="square" rtlCol="0">
              <a:spAutoFit/>
            </a:bodyPr>
            <a:lstStyle/>
            <a:p>
              <a:pPr algn="ctr"/>
              <a:r>
                <a:rPr lang="en-US" b="1" i="1" dirty="0"/>
                <a:t>Decision rule: </a:t>
              </a:r>
              <a:r>
                <a:rPr lang="en-US" dirty="0"/>
                <a:t>What interventions are given to each group?</a:t>
              </a:r>
            </a:p>
          </p:txBody>
        </p:sp>
      </p:grpSp>
      <p:cxnSp>
        <p:nvCxnSpPr>
          <p:cNvPr id="5" name="Straight Arrow Connector 4"/>
          <p:cNvCxnSpPr>
            <a:stCxn id="16" idx="2"/>
          </p:cNvCxnSpPr>
          <p:nvPr/>
        </p:nvCxnSpPr>
        <p:spPr>
          <a:xfrm flipH="1" flipV="1">
            <a:off x="3962400" y="5504931"/>
            <a:ext cx="258894" cy="436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7" idx="3"/>
          </p:cNvCxnSpPr>
          <p:nvPr/>
        </p:nvCxnSpPr>
        <p:spPr>
          <a:xfrm flipV="1">
            <a:off x="7339746" y="5504931"/>
            <a:ext cx="432654"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6" idx="0"/>
          </p:cNvCxnSpPr>
          <p:nvPr/>
        </p:nvCxnSpPr>
        <p:spPr>
          <a:xfrm flipV="1">
            <a:off x="5813322" y="3242733"/>
            <a:ext cx="1" cy="2212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DCF266C-2C2B-4FD8-88EF-84D42B4CF5B3}" type="slidenum">
              <a:rPr lang="en-US" smtClean="0"/>
              <a:t>17</a:t>
            </a:fld>
            <a:endParaRPr lang="en-US" dirty="0"/>
          </a:p>
        </p:txBody>
      </p:sp>
    </p:spTree>
    <p:extLst>
      <p:ext uri="{BB962C8B-B14F-4D97-AF65-F5344CB8AC3E}">
        <p14:creationId xmlns:p14="http://schemas.microsoft.com/office/powerpoint/2010/main" val="2682937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433311" y="6686516"/>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SCENARIOS</a:t>
            </a:r>
          </a:p>
        </p:txBody>
      </p:sp>
      <p:sp>
        <p:nvSpPr>
          <p:cNvPr id="18" name="Content Placeholder 17"/>
          <p:cNvSpPr>
            <a:spLocks noGrp="1"/>
          </p:cNvSpPr>
          <p:nvPr>
            <p:ph idx="1"/>
          </p:nvPr>
        </p:nvSpPr>
        <p:spPr>
          <a:xfrm>
            <a:off x="1024127" y="2373994"/>
            <a:ext cx="9720073" cy="4023360"/>
          </a:xfrm>
        </p:spPr>
        <p:txBody>
          <a:bodyPr>
            <a:normAutofit/>
          </a:bodyPr>
          <a:lstStyle/>
          <a:p>
            <a:pPr>
              <a:spcAft>
                <a:spcPts val="1200"/>
              </a:spcAft>
              <a:buFont typeface="Courier New" panose="02070309020205020404" pitchFamily="49" charset="0"/>
              <a:buChar char="o"/>
            </a:pPr>
            <a:r>
              <a:rPr lang="en-US" sz="2900" dirty="0"/>
              <a:t>Scenario 1: No assumptions violated</a:t>
            </a:r>
          </a:p>
          <a:p>
            <a:pPr>
              <a:spcAft>
                <a:spcPts val="1200"/>
              </a:spcAft>
              <a:buFont typeface="Courier New" panose="02070309020205020404" pitchFamily="49" charset="0"/>
              <a:buChar char="o"/>
            </a:pPr>
            <a:r>
              <a:rPr lang="en-US" sz="2900" dirty="0"/>
              <a:t>Scenario 2: Assumptions on Linkage parameters are violated</a:t>
            </a:r>
            <a:endParaRPr lang="en-US" sz="2500" dirty="0"/>
          </a:p>
          <a:p>
            <a:endParaRPr lang="en-US" sz="1984" dirty="0">
              <a:latin typeface="Arial"/>
              <a:cs typeface="Arial"/>
            </a:endParaRPr>
          </a:p>
          <a:p>
            <a:endParaRPr lang="en-US" dirty="0"/>
          </a:p>
        </p:txBody>
      </p:sp>
      <p:sp>
        <p:nvSpPr>
          <p:cNvPr id="6" name="text 1"/>
          <p:cNvSpPr txBox="1"/>
          <p:nvPr/>
        </p:nvSpPr>
        <p:spPr>
          <a:xfrm>
            <a:off x="3761710" y="4114590"/>
            <a:ext cx="4591963" cy="277640"/>
          </a:xfrm>
          <a:prstGeom prst="rect">
            <a:avLst/>
          </a:prstGeom>
        </p:spPr>
        <p:txBody>
          <a:bodyPr vert="horz" wrap="none" lIns="0" tIns="0" rIns="0" bIns="0" rtlCol="0">
            <a:spAutoFit/>
          </a:bodyPr>
          <a:lstStyle/>
          <a:p>
            <a:r>
              <a:rPr sz="1804" spc="20" dirty="0">
                <a:solidFill>
                  <a:srgbClr val="3333B3"/>
                </a:solidFill>
                <a:latin typeface="Arial"/>
                <a:cs typeface="Arial"/>
              </a:rPr>
              <a:t>Table 1: </a:t>
            </a:r>
            <a:r>
              <a:rPr sz="1804" spc="20" dirty="0">
                <a:latin typeface="Arial"/>
                <a:cs typeface="Arial"/>
              </a:rPr>
              <a:t>Simulation scenarios for snSMART.</a:t>
            </a:r>
            <a:endParaRPr sz="1786" dirty="0">
              <a:latin typeface="Arial"/>
              <a:cs typeface="Arial"/>
            </a:endParaRPr>
          </a:p>
        </p:txBody>
      </p:sp>
      <p:sp>
        <p:nvSpPr>
          <p:cNvPr id="7" name="object 217"/>
          <p:cNvSpPr/>
          <p:nvPr/>
        </p:nvSpPr>
        <p:spPr>
          <a:xfrm>
            <a:off x="1798325" y="4511356"/>
            <a:ext cx="8301335" cy="90724"/>
          </a:xfrm>
          <a:custGeom>
            <a:avLst/>
            <a:gdLst/>
            <a:ahLst/>
            <a:cxnLst/>
            <a:rect l="l" t="t" r="r" b="b"/>
            <a:pathLst>
              <a:path w="4035691" h="11087">
                <a:moveTo>
                  <a:pt x="5543" y="5543"/>
                </a:moveTo>
                <a:lnTo>
                  <a:pt x="4030148" y="5543"/>
                </a:lnTo>
              </a:path>
            </a:pathLst>
          </a:custGeom>
          <a:ln w="11087">
            <a:solidFill>
              <a:srgbClr val="000000"/>
            </a:solidFill>
          </a:ln>
        </p:spPr>
        <p:txBody>
          <a:bodyPr wrap="square" lIns="0" tIns="0" rIns="0" bIns="0" rtlCol="0">
            <a:noAutofit/>
          </a:bodyPr>
          <a:lstStyle/>
          <a:p>
            <a:endParaRPr sz="3572"/>
          </a:p>
        </p:txBody>
      </p:sp>
      <p:sp>
        <p:nvSpPr>
          <p:cNvPr id="8" name="text 1"/>
          <p:cNvSpPr txBox="1"/>
          <p:nvPr/>
        </p:nvSpPr>
        <p:spPr>
          <a:xfrm>
            <a:off x="3689860" y="4729715"/>
            <a:ext cx="1511311" cy="289759"/>
          </a:xfrm>
          <a:prstGeom prst="rect">
            <a:avLst/>
          </a:prstGeom>
        </p:spPr>
        <p:txBody>
          <a:bodyPr vert="horz" wrap="none" lIns="0" tIns="0" rIns="0" bIns="0" rtlCol="0">
            <a:spAutoFit/>
          </a:bodyPr>
          <a:lstStyle/>
          <a:p>
            <a:r>
              <a:rPr sz="1883" spc="20" dirty="0">
                <a:latin typeface="Arial"/>
                <a:cs typeface="Arial"/>
              </a:rPr>
              <a:t>response rate</a:t>
            </a:r>
            <a:endParaRPr sz="1786">
              <a:latin typeface="Arial"/>
              <a:cs typeface="Arial"/>
            </a:endParaRPr>
          </a:p>
        </p:txBody>
      </p:sp>
      <p:sp>
        <p:nvSpPr>
          <p:cNvPr id="9" name="text 1"/>
          <p:cNvSpPr txBox="1"/>
          <p:nvPr/>
        </p:nvSpPr>
        <p:spPr>
          <a:xfrm>
            <a:off x="6888778" y="4729716"/>
            <a:ext cx="2032929" cy="298993"/>
          </a:xfrm>
          <a:prstGeom prst="rect">
            <a:avLst/>
          </a:prstGeom>
        </p:spPr>
        <p:txBody>
          <a:bodyPr vert="horz" wrap="none" lIns="0" tIns="0" rIns="0" bIns="0" rtlCol="0">
            <a:spAutoFit/>
          </a:bodyPr>
          <a:lstStyle/>
          <a:p>
            <a:r>
              <a:rPr sz="1943" spc="20" dirty="0">
                <a:latin typeface="Arial"/>
                <a:cs typeface="Arial"/>
              </a:rPr>
              <a:t>linkage parameter</a:t>
            </a:r>
            <a:endParaRPr sz="1786">
              <a:latin typeface="Arial"/>
              <a:cs typeface="Arial"/>
            </a:endParaRPr>
          </a:p>
        </p:txBody>
      </p:sp>
      <p:sp>
        <p:nvSpPr>
          <p:cNvPr id="10" name="object 218"/>
          <p:cNvSpPr/>
          <p:nvPr/>
        </p:nvSpPr>
        <p:spPr>
          <a:xfrm>
            <a:off x="3465603" y="5071838"/>
            <a:ext cx="1966005" cy="8239"/>
          </a:xfrm>
          <a:custGeom>
            <a:avLst/>
            <a:gdLst/>
            <a:ahLst/>
            <a:cxnLst/>
            <a:rect l="l" t="t" r="r" b="b"/>
            <a:pathLst>
              <a:path w="990739" h="4152">
                <a:moveTo>
                  <a:pt x="2076" y="2076"/>
                </a:moveTo>
                <a:lnTo>
                  <a:pt x="988663" y="2076"/>
                </a:lnTo>
              </a:path>
            </a:pathLst>
          </a:custGeom>
          <a:ln w="4152">
            <a:solidFill>
              <a:srgbClr val="000000"/>
            </a:solidFill>
          </a:ln>
        </p:spPr>
        <p:txBody>
          <a:bodyPr wrap="square" lIns="0" tIns="0" rIns="0" bIns="0" rtlCol="0">
            <a:noAutofit/>
          </a:bodyPr>
          <a:lstStyle/>
          <a:p>
            <a:endParaRPr sz="3572"/>
          </a:p>
        </p:txBody>
      </p:sp>
      <p:sp>
        <p:nvSpPr>
          <p:cNvPr id="11" name="object 219"/>
          <p:cNvSpPr/>
          <p:nvPr/>
        </p:nvSpPr>
        <p:spPr>
          <a:xfrm>
            <a:off x="5724630" y="5071838"/>
            <a:ext cx="4368151" cy="8239"/>
          </a:xfrm>
          <a:custGeom>
            <a:avLst/>
            <a:gdLst/>
            <a:ahLst/>
            <a:cxnLst/>
            <a:rect l="l" t="t" r="r" b="b"/>
            <a:pathLst>
              <a:path w="2201265" h="4152">
                <a:moveTo>
                  <a:pt x="2076" y="2076"/>
                </a:moveTo>
                <a:lnTo>
                  <a:pt x="2199189" y="2076"/>
                </a:lnTo>
              </a:path>
            </a:pathLst>
          </a:custGeom>
          <a:ln w="4152">
            <a:solidFill>
              <a:srgbClr val="000000"/>
            </a:solidFill>
          </a:ln>
        </p:spPr>
        <p:txBody>
          <a:bodyPr wrap="square" lIns="0" tIns="0" rIns="0" bIns="0" rtlCol="0">
            <a:noAutofit/>
          </a:bodyPr>
          <a:lstStyle/>
          <a:p>
            <a:endParaRPr sz="3572"/>
          </a:p>
        </p:txBody>
      </p:sp>
      <p:sp>
        <p:nvSpPr>
          <p:cNvPr id="12" name="text 1"/>
          <p:cNvSpPr txBox="1"/>
          <p:nvPr/>
        </p:nvSpPr>
        <p:spPr>
          <a:xfrm>
            <a:off x="1586029" y="5174923"/>
            <a:ext cx="2670970" cy="317651"/>
          </a:xfrm>
          <a:prstGeom prst="rect">
            <a:avLst/>
          </a:prstGeom>
        </p:spPr>
        <p:txBody>
          <a:bodyPr vert="horz" wrap="square" lIns="0" tIns="0" rIns="0" bIns="0" rtlCol="0">
            <a:spAutoFit/>
          </a:bodyPr>
          <a:lstStyle/>
          <a:p>
            <a:r>
              <a:rPr lang="en-US" sz="2064" spc="20" dirty="0">
                <a:latin typeface="Arial"/>
                <a:cs typeface="Arial"/>
              </a:rPr>
              <a:t>  Scenario  n</a:t>
            </a:r>
            <a:r>
              <a:rPr lang="en-US" sz="1588" spc="20" dirty="0">
                <a:latin typeface="Arial"/>
                <a:cs typeface="Arial"/>
              </a:rPr>
              <a:t>(</a:t>
            </a:r>
            <a:r>
              <a:rPr lang="en-US" sz="1588" spc="20" dirty="0" err="1">
                <a:latin typeface="Arial"/>
                <a:cs typeface="Arial"/>
              </a:rPr>
              <a:t>trt</a:t>
            </a:r>
            <a:r>
              <a:rPr lang="en-US" sz="1588" spc="20" dirty="0">
                <a:latin typeface="Arial"/>
                <a:cs typeface="Arial"/>
              </a:rPr>
              <a:t>)</a:t>
            </a:r>
            <a:r>
              <a:rPr lang="en-US" sz="2064" spc="20" dirty="0">
                <a:latin typeface="Arial"/>
                <a:cs typeface="Arial"/>
              </a:rPr>
              <a:t>   </a:t>
            </a:r>
            <a:r>
              <a:rPr sz="2064" i="1" spc="20" dirty="0">
                <a:latin typeface="Arial"/>
                <a:cs typeface="Arial"/>
              </a:rPr>
              <a:t>π</a:t>
            </a:r>
            <a:endParaRPr sz="1984" dirty="0">
              <a:latin typeface="Arial"/>
              <a:cs typeface="Arial"/>
            </a:endParaRPr>
          </a:p>
        </p:txBody>
      </p:sp>
      <p:sp>
        <p:nvSpPr>
          <p:cNvPr id="13" name="text 1"/>
          <p:cNvSpPr txBox="1"/>
          <p:nvPr/>
        </p:nvSpPr>
        <p:spPr>
          <a:xfrm>
            <a:off x="3828646" y="5281217"/>
            <a:ext cx="90724" cy="235129"/>
          </a:xfrm>
          <a:prstGeom prst="rect">
            <a:avLst/>
          </a:prstGeom>
        </p:spPr>
        <p:txBody>
          <a:bodyPr vert="horz" wrap="square" lIns="0" tIns="0" rIns="0" bIns="0" rtlCol="0">
            <a:spAutoFit/>
          </a:bodyPr>
          <a:lstStyle/>
          <a:p>
            <a:r>
              <a:rPr sz="1528" i="1" spc="20" dirty="0">
                <a:latin typeface="Arial"/>
                <a:cs typeface="Arial"/>
              </a:rPr>
              <a:t>A</a:t>
            </a:r>
            <a:endParaRPr sz="1389" dirty="0">
              <a:latin typeface="Arial"/>
              <a:cs typeface="Arial"/>
            </a:endParaRPr>
          </a:p>
        </p:txBody>
      </p:sp>
      <p:sp>
        <p:nvSpPr>
          <p:cNvPr id="17" name="text 1"/>
          <p:cNvSpPr txBox="1"/>
          <p:nvPr/>
        </p:nvSpPr>
        <p:spPr>
          <a:xfrm>
            <a:off x="4272951" y="5207715"/>
            <a:ext cx="148439" cy="262380"/>
          </a:xfrm>
          <a:prstGeom prst="rect">
            <a:avLst/>
          </a:prstGeom>
        </p:spPr>
        <p:txBody>
          <a:bodyPr vert="horz" wrap="none" lIns="0" tIns="0" rIns="0" bIns="0" rtlCol="0">
            <a:spAutoFit/>
          </a:bodyPr>
          <a:lstStyle/>
          <a:p>
            <a:r>
              <a:rPr sz="1705" i="1" spc="20" dirty="0">
                <a:latin typeface="Arial"/>
                <a:cs typeface="Arial"/>
              </a:rPr>
              <a:t>π</a:t>
            </a:r>
            <a:endParaRPr sz="1588">
              <a:latin typeface="Arial"/>
              <a:cs typeface="Arial"/>
            </a:endParaRPr>
          </a:p>
        </p:txBody>
      </p:sp>
      <p:sp>
        <p:nvSpPr>
          <p:cNvPr id="19" name="text 1"/>
          <p:cNvSpPr txBox="1"/>
          <p:nvPr/>
        </p:nvSpPr>
        <p:spPr>
          <a:xfrm>
            <a:off x="4429654" y="5303902"/>
            <a:ext cx="134011" cy="235129"/>
          </a:xfrm>
          <a:prstGeom prst="rect">
            <a:avLst/>
          </a:prstGeom>
        </p:spPr>
        <p:txBody>
          <a:bodyPr vert="horz" wrap="none" lIns="0" tIns="0" rIns="0" bIns="0" rtlCol="0">
            <a:spAutoFit/>
          </a:bodyPr>
          <a:lstStyle/>
          <a:p>
            <a:r>
              <a:rPr sz="1528" i="1" spc="20" dirty="0">
                <a:latin typeface="Arial"/>
                <a:cs typeface="Arial"/>
              </a:rPr>
              <a:t>B</a:t>
            </a:r>
            <a:endParaRPr sz="1389">
              <a:latin typeface="Arial"/>
              <a:cs typeface="Arial"/>
            </a:endParaRPr>
          </a:p>
        </p:txBody>
      </p:sp>
      <p:sp>
        <p:nvSpPr>
          <p:cNvPr id="20" name="text 1"/>
          <p:cNvSpPr txBox="1"/>
          <p:nvPr/>
        </p:nvSpPr>
        <p:spPr>
          <a:xfrm>
            <a:off x="4925523" y="5207715"/>
            <a:ext cx="148439" cy="262380"/>
          </a:xfrm>
          <a:prstGeom prst="rect">
            <a:avLst/>
          </a:prstGeom>
        </p:spPr>
        <p:txBody>
          <a:bodyPr vert="horz" wrap="none" lIns="0" tIns="0" rIns="0" bIns="0" rtlCol="0">
            <a:spAutoFit/>
          </a:bodyPr>
          <a:lstStyle/>
          <a:p>
            <a:r>
              <a:rPr sz="1705" i="1" spc="20" dirty="0">
                <a:latin typeface="Arial"/>
                <a:cs typeface="Arial"/>
              </a:rPr>
              <a:t>π</a:t>
            </a:r>
            <a:endParaRPr sz="1588" dirty="0">
              <a:latin typeface="Arial"/>
              <a:cs typeface="Arial"/>
            </a:endParaRPr>
          </a:p>
        </p:txBody>
      </p:sp>
      <p:sp>
        <p:nvSpPr>
          <p:cNvPr id="21" name="text 1"/>
          <p:cNvSpPr txBox="1"/>
          <p:nvPr/>
        </p:nvSpPr>
        <p:spPr>
          <a:xfrm>
            <a:off x="5082252" y="5303902"/>
            <a:ext cx="138821" cy="225575"/>
          </a:xfrm>
          <a:prstGeom prst="rect">
            <a:avLst/>
          </a:prstGeom>
        </p:spPr>
        <p:txBody>
          <a:bodyPr vert="horz" wrap="none" lIns="0" tIns="0" rIns="0" bIns="0" rtlCol="0">
            <a:spAutoFit/>
          </a:bodyPr>
          <a:lstStyle/>
          <a:p>
            <a:r>
              <a:rPr sz="1466" i="1" spc="20" dirty="0">
                <a:latin typeface="Arial"/>
                <a:cs typeface="Arial"/>
              </a:rPr>
              <a:t>C</a:t>
            </a:r>
            <a:endParaRPr sz="1389">
              <a:latin typeface="Arial"/>
              <a:cs typeface="Arial"/>
            </a:endParaRPr>
          </a:p>
        </p:txBody>
      </p:sp>
      <p:sp>
        <p:nvSpPr>
          <p:cNvPr id="22" name="text 1"/>
          <p:cNvSpPr txBox="1"/>
          <p:nvPr/>
        </p:nvSpPr>
        <p:spPr>
          <a:xfrm>
            <a:off x="5879406" y="5207716"/>
            <a:ext cx="145233" cy="298993"/>
          </a:xfrm>
          <a:prstGeom prst="rect">
            <a:avLst/>
          </a:prstGeom>
        </p:spPr>
        <p:txBody>
          <a:bodyPr vert="horz" wrap="none" lIns="0" tIns="0" rIns="0" bIns="0" rtlCol="0">
            <a:spAutoFit/>
          </a:bodyPr>
          <a:lstStyle/>
          <a:p>
            <a:r>
              <a:rPr sz="1943" i="1" spc="20" dirty="0">
                <a:latin typeface="Arial"/>
                <a:cs typeface="Arial"/>
              </a:rPr>
              <a:t>β</a:t>
            </a:r>
            <a:endParaRPr sz="1786" dirty="0">
              <a:latin typeface="Arial"/>
              <a:cs typeface="Arial"/>
            </a:endParaRPr>
          </a:p>
        </p:txBody>
      </p:sp>
      <p:sp>
        <p:nvSpPr>
          <p:cNvPr id="23" name="text 1"/>
          <p:cNvSpPr txBox="1"/>
          <p:nvPr/>
        </p:nvSpPr>
        <p:spPr>
          <a:xfrm>
            <a:off x="6034922" y="5303902"/>
            <a:ext cx="245580" cy="235129"/>
          </a:xfrm>
          <a:prstGeom prst="rect">
            <a:avLst/>
          </a:prstGeom>
        </p:spPr>
        <p:txBody>
          <a:bodyPr vert="horz" wrap="none" lIns="0" tIns="0" rIns="0" bIns="0" rtlCol="0">
            <a:spAutoFit/>
          </a:bodyPr>
          <a:lstStyle/>
          <a:p>
            <a:r>
              <a:rPr sz="1528" spc="20" dirty="0">
                <a:latin typeface="Arial"/>
                <a:cs typeface="Arial"/>
              </a:rPr>
              <a:t>0</a:t>
            </a:r>
            <a:r>
              <a:rPr sz="1528" i="1" spc="20" dirty="0">
                <a:latin typeface="Arial"/>
                <a:cs typeface="Arial"/>
              </a:rPr>
              <a:t>A</a:t>
            </a:r>
            <a:endParaRPr sz="1389">
              <a:latin typeface="Arial"/>
              <a:cs typeface="Arial"/>
            </a:endParaRPr>
          </a:p>
        </p:txBody>
      </p:sp>
      <p:sp>
        <p:nvSpPr>
          <p:cNvPr id="24" name="text 1"/>
          <p:cNvSpPr txBox="1"/>
          <p:nvPr/>
        </p:nvSpPr>
        <p:spPr>
          <a:xfrm>
            <a:off x="6597752" y="5207716"/>
            <a:ext cx="145233" cy="298993"/>
          </a:xfrm>
          <a:prstGeom prst="rect">
            <a:avLst/>
          </a:prstGeom>
        </p:spPr>
        <p:txBody>
          <a:bodyPr vert="horz" wrap="none" lIns="0" tIns="0" rIns="0" bIns="0" rtlCol="0">
            <a:spAutoFit/>
          </a:bodyPr>
          <a:lstStyle/>
          <a:p>
            <a:r>
              <a:rPr sz="1943" i="1" spc="20" dirty="0">
                <a:latin typeface="Arial"/>
                <a:cs typeface="Arial"/>
              </a:rPr>
              <a:t>β</a:t>
            </a:r>
            <a:endParaRPr sz="1786">
              <a:latin typeface="Arial"/>
              <a:cs typeface="Arial"/>
            </a:endParaRPr>
          </a:p>
        </p:txBody>
      </p:sp>
      <p:sp>
        <p:nvSpPr>
          <p:cNvPr id="25" name="text 1"/>
          <p:cNvSpPr txBox="1"/>
          <p:nvPr/>
        </p:nvSpPr>
        <p:spPr>
          <a:xfrm>
            <a:off x="6753245" y="5303902"/>
            <a:ext cx="245580" cy="235129"/>
          </a:xfrm>
          <a:prstGeom prst="rect">
            <a:avLst/>
          </a:prstGeom>
        </p:spPr>
        <p:txBody>
          <a:bodyPr vert="horz" wrap="none" lIns="0" tIns="0" rIns="0" bIns="0" rtlCol="0">
            <a:spAutoFit/>
          </a:bodyPr>
          <a:lstStyle/>
          <a:p>
            <a:r>
              <a:rPr sz="1528" spc="20" dirty="0">
                <a:latin typeface="Arial"/>
                <a:cs typeface="Arial"/>
              </a:rPr>
              <a:t>0</a:t>
            </a:r>
            <a:r>
              <a:rPr sz="1528" i="1" spc="20" dirty="0">
                <a:latin typeface="Arial"/>
                <a:cs typeface="Arial"/>
              </a:rPr>
              <a:t>B</a:t>
            </a:r>
            <a:endParaRPr sz="1389">
              <a:latin typeface="Arial"/>
              <a:cs typeface="Arial"/>
            </a:endParaRPr>
          </a:p>
        </p:txBody>
      </p:sp>
      <p:sp>
        <p:nvSpPr>
          <p:cNvPr id="26" name="text 1"/>
          <p:cNvSpPr txBox="1"/>
          <p:nvPr/>
        </p:nvSpPr>
        <p:spPr>
          <a:xfrm>
            <a:off x="7326308" y="5207716"/>
            <a:ext cx="145233" cy="298993"/>
          </a:xfrm>
          <a:prstGeom prst="rect">
            <a:avLst/>
          </a:prstGeom>
        </p:spPr>
        <p:txBody>
          <a:bodyPr vert="horz" wrap="none" lIns="0" tIns="0" rIns="0" bIns="0" rtlCol="0">
            <a:spAutoFit/>
          </a:bodyPr>
          <a:lstStyle/>
          <a:p>
            <a:r>
              <a:rPr sz="1943" i="1" spc="20" dirty="0">
                <a:latin typeface="Arial"/>
                <a:cs typeface="Arial"/>
              </a:rPr>
              <a:t>β</a:t>
            </a:r>
            <a:endParaRPr sz="1786">
              <a:latin typeface="Arial"/>
              <a:cs typeface="Arial"/>
            </a:endParaRPr>
          </a:p>
        </p:txBody>
      </p:sp>
      <p:sp>
        <p:nvSpPr>
          <p:cNvPr id="27" name="text 1"/>
          <p:cNvSpPr txBox="1"/>
          <p:nvPr/>
        </p:nvSpPr>
        <p:spPr>
          <a:xfrm>
            <a:off x="7481825" y="5303902"/>
            <a:ext cx="235962" cy="216534"/>
          </a:xfrm>
          <a:prstGeom prst="rect">
            <a:avLst/>
          </a:prstGeom>
        </p:spPr>
        <p:txBody>
          <a:bodyPr vert="horz" wrap="none" lIns="0" tIns="0" rIns="0" bIns="0" rtlCol="0">
            <a:spAutoFit/>
          </a:bodyPr>
          <a:lstStyle/>
          <a:p>
            <a:r>
              <a:rPr sz="1407" spc="20" dirty="0">
                <a:latin typeface="Arial"/>
                <a:cs typeface="Arial"/>
              </a:rPr>
              <a:t>0</a:t>
            </a:r>
            <a:r>
              <a:rPr sz="1407" i="1" spc="20" dirty="0">
                <a:latin typeface="Arial"/>
                <a:cs typeface="Arial"/>
              </a:rPr>
              <a:t>C</a:t>
            </a:r>
            <a:endParaRPr sz="1389">
              <a:latin typeface="Arial"/>
              <a:cs typeface="Arial"/>
            </a:endParaRPr>
          </a:p>
        </p:txBody>
      </p:sp>
      <p:sp>
        <p:nvSpPr>
          <p:cNvPr id="28" name="text 1"/>
          <p:cNvSpPr txBox="1"/>
          <p:nvPr/>
        </p:nvSpPr>
        <p:spPr>
          <a:xfrm>
            <a:off x="8059372" y="5207716"/>
            <a:ext cx="145233" cy="298993"/>
          </a:xfrm>
          <a:prstGeom prst="rect">
            <a:avLst/>
          </a:prstGeom>
        </p:spPr>
        <p:txBody>
          <a:bodyPr vert="horz" wrap="none" lIns="0" tIns="0" rIns="0" bIns="0" rtlCol="0">
            <a:spAutoFit/>
          </a:bodyPr>
          <a:lstStyle/>
          <a:p>
            <a:r>
              <a:rPr sz="1943" i="1" spc="20" dirty="0">
                <a:latin typeface="Arial"/>
                <a:cs typeface="Arial"/>
              </a:rPr>
              <a:t>β</a:t>
            </a:r>
            <a:endParaRPr sz="1786">
              <a:latin typeface="Arial"/>
              <a:cs typeface="Arial"/>
            </a:endParaRPr>
          </a:p>
        </p:txBody>
      </p:sp>
      <p:sp>
        <p:nvSpPr>
          <p:cNvPr id="29" name="text 1"/>
          <p:cNvSpPr txBox="1"/>
          <p:nvPr/>
        </p:nvSpPr>
        <p:spPr>
          <a:xfrm>
            <a:off x="8214868" y="5303902"/>
            <a:ext cx="245580" cy="235129"/>
          </a:xfrm>
          <a:prstGeom prst="rect">
            <a:avLst/>
          </a:prstGeom>
        </p:spPr>
        <p:txBody>
          <a:bodyPr vert="horz" wrap="none" lIns="0" tIns="0" rIns="0" bIns="0" rtlCol="0">
            <a:spAutoFit/>
          </a:bodyPr>
          <a:lstStyle/>
          <a:p>
            <a:r>
              <a:rPr sz="1528" spc="20" dirty="0">
                <a:latin typeface="Arial"/>
                <a:cs typeface="Arial"/>
              </a:rPr>
              <a:t>1</a:t>
            </a:r>
            <a:r>
              <a:rPr sz="1528" i="1" spc="20" dirty="0">
                <a:latin typeface="Arial"/>
                <a:cs typeface="Arial"/>
              </a:rPr>
              <a:t>A</a:t>
            </a:r>
            <a:endParaRPr sz="1389">
              <a:latin typeface="Arial"/>
              <a:cs typeface="Arial"/>
            </a:endParaRPr>
          </a:p>
        </p:txBody>
      </p:sp>
      <p:sp>
        <p:nvSpPr>
          <p:cNvPr id="30" name="text 1"/>
          <p:cNvSpPr txBox="1"/>
          <p:nvPr/>
        </p:nvSpPr>
        <p:spPr>
          <a:xfrm>
            <a:off x="8777697" y="5207716"/>
            <a:ext cx="145233" cy="298993"/>
          </a:xfrm>
          <a:prstGeom prst="rect">
            <a:avLst/>
          </a:prstGeom>
        </p:spPr>
        <p:txBody>
          <a:bodyPr vert="horz" wrap="none" lIns="0" tIns="0" rIns="0" bIns="0" rtlCol="0">
            <a:spAutoFit/>
          </a:bodyPr>
          <a:lstStyle/>
          <a:p>
            <a:r>
              <a:rPr sz="1943" i="1" spc="20" dirty="0">
                <a:latin typeface="Arial"/>
                <a:cs typeface="Arial"/>
              </a:rPr>
              <a:t>β</a:t>
            </a:r>
            <a:endParaRPr sz="1786">
              <a:latin typeface="Arial"/>
              <a:cs typeface="Arial"/>
            </a:endParaRPr>
          </a:p>
        </p:txBody>
      </p:sp>
      <p:sp>
        <p:nvSpPr>
          <p:cNvPr id="31" name="text 1"/>
          <p:cNvSpPr txBox="1"/>
          <p:nvPr/>
        </p:nvSpPr>
        <p:spPr>
          <a:xfrm>
            <a:off x="8933214" y="5303902"/>
            <a:ext cx="245580" cy="235129"/>
          </a:xfrm>
          <a:prstGeom prst="rect">
            <a:avLst/>
          </a:prstGeom>
        </p:spPr>
        <p:txBody>
          <a:bodyPr vert="horz" wrap="none" lIns="0" tIns="0" rIns="0" bIns="0" rtlCol="0">
            <a:spAutoFit/>
          </a:bodyPr>
          <a:lstStyle/>
          <a:p>
            <a:r>
              <a:rPr sz="1528" spc="20" dirty="0">
                <a:latin typeface="Arial"/>
                <a:cs typeface="Arial"/>
              </a:rPr>
              <a:t>1</a:t>
            </a:r>
            <a:r>
              <a:rPr sz="1528" i="1" spc="20" dirty="0">
                <a:latin typeface="Arial"/>
                <a:cs typeface="Arial"/>
              </a:rPr>
              <a:t>B</a:t>
            </a:r>
            <a:endParaRPr sz="1389">
              <a:latin typeface="Arial"/>
              <a:cs typeface="Arial"/>
            </a:endParaRPr>
          </a:p>
        </p:txBody>
      </p:sp>
      <p:sp>
        <p:nvSpPr>
          <p:cNvPr id="32" name="text 1"/>
          <p:cNvSpPr txBox="1"/>
          <p:nvPr/>
        </p:nvSpPr>
        <p:spPr>
          <a:xfrm>
            <a:off x="9506277" y="5207716"/>
            <a:ext cx="145233" cy="298993"/>
          </a:xfrm>
          <a:prstGeom prst="rect">
            <a:avLst/>
          </a:prstGeom>
        </p:spPr>
        <p:txBody>
          <a:bodyPr vert="horz" wrap="none" lIns="0" tIns="0" rIns="0" bIns="0" rtlCol="0">
            <a:spAutoFit/>
          </a:bodyPr>
          <a:lstStyle/>
          <a:p>
            <a:r>
              <a:rPr sz="1943" i="1" spc="20" dirty="0">
                <a:latin typeface="Arial"/>
                <a:cs typeface="Arial"/>
              </a:rPr>
              <a:t>β</a:t>
            </a:r>
            <a:endParaRPr sz="1786">
              <a:latin typeface="Arial"/>
              <a:cs typeface="Arial"/>
            </a:endParaRPr>
          </a:p>
        </p:txBody>
      </p:sp>
      <p:sp>
        <p:nvSpPr>
          <p:cNvPr id="33" name="text 1"/>
          <p:cNvSpPr txBox="1"/>
          <p:nvPr/>
        </p:nvSpPr>
        <p:spPr>
          <a:xfrm>
            <a:off x="9661770" y="5303902"/>
            <a:ext cx="235962" cy="216534"/>
          </a:xfrm>
          <a:prstGeom prst="rect">
            <a:avLst/>
          </a:prstGeom>
        </p:spPr>
        <p:txBody>
          <a:bodyPr vert="horz" wrap="none" lIns="0" tIns="0" rIns="0" bIns="0" rtlCol="0">
            <a:spAutoFit/>
          </a:bodyPr>
          <a:lstStyle/>
          <a:p>
            <a:r>
              <a:rPr sz="1407" spc="20" dirty="0">
                <a:latin typeface="Arial"/>
                <a:cs typeface="Arial"/>
              </a:rPr>
              <a:t>1</a:t>
            </a:r>
            <a:r>
              <a:rPr sz="1407" i="1" spc="20" dirty="0">
                <a:latin typeface="Arial"/>
                <a:cs typeface="Arial"/>
              </a:rPr>
              <a:t>C</a:t>
            </a:r>
            <a:endParaRPr sz="1389">
              <a:latin typeface="Arial"/>
              <a:cs typeface="Arial"/>
            </a:endParaRPr>
          </a:p>
        </p:txBody>
      </p:sp>
      <p:sp>
        <p:nvSpPr>
          <p:cNvPr id="34" name="object 220"/>
          <p:cNvSpPr/>
          <p:nvPr/>
        </p:nvSpPr>
        <p:spPr>
          <a:xfrm flipV="1">
            <a:off x="1737788" y="5563573"/>
            <a:ext cx="8357738" cy="90724"/>
          </a:xfrm>
          <a:custGeom>
            <a:avLst/>
            <a:gdLst/>
            <a:ahLst/>
            <a:cxnLst/>
            <a:rect l="l" t="t" r="r" b="b"/>
            <a:pathLst>
              <a:path w="4031526" h="6921">
                <a:moveTo>
                  <a:pt x="3461" y="3461"/>
                </a:moveTo>
                <a:lnTo>
                  <a:pt x="4028066" y="3461"/>
                </a:lnTo>
              </a:path>
            </a:pathLst>
          </a:custGeom>
          <a:ln w="6921">
            <a:solidFill>
              <a:srgbClr val="000000"/>
            </a:solidFill>
          </a:ln>
        </p:spPr>
        <p:txBody>
          <a:bodyPr wrap="square" lIns="0" tIns="0" rIns="0" bIns="0" rtlCol="0">
            <a:noAutofit/>
          </a:bodyPr>
          <a:lstStyle/>
          <a:p>
            <a:endParaRPr sz="3572"/>
          </a:p>
        </p:txBody>
      </p:sp>
      <p:sp>
        <p:nvSpPr>
          <p:cNvPr id="35" name="text 1"/>
          <p:cNvSpPr txBox="1"/>
          <p:nvPr/>
        </p:nvSpPr>
        <p:spPr>
          <a:xfrm>
            <a:off x="2266440" y="5653985"/>
            <a:ext cx="975588" cy="320729"/>
          </a:xfrm>
          <a:prstGeom prst="rect">
            <a:avLst/>
          </a:prstGeom>
        </p:spPr>
        <p:txBody>
          <a:bodyPr vert="horz" wrap="none" lIns="0" tIns="0" rIns="0" bIns="0" rtlCol="0">
            <a:spAutoFit/>
          </a:bodyPr>
          <a:lstStyle/>
          <a:p>
            <a:r>
              <a:rPr sz="2084" spc="20" dirty="0">
                <a:latin typeface="Arial"/>
                <a:cs typeface="Arial"/>
              </a:rPr>
              <a:t>1</a:t>
            </a:r>
            <a:r>
              <a:rPr lang="en-US" sz="1764" spc="20" dirty="0">
                <a:latin typeface="Arial"/>
                <a:cs typeface="Arial"/>
              </a:rPr>
              <a:t>        </a:t>
            </a:r>
            <a:r>
              <a:rPr lang="en-US" sz="2084" spc="20" dirty="0">
                <a:latin typeface="Arial"/>
                <a:cs typeface="Arial"/>
              </a:rPr>
              <a:t>30</a:t>
            </a:r>
            <a:endParaRPr sz="2084" dirty="0">
              <a:latin typeface="Arial"/>
              <a:cs typeface="Arial"/>
            </a:endParaRPr>
          </a:p>
        </p:txBody>
      </p:sp>
      <p:sp>
        <p:nvSpPr>
          <p:cNvPr id="36" name="text 1"/>
          <p:cNvSpPr txBox="1"/>
          <p:nvPr/>
        </p:nvSpPr>
        <p:spPr>
          <a:xfrm>
            <a:off x="3620317" y="5691234"/>
            <a:ext cx="1620636" cy="326693"/>
          </a:xfrm>
          <a:prstGeom prst="rect">
            <a:avLst/>
          </a:prstGeom>
        </p:spPr>
        <p:txBody>
          <a:bodyPr vert="horz" wrap="none" lIns="0" tIns="0" rIns="0" bIns="0" rtlCol="0">
            <a:spAutoFit/>
          </a:bodyPr>
          <a:lstStyle/>
          <a:p>
            <a:r>
              <a:rPr sz="2123" spc="20" dirty="0">
                <a:latin typeface="Arial"/>
                <a:cs typeface="Arial"/>
              </a:rPr>
              <a:t>0.2   0.3   0.4</a:t>
            </a:r>
            <a:endParaRPr sz="1984" dirty="0">
              <a:latin typeface="Arial"/>
              <a:cs typeface="Arial"/>
            </a:endParaRPr>
          </a:p>
        </p:txBody>
      </p:sp>
      <p:sp>
        <p:nvSpPr>
          <p:cNvPr id="37" name="text 1"/>
          <p:cNvSpPr txBox="1"/>
          <p:nvPr/>
        </p:nvSpPr>
        <p:spPr>
          <a:xfrm>
            <a:off x="5945213" y="5691233"/>
            <a:ext cx="4005584" cy="335926"/>
          </a:xfrm>
          <a:prstGeom prst="rect">
            <a:avLst/>
          </a:prstGeom>
        </p:spPr>
        <p:txBody>
          <a:bodyPr vert="horz" wrap="none" lIns="0" tIns="0" rIns="0" bIns="0" rtlCol="0">
            <a:spAutoFit/>
          </a:bodyPr>
          <a:lstStyle/>
          <a:p>
            <a:r>
              <a:rPr sz="2183" spc="20" dirty="0">
                <a:latin typeface="Arial"/>
                <a:cs typeface="Arial"/>
              </a:rPr>
              <a:t>0.6    0.6    0.6    1.5    1.5    1.5</a:t>
            </a:r>
            <a:endParaRPr sz="2183">
              <a:latin typeface="Arial"/>
              <a:cs typeface="Arial"/>
            </a:endParaRPr>
          </a:p>
        </p:txBody>
      </p:sp>
      <p:sp>
        <p:nvSpPr>
          <p:cNvPr id="38" name="text 1"/>
          <p:cNvSpPr txBox="1"/>
          <p:nvPr/>
        </p:nvSpPr>
        <p:spPr>
          <a:xfrm>
            <a:off x="2261222" y="6018250"/>
            <a:ext cx="1141659" cy="320729"/>
          </a:xfrm>
          <a:prstGeom prst="rect">
            <a:avLst/>
          </a:prstGeom>
        </p:spPr>
        <p:txBody>
          <a:bodyPr vert="horz" wrap="none" lIns="0" tIns="0" rIns="0" bIns="0" rtlCol="0">
            <a:spAutoFit/>
          </a:bodyPr>
          <a:lstStyle/>
          <a:p>
            <a:r>
              <a:rPr sz="2084" spc="20" dirty="0">
                <a:latin typeface="Arial"/>
                <a:cs typeface="Arial"/>
              </a:rPr>
              <a:t>2</a:t>
            </a:r>
            <a:r>
              <a:rPr lang="en-US" sz="2084" spc="20" dirty="0">
                <a:latin typeface="Arial"/>
                <a:cs typeface="Arial"/>
              </a:rPr>
              <a:t>       30  </a:t>
            </a:r>
            <a:endParaRPr sz="2084" dirty="0">
              <a:latin typeface="Arial"/>
              <a:cs typeface="Arial"/>
            </a:endParaRPr>
          </a:p>
        </p:txBody>
      </p:sp>
      <p:sp>
        <p:nvSpPr>
          <p:cNvPr id="39" name="text 1"/>
          <p:cNvSpPr txBox="1"/>
          <p:nvPr/>
        </p:nvSpPr>
        <p:spPr>
          <a:xfrm>
            <a:off x="3620317" y="6032692"/>
            <a:ext cx="1620636" cy="326693"/>
          </a:xfrm>
          <a:prstGeom prst="rect">
            <a:avLst/>
          </a:prstGeom>
        </p:spPr>
        <p:txBody>
          <a:bodyPr vert="horz" wrap="none" lIns="0" tIns="0" rIns="0" bIns="0" rtlCol="0">
            <a:spAutoFit/>
          </a:bodyPr>
          <a:lstStyle/>
          <a:p>
            <a:r>
              <a:rPr sz="2123" spc="20" dirty="0">
                <a:latin typeface="Arial"/>
                <a:cs typeface="Arial"/>
              </a:rPr>
              <a:t>0.2   0.3   0.4</a:t>
            </a:r>
            <a:endParaRPr sz="1984">
              <a:latin typeface="Arial"/>
              <a:cs typeface="Arial"/>
            </a:endParaRPr>
          </a:p>
        </p:txBody>
      </p:sp>
      <p:sp>
        <p:nvSpPr>
          <p:cNvPr id="40" name="text 1"/>
          <p:cNvSpPr txBox="1"/>
          <p:nvPr/>
        </p:nvSpPr>
        <p:spPr>
          <a:xfrm>
            <a:off x="5945213" y="6032691"/>
            <a:ext cx="4005584" cy="335926"/>
          </a:xfrm>
          <a:prstGeom prst="rect">
            <a:avLst/>
          </a:prstGeom>
        </p:spPr>
        <p:txBody>
          <a:bodyPr vert="horz" wrap="none" lIns="0" tIns="0" rIns="0" bIns="0" rtlCol="0">
            <a:spAutoFit/>
          </a:bodyPr>
          <a:lstStyle/>
          <a:p>
            <a:r>
              <a:rPr sz="2183" spc="20" dirty="0">
                <a:latin typeface="Arial"/>
                <a:cs typeface="Arial"/>
              </a:rPr>
              <a:t>0.9    0.6    0.3    1.2    1.5    1.8</a:t>
            </a:r>
            <a:endParaRPr sz="2183">
              <a:latin typeface="Arial"/>
              <a:cs typeface="Arial"/>
            </a:endParaRPr>
          </a:p>
        </p:txBody>
      </p:sp>
      <p:sp>
        <p:nvSpPr>
          <p:cNvPr id="41" name="object 221"/>
          <p:cNvSpPr/>
          <p:nvPr/>
        </p:nvSpPr>
        <p:spPr>
          <a:xfrm>
            <a:off x="1737790" y="6306067"/>
            <a:ext cx="8361871" cy="90724"/>
          </a:xfrm>
          <a:custGeom>
            <a:avLst/>
            <a:gdLst/>
            <a:ahLst/>
            <a:cxnLst/>
            <a:rect l="l" t="t" r="r" b="b"/>
            <a:pathLst>
              <a:path w="4035691" h="11087">
                <a:moveTo>
                  <a:pt x="5543" y="5543"/>
                </a:moveTo>
                <a:lnTo>
                  <a:pt x="4030148" y="5543"/>
                </a:lnTo>
              </a:path>
            </a:pathLst>
          </a:custGeom>
          <a:ln w="11087">
            <a:solidFill>
              <a:srgbClr val="000000"/>
            </a:solidFill>
          </a:ln>
        </p:spPr>
        <p:txBody>
          <a:bodyPr wrap="square" lIns="0" tIns="0" rIns="0" bIns="0" rtlCol="0">
            <a:noAutofit/>
          </a:bodyPr>
          <a:lstStyle/>
          <a:p>
            <a:endParaRPr sz="3572"/>
          </a:p>
        </p:txBody>
      </p:sp>
    </p:spTree>
    <p:extLst>
      <p:ext uri="{BB962C8B-B14F-4D97-AF65-F5344CB8AC3E}">
        <p14:creationId xmlns:p14="http://schemas.microsoft.com/office/powerpoint/2010/main" val="41342392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433311" y="6686516"/>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RESULTS: Scenario 1</a:t>
            </a:r>
          </a:p>
        </p:txBody>
      </p:sp>
      <p:sp>
        <p:nvSpPr>
          <p:cNvPr id="7" name="text 1"/>
          <p:cNvSpPr txBox="1"/>
          <p:nvPr/>
        </p:nvSpPr>
        <p:spPr>
          <a:xfrm>
            <a:off x="4291016" y="6387523"/>
            <a:ext cx="4165884" cy="298993"/>
          </a:xfrm>
          <a:prstGeom prst="rect">
            <a:avLst/>
          </a:prstGeom>
        </p:spPr>
        <p:txBody>
          <a:bodyPr vert="horz" wrap="none" lIns="0" tIns="0" rIns="0" bIns="0" rtlCol="0">
            <a:spAutoFit/>
          </a:bodyPr>
          <a:lstStyle/>
          <a:p>
            <a:r>
              <a:rPr sz="1943" spc="20" dirty="0">
                <a:latin typeface="Arial"/>
                <a:cs typeface="Arial"/>
              </a:rPr>
              <a:t>Bias is negligible across all methods.</a:t>
            </a:r>
            <a:endParaRPr sz="1786">
              <a:latin typeface="Arial"/>
              <a:cs typeface="Aria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386" y="1779660"/>
            <a:ext cx="6170097" cy="4423676"/>
          </a:xfrm>
          <a:prstGeom prst="rect">
            <a:avLst/>
          </a:prstGeom>
        </p:spPr>
      </p:pic>
    </p:spTree>
    <p:extLst>
      <p:ext uri="{BB962C8B-B14F-4D97-AF65-F5344CB8AC3E}">
        <p14:creationId xmlns:p14="http://schemas.microsoft.com/office/powerpoint/2010/main" val="118275219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433311" y="6686516"/>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RESULTS: Scenario 1 cont.</a:t>
            </a:r>
          </a:p>
        </p:txBody>
      </p:sp>
      <p:sp>
        <p:nvSpPr>
          <p:cNvPr id="9" name="text 1"/>
          <p:cNvSpPr txBox="1"/>
          <p:nvPr/>
        </p:nvSpPr>
        <p:spPr>
          <a:xfrm>
            <a:off x="4410626" y="6193741"/>
            <a:ext cx="3869008" cy="308098"/>
          </a:xfrm>
          <a:prstGeom prst="rect">
            <a:avLst/>
          </a:prstGeom>
        </p:spPr>
        <p:txBody>
          <a:bodyPr vert="horz" wrap="none" lIns="0" tIns="0" rIns="0" bIns="0" rtlCol="0">
            <a:spAutoFit/>
          </a:bodyPr>
          <a:lstStyle/>
          <a:p>
            <a:r>
              <a:rPr sz="2002" spc="20" dirty="0">
                <a:latin typeface="Arial"/>
                <a:cs typeface="Arial"/>
              </a:rPr>
              <a:t>RMSE is smallest with the BJSM.</a:t>
            </a:r>
            <a:endParaRPr sz="1984" dirty="0">
              <a:latin typeface="Arial"/>
              <a:cs typeface="Arial"/>
            </a:endParaRP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735" y="1685736"/>
            <a:ext cx="6667504" cy="4331182"/>
          </a:xfrm>
          <a:prstGeom prst="rect">
            <a:avLst/>
          </a:prstGeom>
        </p:spPr>
      </p:pic>
    </p:spTree>
    <p:extLst>
      <p:ext uri="{BB962C8B-B14F-4D97-AF65-F5344CB8AC3E}">
        <p14:creationId xmlns:p14="http://schemas.microsoft.com/office/powerpoint/2010/main" val="186620745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433311" y="6686516"/>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RESULTS: Scenario 1 cont.</a:t>
            </a:r>
          </a:p>
        </p:txBody>
      </p:sp>
      <p:sp>
        <p:nvSpPr>
          <p:cNvPr id="7" name="text 1"/>
          <p:cNvSpPr txBox="1"/>
          <p:nvPr/>
        </p:nvSpPr>
        <p:spPr>
          <a:xfrm>
            <a:off x="3453140" y="6324767"/>
            <a:ext cx="5801140" cy="308098"/>
          </a:xfrm>
          <a:prstGeom prst="rect">
            <a:avLst/>
          </a:prstGeom>
        </p:spPr>
        <p:txBody>
          <a:bodyPr vert="horz" wrap="none" lIns="0" tIns="0" rIns="0" bIns="0" rtlCol="0">
            <a:spAutoFit/>
          </a:bodyPr>
          <a:lstStyle/>
          <a:p>
            <a:r>
              <a:rPr sz="2002" spc="20" dirty="0">
                <a:latin typeface="Arial"/>
                <a:cs typeface="Arial"/>
              </a:rPr>
              <a:t>Average 95% CI length is smallest with the BJSM.</a:t>
            </a:r>
            <a:endParaRPr sz="1984">
              <a:latin typeface="Arial"/>
              <a:cs typeface="Aria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267" y="1763728"/>
            <a:ext cx="6606274" cy="4441988"/>
          </a:xfrm>
          <a:prstGeom prst="rect">
            <a:avLst/>
          </a:prstGeom>
        </p:spPr>
      </p:pic>
    </p:spTree>
    <p:extLst>
      <p:ext uri="{BB962C8B-B14F-4D97-AF65-F5344CB8AC3E}">
        <p14:creationId xmlns:p14="http://schemas.microsoft.com/office/powerpoint/2010/main" val="194650024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382512" y="7279185"/>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RESULTS: Scenario 2</a:t>
            </a:r>
          </a:p>
        </p:txBody>
      </p:sp>
      <p:sp>
        <p:nvSpPr>
          <p:cNvPr id="9" name="text 1"/>
          <p:cNvSpPr txBox="1"/>
          <p:nvPr/>
        </p:nvSpPr>
        <p:spPr>
          <a:xfrm>
            <a:off x="4657056" y="6447745"/>
            <a:ext cx="3324628" cy="308098"/>
          </a:xfrm>
          <a:prstGeom prst="rect">
            <a:avLst/>
          </a:prstGeom>
        </p:spPr>
        <p:txBody>
          <a:bodyPr vert="horz" wrap="none" lIns="0" tIns="0" rIns="0" bIns="0" rtlCol="0">
            <a:spAutoFit/>
          </a:bodyPr>
          <a:lstStyle/>
          <a:p>
            <a:r>
              <a:rPr sz="2002" spc="20" dirty="0">
                <a:latin typeface="Arial"/>
                <a:cs typeface="Arial"/>
              </a:rPr>
              <a:t>Bias is small for all methods.</a:t>
            </a:r>
            <a:endParaRPr sz="1984">
              <a:latin typeface="Arial"/>
              <a:cs typeface="Arial"/>
            </a:endParaRP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355" y="1744271"/>
            <a:ext cx="6282455" cy="4524479"/>
          </a:xfrm>
          <a:prstGeom prst="rect">
            <a:avLst/>
          </a:prstGeom>
        </p:spPr>
      </p:pic>
    </p:spTree>
    <p:extLst>
      <p:ext uri="{BB962C8B-B14F-4D97-AF65-F5344CB8AC3E}">
        <p14:creationId xmlns:p14="http://schemas.microsoft.com/office/powerpoint/2010/main" val="118890771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382512" y="7279185"/>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RESULTS: Scenario 2 (</a:t>
            </a:r>
            <a:r>
              <a:rPr lang="en-US" dirty="0" err="1"/>
              <a:t>cont</a:t>
            </a:r>
            <a:r>
              <a:rPr lang="en-US" dirty="0"/>
              <a:t>)</a:t>
            </a:r>
          </a:p>
        </p:txBody>
      </p:sp>
      <p:sp>
        <p:nvSpPr>
          <p:cNvPr id="7" name="text 1"/>
          <p:cNvSpPr txBox="1"/>
          <p:nvPr/>
        </p:nvSpPr>
        <p:spPr>
          <a:xfrm>
            <a:off x="4465995" y="6295341"/>
            <a:ext cx="3752630" cy="308098"/>
          </a:xfrm>
          <a:prstGeom prst="rect">
            <a:avLst/>
          </a:prstGeom>
        </p:spPr>
        <p:txBody>
          <a:bodyPr vert="horz" wrap="none" lIns="0" tIns="0" rIns="0" bIns="0" rtlCol="0">
            <a:spAutoFit/>
          </a:bodyPr>
          <a:lstStyle/>
          <a:p>
            <a:r>
              <a:rPr sz="2002" spc="20" dirty="0">
                <a:latin typeface="Arial"/>
                <a:cs typeface="Arial"/>
              </a:rPr>
              <a:t>RMSE is smaller with the BJSM.</a:t>
            </a:r>
            <a:endParaRPr sz="1984">
              <a:latin typeface="Arial"/>
              <a:cs typeface="Aria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380" y="1730287"/>
            <a:ext cx="6730183" cy="4435584"/>
          </a:xfrm>
          <a:prstGeom prst="rect">
            <a:avLst/>
          </a:prstGeom>
        </p:spPr>
      </p:pic>
    </p:spTree>
    <p:extLst>
      <p:ext uri="{BB962C8B-B14F-4D97-AF65-F5344CB8AC3E}">
        <p14:creationId xmlns:p14="http://schemas.microsoft.com/office/powerpoint/2010/main" val="38214800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1"/>
          <p:cNvSpPr txBox="1"/>
          <p:nvPr/>
        </p:nvSpPr>
        <p:spPr>
          <a:xfrm>
            <a:off x="1798325" y="6686516"/>
            <a:ext cx="2408673" cy="174022"/>
          </a:xfrm>
          <a:prstGeom prst="rect">
            <a:avLst/>
          </a:prstGeom>
        </p:spPr>
        <p:txBody>
          <a:bodyPr vert="horz" wrap="none" lIns="0" tIns="0" rIns="0" bIns="0" rtlCol="0">
            <a:spAutoFit/>
          </a:bodyPr>
          <a:lstStyle/>
          <a:p>
            <a:r>
              <a:rPr sz="1131" spc="20" dirty="0">
                <a:solidFill>
                  <a:srgbClr val="FFFFFF"/>
                </a:solidFill>
                <a:latin typeface="Arial"/>
                <a:cs typeface="Arial"/>
              </a:rPr>
              <a:t>Boxian Wei  (</a:t>
            </a:r>
            <a:r>
              <a:rPr sz="1131" i="1" spc="20" dirty="0">
                <a:solidFill>
                  <a:srgbClr val="FFFFFF"/>
                </a:solidFill>
                <a:latin typeface="Arial"/>
                <a:cs typeface="Arial"/>
              </a:rPr>
              <a:t>University of Michigan</a:t>
            </a:r>
            <a:r>
              <a:rPr sz="1131" spc="20" dirty="0">
                <a:solidFill>
                  <a:srgbClr val="FFFFFF"/>
                </a:solidFill>
                <a:latin typeface="Arial"/>
                <a:cs typeface="Arial"/>
              </a:rPr>
              <a:t>)</a:t>
            </a:r>
            <a:endParaRPr sz="992">
              <a:latin typeface="Arial"/>
              <a:cs typeface="Arial"/>
            </a:endParaRPr>
          </a:p>
        </p:txBody>
      </p:sp>
      <p:sp>
        <p:nvSpPr>
          <p:cNvPr id="15" name="text 1"/>
          <p:cNvSpPr txBox="1"/>
          <p:nvPr/>
        </p:nvSpPr>
        <p:spPr>
          <a:xfrm>
            <a:off x="5382512" y="7279185"/>
            <a:ext cx="1272143" cy="164660"/>
          </a:xfrm>
          <a:prstGeom prst="rect">
            <a:avLst/>
          </a:prstGeom>
        </p:spPr>
        <p:txBody>
          <a:bodyPr vert="horz" wrap="none" lIns="0" tIns="0" rIns="0" bIns="0" rtlCol="0">
            <a:spAutoFit/>
          </a:bodyPr>
          <a:lstStyle/>
          <a:p>
            <a:r>
              <a:rPr sz="1070" spc="20" dirty="0">
                <a:solidFill>
                  <a:srgbClr val="FFFFFF"/>
                </a:solidFill>
                <a:latin typeface="Arial"/>
                <a:cs typeface="Arial"/>
              </a:rPr>
              <a:t>Bayesian snSMART</a:t>
            </a:r>
            <a:endParaRPr sz="992">
              <a:latin typeface="Arial"/>
              <a:cs typeface="Arial"/>
            </a:endParaRPr>
          </a:p>
        </p:txBody>
      </p:sp>
      <p:sp>
        <p:nvSpPr>
          <p:cNvPr id="16" name="Title 15"/>
          <p:cNvSpPr>
            <a:spLocks noGrp="1"/>
          </p:cNvSpPr>
          <p:nvPr>
            <p:ph type="title"/>
          </p:nvPr>
        </p:nvSpPr>
        <p:spPr/>
        <p:txBody>
          <a:bodyPr>
            <a:normAutofit/>
          </a:bodyPr>
          <a:lstStyle/>
          <a:p>
            <a:r>
              <a:rPr lang="en-US" dirty="0"/>
              <a:t>Simulation RESULTS: Scenario 2 (</a:t>
            </a:r>
            <a:r>
              <a:rPr lang="en-US" dirty="0" err="1"/>
              <a:t>cont</a:t>
            </a:r>
            <a:r>
              <a:rPr lang="en-US" dirty="0"/>
              <a:t>)</a:t>
            </a:r>
          </a:p>
        </p:txBody>
      </p:sp>
      <p:sp>
        <p:nvSpPr>
          <p:cNvPr id="9" name="text 1"/>
          <p:cNvSpPr txBox="1"/>
          <p:nvPr/>
        </p:nvSpPr>
        <p:spPr>
          <a:xfrm>
            <a:off x="3508510" y="6494108"/>
            <a:ext cx="5684761" cy="308098"/>
          </a:xfrm>
          <a:prstGeom prst="rect">
            <a:avLst/>
          </a:prstGeom>
        </p:spPr>
        <p:txBody>
          <a:bodyPr vert="horz" wrap="none" lIns="0" tIns="0" rIns="0" bIns="0" rtlCol="0">
            <a:spAutoFit/>
          </a:bodyPr>
          <a:lstStyle/>
          <a:p>
            <a:r>
              <a:rPr sz="2002" spc="20" dirty="0">
                <a:latin typeface="Arial"/>
                <a:cs typeface="Arial"/>
              </a:rPr>
              <a:t>Average 95% CI length is smaller with the BJSM.</a:t>
            </a:r>
            <a:endParaRPr sz="1984">
              <a:latin typeface="Arial"/>
              <a:cs typeface="Arial"/>
            </a:endParaRP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60" y="1660756"/>
            <a:ext cx="7037215" cy="4749103"/>
          </a:xfrm>
          <a:prstGeom prst="rect">
            <a:avLst/>
          </a:prstGeom>
        </p:spPr>
      </p:pic>
    </p:spTree>
    <p:extLst>
      <p:ext uri="{BB962C8B-B14F-4D97-AF65-F5344CB8AC3E}">
        <p14:creationId xmlns:p14="http://schemas.microsoft.com/office/powerpoint/2010/main" val="36695527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4AEF-D56D-4495-BA4B-83DC69A5F0A5}"/>
              </a:ext>
            </a:extLst>
          </p:cNvPr>
          <p:cNvSpPr>
            <a:spLocks noGrp="1"/>
          </p:cNvSpPr>
          <p:nvPr>
            <p:ph type="title"/>
          </p:nvPr>
        </p:nvSpPr>
        <p:spPr/>
        <p:txBody>
          <a:bodyPr/>
          <a:lstStyle/>
          <a:p>
            <a:r>
              <a:rPr lang="en-US" dirty="0"/>
              <a:t>Simulation results</a:t>
            </a:r>
          </a:p>
        </p:txBody>
      </p:sp>
      <p:sp>
        <p:nvSpPr>
          <p:cNvPr id="3" name="Content Placeholder 2">
            <a:extLst>
              <a:ext uri="{FF2B5EF4-FFF2-40B4-BE49-F238E27FC236}">
                <a16:creationId xmlns:a16="http://schemas.microsoft.com/office/drawing/2014/main" id="{0E7DDBED-5680-485E-A17F-7E491C3E8E07}"/>
              </a:ext>
            </a:extLst>
          </p:cNvPr>
          <p:cNvSpPr>
            <a:spLocks noGrp="1"/>
          </p:cNvSpPr>
          <p:nvPr>
            <p:ph idx="1"/>
          </p:nvPr>
        </p:nvSpPr>
        <p:spPr/>
        <p:txBody>
          <a:bodyPr>
            <a:normAutofit/>
          </a:bodyPr>
          <a:lstStyle/>
          <a:p>
            <a:pPr>
              <a:buFont typeface="Courier New" panose="02070309020205020404" pitchFamily="49" charset="0"/>
              <a:buChar char="o"/>
            </a:pPr>
            <a:r>
              <a:rPr lang="en-US" sz="2600" dirty="0"/>
              <a:t>When assumptions hold, </a:t>
            </a:r>
            <a:r>
              <a:rPr lang="en-US" sz="2600" b="1" dirty="0"/>
              <a:t>joint stage Bayesian model </a:t>
            </a:r>
            <a:r>
              <a:rPr lang="en-US" sz="2600" dirty="0"/>
              <a:t>has low to no bias, the smallest </a:t>
            </a:r>
            <a:r>
              <a:rPr lang="en-US" sz="2600" dirty="0" err="1"/>
              <a:t>rMSE</a:t>
            </a:r>
            <a:r>
              <a:rPr lang="en-US" sz="2600" dirty="0"/>
              <a:t>, shortest CIs and nominal coverage</a:t>
            </a:r>
          </a:p>
          <a:p>
            <a:pPr>
              <a:buFont typeface="Courier New" panose="02070309020205020404" pitchFamily="49" charset="0"/>
              <a:buChar char="o"/>
            </a:pPr>
            <a:r>
              <a:rPr lang="en-US" sz="2600" dirty="0"/>
              <a:t>When assumptions are violated, </a:t>
            </a:r>
            <a:r>
              <a:rPr lang="en-US" sz="2600" b="1" dirty="0"/>
              <a:t>joint stage Bayesian model </a:t>
            </a:r>
            <a:r>
              <a:rPr lang="en-US" sz="2600" dirty="0"/>
              <a:t>has better properties than the Log-Poisson model model in most settings (may have larger bias, but smaller </a:t>
            </a:r>
            <a:r>
              <a:rPr lang="en-US" sz="2600" dirty="0" err="1"/>
              <a:t>rMSE</a:t>
            </a:r>
            <a:r>
              <a:rPr lang="en-US" sz="2600" dirty="0"/>
              <a:t>)</a:t>
            </a:r>
          </a:p>
          <a:p>
            <a:pPr>
              <a:buFont typeface="Courier New" panose="02070309020205020404" pitchFamily="49" charset="0"/>
              <a:buChar char="o"/>
            </a:pPr>
            <a:r>
              <a:rPr lang="en-US" sz="2600" dirty="0"/>
              <a:t>Allowing the linkage parameters to differ by first stage treatment does not provide a large reduction in bias or </a:t>
            </a:r>
            <a:r>
              <a:rPr lang="en-US" sz="2600" dirty="0" err="1"/>
              <a:t>rMSE</a:t>
            </a:r>
            <a:r>
              <a:rPr lang="en-US" sz="2600" dirty="0"/>
              <a:t> in smaller sample sizes (n&lt;360), so we do not recommend it</a:t>
            </a:r>
          </a:p>
        </p:txBody>
      </p:sp>
      <p:sp>
        <p:nvSpPr>
          <p:cNvPr id="4" name="Slide Number Placeholder 3">
            <a:extLst>
              <a:ext uri="{FF2B5EF4-FFF2-40B4-BE49-F238E27FC236}">
                <a16:creationId xmlns:a16="http://schemas.microsoft.com/office/drawing/2014/main" id="{2A8548DB-C653-4E87-9332-6DBD9DF75F5B}"/>
              </a:ext>
            </a:extLst>
          </p:cNvPr>
          <p:cNvSpPr>
            <a:spLocks noGrp="1"/>
          </p:cNvSpPr>
          <p:nvPr>
            <p:ph type="sldNum" sz="quarter" idx="12"/>
          </p:nvPr>
        </p:nvSpPr>
        <p:spPr/>
        <p:txBody>
          <a:bodyPr/>
          <a:lstStyle/>
          <a:p>
            <a:fld id="{9DCF266C-2C2B-4FD8-88EF-84D42B4CF5B3}" type="slidenum">
              <a:rPr lang="en-US" smtClean="0"/>
              <a:t>177</a:t>
            </a:fld>
            <a:endParaRPr lang="en-US" dirty="0"/>
          </a:p>
        </p:txBody>
      </p:sp>
    </p:spTree>
    <p:extLst>
      <p:ext uri="{BB962C8B-B14F-4D97-AF65-F5344CB8AC3E}">
        <p14:creationId xmlns:p14="http://schemas.microsoft.com/office/powerpoint/2010/main" val="38714144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9DCF266C-2C2B-4FD8-88EF-84D42B4CF5B3}" type="slidenum">
              <a:rPr lang="en-US" smtClean="0"/>
              <a:t>178</a:t>
            </a:fld>
            <a:endParaRPr lang="en-US" dirty="0"/>
          </a:p>
        </p:txBody>
      </p:sp>
    </p:spTree>
    <p:extLst>
      <p:ext uri="{BB962C8B-B14F-4D97-AF65-F5344CB8AC3E}">
        <p14:creationId xmlns:p14="http://schemas.microsoft.com/office/powerpoint/2010/main" val="37594236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19409A-A7FA-4E07-A6C0-ED4EB73ED649}" type="slidenum">
              <a:rPr lang="en-US" smtClean="0"/>
              <a:t>179</a:t>
            </a:fld>
            <a:endParaRPr lang="en-US" dirty="0"/>
          </a:p>
        </p:txBody>
      </p:sp>
      <p:sp>
        <p:nvSpPr>
          <p:cNvPr id="5" name="Title 4"/>
          <p:cNvSpPr>
            <a:spLocks noGrp="1"/>
          </p:cNvSpPr>
          <p:nvPr>
            <p:ph type="title" idx="4294967295"/>
          </p:nvPr>
        </p:nvSpPr>
        <p:spPr>
          <a:xfrm>
            <a:off x="2563283" y="2679700"/>
            <a:ext cx="7315200" cy="1295400"/>
          </a:xfrm>
        </p:spPr>
        <p:txBody>
          <a:bodyPr>
            <a:noAutofit/>
          </a:bodyPr>
          <a:lstStyle/>
          <a:p>
            <a:pPr algn="ctr"/>
            <a:br>
              <a:rPr lang="en-US" sz="8000" dirty="0"/>
            </a:br>
            <a:r>
              <a:rPr lang="en-US" sz="8000" b="1" cap="none" spc="0" dirty="0">
                <a:ln w="22225">
                  <a:solidFill>
                    <a:schemeClr val="accent2"/>
                  </a:solidFill>
                  <a:prstDash val="solid"/>
                </a:ln>
                <a:solidFill>
                  <a:schemeClr val="accent2">
                    <a:lumMod val="40000"/>
                    <a:lumOff val="60000"/>
                  </a:schemeClr>
                </a:solidFill>
                <a:latin typeface="+mn-lt"/>
              </a:rPr>
              <a:t>The END</a:t>
            </a:r>
            <a:br>
              <a:rPr lang="en-U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br>
            <a:endParaRPr lang="en-U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ndParaRPr>
          </a:p>
        </p:txBody>
      </p:sp>
      <p:sp>
        <p:nvSpPr>
          <p:cNvPr id="2" name="TextBox 1"/>
          <p:cNvSpPr txBox="1"/>
          <p:nvPr/>
        </p:nvSpPr>
        <p:spPr>
          <a:xfrm>
            <a:off x="1604433" y="4470400"/>
            <a:ext cx="923290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n w="0"/>
                <a:solidFill>
                  <a:schemeClr val="tx1"/>
                </a:solidFill>
                <a:effectLst>
                  <a:outerShdw blurRad="38100" dist="19050" dir="2700000" algn="tl" rotWithShape="0">
                    <a:schemeClr val="dk1">
                      <a:alpha val="40000"/>
                    </a:schemeClr>
                  </a:outerShdw>
                </a:effectLst>
                <a:hlinkClick r:id="rId2"/>
              </a:rPr>
              <a:t>kidwell@umich.edu</a:t>
            </a:r>
            <a:br>
              <a:rPr lang="en-US" dirty="0">
                <a:ln w="0"/>
                <a:solidFill>
                  <a:schemeClr val="tx1"/>
                </a:solidFill>
                <a:effectLst>
                  <a:outerShdw blurRad="38100" dist="19050" dir="2700000" algn="tl" rotWithShape="0">
                    <a:schemeClr val="dk1">
                      <a:alpha val="40000"/>
                    </a:schemeClr>
                  </a:outerShdw>
                </a:effectLst>
              </a:rPr>
            </a:br>
            <a:r>
              <a:rPr lang="en-US" dirty="0">
                <a:ln w="0"/>
                <a:solidFill>
                  <a:schemeClr val="tx1"/>
                </a:solidFill>
                <a:effectLst>
                  <a:outerShdw blurRad="38100" dist="19050" dir="2700000" algn="tl" rotWithShape="0">
                    <a:schemeClr val="dk1">
                      <a:alpha val="40000"/>
                    </a:schemeClr>
                  </a:outerShdw>
                </a:effectLst>
                <a:hlinkClick r:id="rId3"/>
              </a:rPr>
              <a:t>http://site.google.com/umich.edu/kidwell</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6262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727" y="710915"/>
            <a:ext cx="7886700" cy="1325563"/>
          </a:xfrm>
        </p:spPr>
        <p:txBody>
          <a:bodyPr/>
          <a:lstStyle/>
          <a:p>
            <a:r>
              <a:rPr lang="en-US" dirty="0"/>
              <a:t>DTR Elements</a:t>
            </a:r>
          </a:p>
        </p:txBody>
      </p:sp>
      <p:grpSp>
        <p:nvGrpSpPr>
          <p:cNvPr id="32" name="Group 31"/>
          <p:cNvGrpSpPr/>
          <p:nvPr/>
        </p:nvGrpSpPr>
        <p:grpSpPr>
          <a:xfrm>
            <a:off x="912521" y="2671665"/>
            <a:ext cx="1803694" cy="1053009"/>
            <a:chOff x="394237" y="1890978"/>
            <a:chExt cx="1557508" cy="1053009"/>
          </a:xfrm>
        </p:grpSpPr>
        <p:sp>
          <p:nvSpPr>
            <p:cNvPr id="33" name="Oval 32"/>
            <p:cNvSpPr/>
            <p:nvPr/>
          </p:nvSpPr>
          <p:spPr>
            <a:xfrm>
              <a:off x="394237" y="1890978"/>
              <a:ext cx="1557508" cy="10530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5779" y="2103238"/>
              <a:ext cx="1535965" cy="646331"/>
            </a:xfrm>
            <a:prstGeom prst="rect">
              <a:avLst/>
            </a:prstGeom>
            <a:noFill/>
          </p:spPr>
          <p:txBody>
            <a:bodyPr wrap="square" rtlCol="0">
              <a:spAutoFit/>
            </a:bodyPr>
            <a:lstStyle/>
            <a:p>
              <a:r>
                <a:rPr lang="en-US" b="1" i="1" dirty="0"/>
                <a:t>Intervention options: </a:t>
              </a:r>
              <a:r>
                <a:rPr lang="en-US" i="1" dirty="0"/>
                <a:t>treatment</a:t>
              </a:r>
              <a:endParaRPr lang="en-US" dirty="0"/>
            </a:p>
          </p:txBody>
        </p:sp>
      </p:grpSp>
      <p:cxnSp>
        <p:nvCxnSpPr>
          <p:cNvPr id="28" name="Straight Arrow Connector 27"/>
          <p:cNvCxnSpPr>
            <a:cxnSpLocks/>
            <a:stCxn id="35" idx="2"/>
            <a:endCxn id="36" idx="0"/>
          </p:cNvCxnSpPr>
          <p:nvPr/>
        </p:nvCxnSpPr>
        <p:spPr>
          <a:xfrm>
            <a:off x="5813323" y="3095972"/>
            <a:ext cx="2106067"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35" idx="2"/>
            <a:endCxn id="37" idx="0"/>
          </p:cNvCxnSpPr>
          <p:nvPr/>
        </p:nvCxnSpPr>
        <p:spPr>
          <a:xfrm flipH="1">
            <a:off x="3807510" y="3095972"/>
            <a:ext cx="2005813"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09613" y="3783671"/>
            <a:ext cx="2601275" cy="646331"/>
          </a:xfrm>
          <a:prstGeom prst="rect">
            <a:avLst/>
          </a:prstGeom>
          <a:noFill/>
        </p:spPr>
        <p:txBody>
          <a:bodyPr wrap="square" rtlCol="0">
            <a:spAutoFit/>
          </a:bodyPr>
          <a:lstStyle/>
          <a:p>
            <a:r>
              <a:rPr lang="en-US" dirty="0"/>
              <a:t>Disease </a:t>
            </a:r>
          </a:p>
          <a:p>
            <a:r>
              <a:rPr lang="en-US" dirty="0"/>
              <a:t>progression</a:t>
            </a:r>
          </a:p>
        </p:txBody>
      </p:sp>
      <p:sp>
        <p:nvSpPr>
          <p:cNvPr id="35" name="TextBox 34"/>
          <p:cNvSpPr txBox="1"/>
          <p:nvPr/>
        </p:nvSpPr>
        <p:spPr>
          <a:xfrm>
            <a:off x="5218077" y="2726640"/>
            <a:ext cx="1190491" cy="369332"/>
          </a:xfrm>
          <a:prstGeom prst="rect">
            <a:avLst/>
          </a:prstGeom>
          <a:noFill/>
          <a:ln>
            <a:solidFill>
              <a:schemeClr val="tx1"/>
            </a:solidFill>
          </a:ln>
        </p:spPr>
        <p:txBody>
          <a:bodyPr wrap="square" rtlCol="0">
            <a:spAutoFit/>
          </a:bodyPr>
          <a:lstStyle/>
          <a:p>
            <a:r>
              <a:rPr lang="en-US" dirty="0"/>
              <a:t>Pazopanib</a:t>
            </a:r>
          </a:p>
        </p:txBody>
      </p:sp>
      <p:sp>
        <p:nvSpPr>
          <p:cNvPr id="36" name="TextBox 35"/>
          <p:cNvSpPr txBox="1"/>
          <p:nvPr/>
        </p:nvSpPr>
        <p:spPr>
          <a:xfrm>
            <a:off x="6864113" y="5001247"/>
            <a:ext cx="2110554" cy="369332"/>
          </a:xfrm>
          <a:prstGeom prst="rect">
            <a:avLst/>
          </a:prstGeom>
          <a:noFill/>
          <a:ln>
            <a:solidFill>
              <a:schemeClr val="tx1"/>
            </a:solidFill>
          </a:ln>
        </p:spPr>
        <p:txBody>
          <a:bodyPr wrap="square" rtlCol="0">
            <a:spAutoFit/>
          </a:bodyPr>
          <a:lstStyle/>
          <a:p>
            <a:r>
              <a:rPr lang="en-US" dirty="0"/>
              <a:t>Continue pazopanib</a:t>
            </a:r>
          </a:p>
        </p:txBody>
      </p:sp>
      <p:sp>
        <p:nvSpPr>
          <p:cNvPr id="37" name="TextBox 36"/>
          <p:cNvSpPr txBox="1"/>
          <p:nvPr/>
        </p:nvSpPr>
        <p:spPr>
          <a:xfrm>
            <a:off x="3167185" y="5001248"/>
            <a:ext cx="1280649" cy="369332"/>
          </a:xfrm>
          <a:prstGeom prst="rect">
            <a:avLst/>
          </a:prstGeom>
          <a:noFill/>
          <a:ln>
            <a:solidFill>
              <a:schemeClr val="tx1"/>
            </a:solidFill>
          </a:ln>
        </p:spPr>
        <p:txBody>
          <a:bodyPr wrap="square" rtlCol="0">
            <a:spAutoFit/>
          </a:bodyPr>
          <a:lstStyle/>
          <a:p>
            <a:r>
              <a:rPr lang="en-US" dirty="0"/>
              <a:t>Everolimus</a:t>
            </a:r>
          </a:p>
        </p:txBody>
      </p:sp>
      <p:sp>
        <p:nvSpPr>
          <p:cNvPr id="39" name="TextBox 38"/>
          <p:cNvSpPr txBox="1"/>
          <p:nvPr/>
        </p:nvSpPr>
        <p:spPr>
          <a:xfrm>
            <a:off x="7216395" y="3783671"/>
            <a:ext cx="2718891" cy="646331"/>
          </a:xfrm>
          <a:prstGeom prst="rect">
            <a:avLst/>
          </a:prstGeom>
          <a:noFill/>
        </p:spPr>
        <p:txBody>
          <a:bodyPr wrap="square" rtlCol="0">
            <a:spAutoFit/>
          </a:bodyPr>
          <a:lstStyle/>
          <a:p>
            <a:r>
              <a:rPr lang="en-US" dirty="0"/>
              <a:t>Stable disease, partial or complete response</a:t>
            </a:r>
          </a:p>
        </p:txBody>
      </p:sp>
      <p:cxnSp>
        <p:nvCxnSpPr>
          <p:cNvPr id="4" name="Straight Arrow Connector 3"/>
          <p:cNvCxnSpPr/>
          <p:nvPr/>
        </p:nvCxnSpPr>
        <p:spPr>
          <a:xfrm flipV="1">
            <a:off x="2914621" y="2895599"/>
            <a:ext cx="2165379" cy="321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2914621" y="3217333"/>
            <a:ext cx="438179" cy="178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14621" y="3217333"/>
            <a:ext cx="5004769" cy="1913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DCF266C-2C2B-4FD8-88EF-84D42B4CF5B3}" type="slidenum">
              <a:rPr lang="en-US" smtClean="0"/>
              <a:t>18</a:t>
            </a:fld>
            <a:endParaRPr lang="en-US" dirty="0"/>
          </a:p>
        </p:txBody>
      </p:sp>
    </p:spTree>
    <p:extLst>
      <p:ext uri="{BB962C8B-B14F-4D97-AF65-F5344CB8AC3E}">
        <p14:creationId xmlns:p14="http://schemas.microsoft.com/office/powerpoint/2010/main" val="333719472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dirty="0"/>
              <a:t>Slides by Billie Nahum-Shani and Danny Almirall</a:t>
            </a:r>
          </a:p>
          <a:p>
            <a:pPr>
              <a:buFont typeface="Courier New" panose="02070309020205020404" pitchFamily="49" charset="0"/>
              <a:buChar char="o"/>
            </a:pPr>
            <a:r>
              <a:rPr lang="en-US" dirty="0"/>
              <a:t>http://www4.stat.ncsu.edu/~davidian/DTRreferences.pdf</a:t>
            </a:r>
          </a:p>
          <a:p>
            <a:pPr>
              <a:buFont typeface="Courier New" panose="02070309020205020404" pitchFamily="49" charset="0"/>
              <a:buChar char="o"/>
            </a:pPr>
            <a:r>
              <a:rPr lang="en-US" dirty="0"/>
              <a:t>Moodie and Kosorok Book: Adaptive Treatment Strategies in Practice: Planning Trials and Analyzing Data for Personalized Medicine (Peter Thall’s Chapter)</a:t>
            </a:r>
          </a:p>
          <a:p>
            <a:pPr>
              <a:buFont typeface="Courier New" panose="02070309020205020404" pitchFamily="49" charset="0"/>
              <a:buChar char="o"/>
            </a:pPr>
            <a:r>
              <a:rPr lang="en-US" dirty="0"/>
              <a:t>Chakraborty, B. and Murphy, S. A. (2014) . Dynamic treatment regimes. Annual Review of Statistics and its Applications, 1, 1.11.18.</a:t>
            </a:r>
          </a:p>
          <a:p>
            <a:pPr>
              <a:spcAft>
                <a:spcPts val="600"/>
              </a:spcAft>
              <a:buFont typeface="Courier New" panose="02070309020205020404" pitchFamily="49" charset="0"/>
              <a:buChar char="o"/>
            </a:pPr>
            <a:r>
              <a:rPr lang="en-US" spc="10" dirty="0"/>
              <a:t>Wei et al. (2018). A Bayesian analysis of small n sequential multiple assignment randomized trials (</a:t>
            </a:r>
            <a:r>
              <a:rPr lang="en-US" spc="10" dirty="0" err="1"/>
              <a:t>snSMARTs</a:t>
            </a:r>
            <a:r>
              <a:rPr lang="en-US" spc="10" dirty="0"/>
              <a:t>). </a:t>
            </a:r>
            <a:r>
              <a:rPr lang="en-US" i="1" spc="10" dirty="0"/>
              <a:t>Statistics in Medicine.</a:t>
            </a:r>
            <a:r>
              <a:rPr lang="en-US" spc="10" dirty="0"/>
              <a:t> 37: 3723-32.</a:t>
            </a:r>
            <a:endParaRPr lang="en-US" dirty="0"/>
          </a:p>
          <a:p>
            <a:pPr>
              <a:spcAft>
                <a:spcPts val="600"/>
              </a:spcAft>
              <a:buFont typeface="Courier New" panose="02070309020205020404" pitchFamily="49" charset="0"/>
              <a:buChar char="o"/>
            </a:pPr>
            <a:r>
              <a:rPr lang="en-US" dirty="0"/>
              <a:t>Tamura, et al. (2016). A small n sequential multiple assignment randomized trial design for use in rare disease research. </a:t>
            </a:r>
            <a:r>
              <a:rPr lang="en-US" i="1" dirty="0"/>
              <a:t>Contemporary Clinical Trials</a:t>
            </a:r>
            <a:r>
              <a:rPr lang="en-US" dirty="0"/>
              <a:t>. 46: 48-51.</a:t>
            </a:r>
          </a:p>
          <a:p>
            <a:pPr>
              <a:buFont typeface="Courier New" panose="02070309020205020404" pitchFamily="49" charset="0"/>
              <a:buChar char="o"/>
            </a:pPr>
            <a:endParaRPr lang="en-US" dirty="0"/>
          </a:p>
          <a:p>
            <a:pPr marL="0" indent="0">
              <a:buNone/>
            </a:pPr>
            <a:endParaRPr lang="en-US" altLang="en-US" dirty="0"/>
          </a:p>
        </p:txBody>
      </p:sp>
      <p:sp>
        <p:nvSpPr>
          <p:cNvPr id="5" name="Slide Number Placeholder 4"/>
          <p:cNvSpPr>
            <a:spLocks noGrp="1"/>
          </p:cNvSpPr>
          <p:nvPr>
            <p:ph type="sldNum" sz="quarter" idx="12"/>
          </p:nvPr>
        </p:nvSpPr>
        <p:spPr/>
        <p:txBody>
          <a:bodyPr/>
          <a:lstStyle/>
          <a:p>
            <a:fld id="{A5D432E4-8F8F-48E2-A77C-E301F9F96909}" type="slidenum">
              <a:rPr lang="en-US" smtClean="0"/>
              <a:t>180</a:t>
            </a:fld>
            <a:endParaRPr lang="en-US" dirty="0"/>
          </a:p>
        </p:txBody>
      </p:sp>
    </p:spTree>
    <p:extLst>
      <p:ext uri="{BB962C8B-B14F-4D97-AF65-F5344CB8AC3E}">
        <p14:creationId xmlns:p14="http://schemas.microsoft.com/office/powerpoint/2010/main" val="209528752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dirty="0"/>
              <a:t>Hirano, K., et al. Efficient estimation of average treatment effects using the estimated propensity score. 2003. Econometrica 7: 1161-1189.</a:t>
            </a:r>
          </a:p>
          <a:p>
            <a:pPr>
              <a:buFont typeface="Courier New" panose="02070309020205020404" pitchFamily="49" charset="0"/>
              <a:buChar char="o"/>
            </a:pPr>
            <a:r>
              <a:rPr lang="en-US" dirty="0"/>
              <a:t>Lu X et al. Comparing dynamic treatment regimes using repeated‐measures outcomes: modeling considerations in SMART studies. Statistics in Medicine. 2016. 35: 1595-1615.</a:t>
            </a:r>
          </a:p>
          <a:p>
            <a:pPr>
              <a:buFont typeface="Courier New" panose="02070309020205020404" pitchFamily="49" charset="0"/>
              <a:buChar char="o"/>
            </a:pPr>
            <a:r>
              <a:rPr lang="en-US" dirty="0"/>
              <a:t>Murphy, S. A. An experimental design for the development of adaptive treatment strategies. Statistics in Medicine. 2005. 24: 1455-1481.</a:t>
            </a:r>
          </a:p>
          <a:p>
            <a:pPr>
              <a:buFont typeface="Courier New" panose="02070309020205020404" pitchFamily="49" charset="0"/>
              <a:buChar char="o"/>
            </a:pPr>
            <a:r>
              <a:rPr lang="en-US" dirty="0"/>
              <a:t>Nahum-Shani I, et al.  Experimental design and primary data analysis methods for comparing adaptive interventions. Psychological Methods. 2012. 17:457-477.</a:t>
            </a:r>
          </a:p>
          <a:p>
            <a:pPr>
              <a:buFont typeface="Courier New" panose="02070309020205020404" pitchFamily="49" charset="0"/>
              <a:buChar char="o"/>
            </a:pPr>
            <a:r>
              <a:rPr lang="en-US" dirty="0"/>
              <a:t>Orellana L, Rotnitzky A, Robins JM. Dynamic regime marginal structural mean models for estimation of optimal dynamic treatment regimes, parts I and II. International Journal of Biostatistics. 2010. 6(2): Article 8 and 9.</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5" name="Slide Number Placeholder 4"/>
          <p:cNvSpPr>
            <a:spLocks noGrp="1"/>
          </p:cNvSpPr>
          <p:nvPr>
            <p:ph type="sldNum" sz="quarter" idx="12"/>
          </p:nvPr>
        </p:nvSpPr>
        <p:spPr/>
        <p:txBody>
          <a:bodyPr/>
          <a:lstStyle/>
          <a:p>
            <a:fld id="{E61BE448-6B06-44BE-9EE6-DA6974BC7045}" type="slidenum">
              <a:rPr lang="en-US" smtClean="0"/>
              <a:t>181</a:t>
            </a:fld>
            <a:endParaRPr lang="en-US" dirty="0"/>
          </a:p>
        </p:txBody>
      </p:sp>
    </p:spTree>
    <p:extLst>
      <p:ext uri="{BB962C8B-B14F-4D97-AF65-F5344CB8AC3E}">
        <p14:creationId xmlns:p14="http://schemas.microsoft.com/office/powerpoint/2010/main" val="16283059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 Resources</a:t>
            </a:r>
          </a:p>
        </p:txBody>
      </p:sp>
      <p:sp>
        <p:nvSpPr>
          <p:cNvPr id="3" name="Content Placeholder 2"/>
          <p:cNvSpPr>
            <a:spLocks noGrp="1"/>
          </p:cNvSpPr>
          <p:nvPr>
            <p:ph idx="1"/>
          </p:nvPr>
        </p:nvSpPr>
        <p:spPr/>
        <p:txBody>
          <a:bodyPr>
            <a:normAutofit lnSpcReduction="10000"/>
          </a:bodyPr>
          <a:lstStyle/>
          <a:p>
            <a:pPr lvl="3"/>
            <a:r>
              <a:rPr lang="en-US" sz="1600" dirty="0" err="1"/>
              <a:t>Oetting</a:t>
            </a:r>
            <a:r>
              <a:rPr lang="en-US" sz="1600" dirty="0"/>
              <a:t> AI, Levy JA, Weiss RD, Murphy SA. Statistical methodology for a SMART design in the development of adaptive treatment strategies. In </a:t>
            </a:r>
            <a:r>
              <a:rPr lang="en-US" sz="1600" dirty="0" err="1"/>
              <a:t>Shrout</a:t>
            </a:r>
            <a:r>
              <a:rPr lang="en-US" sz="1600" dirty="0"/>
              <a:t> P, Keyes K, Ornstein K (</a:t>
            </a:r>
            <a:r>
              <a:rPr lang="en-US" sz="1600" dirty="0" err="1"/>
              <a:t>eds</a:t>
            </a:r>
            <a:r>
              <a:rPr lang="en-US" sz="1600" dirty="0"/>
              <a:t>). Causality and Psychopathology: Finding the Determinants of Disorders and Their Cures (American  Psychopathological Association). American Psychiatric Publishing, Inc., Arlington, VA, 2011, pp. 179–205. </a:t>
            </a:r>
          </a:p>
          <a:p>
            <a:pPr lvl="3"/>
            <a:r>
              <a:rPr lang="en-US" sz="1600" dirty="0"/>
              <a:t>Dawson, R. and </a:t>
            </a:r>
            <a:r>
              <a:rPr lang="en-US" sz="1600" dirty="0" err="1"/>
              <a:t>Lavori</a:t>
            </a:r>
            <a:r>
              <a:rPr lang="en-US" sz="1600" dirty="0"/>
              <a:t>, P.W. Sample Size Calculations for Evaluating Treatment Policies in Multi-stage Designs. Clinical Trials. 2010; 7(6): 643-652.</a:t>
            </a:r>
          </a:p>
          <a:p>
            <a:pPr lvl="3"/>
            <a:r>
              <a:rPr lang="en-US" sz="1600" dirty="0" err="1"/>
              <a:t>Ogbagaber</a:t>
            </a:r>
            <a:r>
              <a:rPr lang="en-US" sz="1600" dirty="0"/>
              <a:t> SB, Karp J, </a:t>
            </a:r>
            <a:r>
              <a:rPr lang="en-US" sz="1600" dirty="0" err="1"/>
              <a:t>Wahed</a:t>
            </a:r>
            <a:r>
              <a:rPr lang="en-US" sz="1600" dirty="0"/>
              <a:t> AS. Design of sequentially randomized trials for testing adaptive treatment strategies. Statistics in Medicine 2016; 35(6):840–858.</a:t>
            </a:r>
          </a:p>
          <a:p>
            <a:pPr lvl="3"/>
            <a:r>
              <a:rPr lang="en-US" sz="1600" dirty="0"/>
              <a:t>Ghosh, P., Cheung, Y.K., Chakraborty, B. Sample Size calculations for clustered SMART designs. Adaptive Treatment Strategies in Practice: Planning Trials and Analyzing Data for Personalized Medicine. </a:t>
            </a:r>
            <a:r>
              <a:rPr lang="en-US" sz="1600" dirty="0" err="1"/>
              <a:t>Kosorok</a:t>
            </a:r>
            <a:r>
              <a:rPr lang="en-US" sz="1600" dirty="0"/>
              <a:t> &amp; </a:t>
            </a:r>
            <a:r>
              <a:rPr lang="en-US" sz="1600" dirty="0" err="1"/>
              <a:t>Moodie</a:t>
            </a:r>
            <a:r>
              <a:rPr lang="en-US" sz="1600" dirty="0"/>
              <a:t>. 2016. SIAM.</a:t>
            </a:r>
          </a:p>
          <a:p>
            <a:pPr lvl="3"/>
            <a:r>
              <a:rPr lang="en-US" sz="1600" dirty="0"/>
              <a:t>Li Z, Murphy SA. Sample size formulae for two-stage random trials with survival outcomes. </a:t>
            </a:r>
            <a:r>
              <a:rPr lang="en-US" sz="1600" dirty="0" err="1"/>
              <a:t>Biometrika</a:t>
            </a:r>
            <a:r>
              <a:rPr lang="en-US" sz="1600" dirty="0"/>
              <a:t> 2011; 98: 503–18.</a:t>
            </a:r>
          </a:p>
          <a:p>
            <a:pPr lvl="3"/>
            <a:r>
              <a:rPr lang="en-US" sz="1600" dirty="0"/>
              <a:t>Feng W, </a:t>
            </a:r>
            <a:r>
              <a:rPr lang="en-US" sz="1600" dirty="0" err="1"/>
              <a:t>Wahed</a:t>
            </a:r>
            <a:r>
              <a:rPr lang="en-US" sz="1600" dirty="0"/>
              <a:t> AS. Sample size for two-stage studies with maintenance therapy. Stat Med 2009; 28: 2028–41.</a:t>
            </a:r>
          </a:p>
          <a:p>
            <a:pPr lvl="3"/>
            <a:r>
              <a:rPr lang="en-US" sz="1600" dirty="0"/>
              <a:t>Feng W, </a:t>
            </a:r>
            <a:r>
              <a:rPr lang="en-US" sz="1600" dirty="0" err="1"/>
              <a:t>Wahed</a:t>
            </a:r>
            <a:r>
              <a:rPr lang="en-US" sz="1600" dirty="0"/>
              <a:t> AS. Supremum weighted log-rank test and sample size for comparing two-stage adaptive treatment </a:t>
            </a:r>
            <a:r>
              <a:rPr lang="de-DE" sz="1600" dirty="0"/>
              <a:t>strategies. Biometrika 2008; 95: 695–707.</a:t>
            </a:r>
            <a:endParaRPr lang="en-US" sz="1600" dirty="0"/>
          </a:p>
          <a:p>
            <a:endParaRPr lang="en-US" dirty="0"/>
          </a:p>
        </p:txBody>
      </p:sp>
      <p:sp>
        <p:nvSpPr>
          <p:cNvPr id="4" name="Slide Number Placeholder 3"/>
          <p:cNvSpPr>
            <a:spLocks noGrp="1"/>
          </p:cNvSpPr>
          <p:nvPr>
            <p:ph type="sldNum" sz="quarter" idx="12"/>
          </p:nvPr>
        </p:nvSpPr>
        <p:spPr/>
        <p:txBody>
          <a:bodyPr/>
          <a:lstStyle/>
          <a:p>
            <a:fld id="{9DCF266C-2C2B-4FD8-88EF-84D42B4CF5B3}" type="slidenum">
              <a:rPr lang="en-US" smtClean="0"/>
              <a:t>182</a:t>
            </a:fld>
            <a:endParaRPr lang="en-US" dirty="0"/>
          </a:p>
        </p:txBody>
      </p:sp>
    </p:spTree>
    <p:extLst>
      <p:ext uri="{BB962C8B-B14F-4D97-AF65-F5344CB8AC3E}">
        <p14:creationId xmlns:p14="http://schemas.microsoft.com/office/powerpoint/2010/main" val="57122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727" y="710915"/>
            <a:ext cx="7886700" cy="1325563"/>
          </a:xfrm>
        </p:spPr>
        <p:txBody>
          <a:bodyPr/>
          <a:lstStyle/>
          <a:p>
            <a:r>
              <a:rPr lang="en-US" dirty="0"/>
              <a:t>DTR Elements</a:t>
            </a:r>
          </a:p>
        </p:txBody>
      </p:sp>
      <p:cxnSp>
        <p:nvCxnSpPr>
          <p:cNvPr id="28" name="Straight Arrow Connector 27"/>
          <p:cNvCxnSpPr>
            <a:cxnSpLocks/>
            <a:stCxn id="35" idx="2"/>
            <a:endCxn id="36" idx="0"/>
          </p:cNvCxnSpPr>
          <p:nvPr/>
        </p:nvCxnSpPr>
        <p:spPr>
          <a:xfrm>
            <a:off x="5813323" y="3095972"/>
            <a:ext cx="2106067"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35" idx="2"/>
            <a:endCxn id="37" idx="0"/>
          </p:cNvCxnSpPr>
          <p:nvPr/>
        </p:nvCxnSpPr>
        <p:spPr>
          <a:xfrm flipH="1">
            <a:off x="3807510" y="3095972"/>
            <a:ext cx="2005813" cy="190527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09613" y="3783671"/>
            <a:ext cx="2601275" cy="646331"/>
          </a:xfrm>
          <a:prstGeom prst="rect">
            <a:avLst/>
          </a:prstGeom>
          <a:noFill/>
        </p:spPr>
        <p:txBody>
          <a:bodyPr wrap="square" rtlCol="0">
            <a:spAutoFit/>
          </a:bodyPr>
          <a:lstStyle/>
          <a:p>
            <a:r>
              <a:rPr lang="en-US" dirty="0"/>
              <a:t>Disease </a:t>
            </a:r>
          </a:p>
          <a:p>
            <a:r>
              <a:rPr lang="en-US" dirty="0"/>
              <a:t>progression</a:t>
            </a:r>
          </a:p>
        </p:txBody>
      </p:sp>
      <p:sp>
        <p:nvSpPr>
          <p:cNvPr id="35" name="TextBox 34"/>
          <p:cNvSpPr txBox="1"/>
          <p:nvPr/>
        </p:nvSpPr>
        <p:spPr>
          <a:xfrm>
            <a:off x="5218077" y="2726640"/>
            <a:ext cx="1190491" cy="369332"/>
          </a:xfrm>
          <a:prstGeom prst="rect">
            <a:avLst/>
          </a:prstGeom>
          <a:noFill/>
          <a:ln>
            <a:solidFill>
              <a:schemeClr val="tx1"/>
            </a:solidFill>
          </a:ln>
        </p:spPr>
        <p:txBody>
          <a:bodyPr wrap="square" rtlCol="0">
            <a:spAutoFit/>
          </a:bodyPr>
          <a:lstStyle/>
          <a:p>
            <a:r>
              <a:rPr lang="en-US" dirty="0"/>
              <a:t>Pazopanib</a:t>
            </a:r>
          </a:p>
        </p:txBody>
      </p:sp>
      <p:sp>
        <p:nvSpPr>
          <p:cNvPr id="36" name="TextBox 35"/>
          <p:cNvSpPr txBox="1"/>
          <p:nvPr/>
        </p:nvSpPr>
        <p:spPr>
          <a:xfrm>
            <a:off x="6864113" y="5001247"/>
            <a:ext cx="2110554" cy="369332"/>
          </a:xfrm>
          <a:prstGeom prst="rect">
            <a:avLst/>
          </a:prstGeom>
          <a:noFill/>
          <a:ln>
            <a:solidFill>
              <a:schemeClr val="tx1"/>
            </a:solidFill>
          </a:ln>
        </p:spPr>
        <p:txBody>
          <a:bodyPr wrap="square" rtlCol="0">
            <a:spAutoFit/>
          </a:bodyPr>
          <a:lstStyle/>
          <a:p>
            <a:r>
              <a:rPr lang="en-US" dirty="0"/>
              <a:t>Continue pazopanib</a:t>
            </a:r>
          </a:p>
        </p:txBody>
      </p:sp>
      <p:sp>
        <p:nvSpPr>
          <p:cNvPr id="37" name="TextBox 36"/>
          <p:cNvSpPr txBox="1"/>
          <p:nvPr/>
        </p:nvSpPr>
        <p:spPr>
          <a:xfrm>
            <a:off x="3167185" y="5001248"/>
            <a:ext cx="1280649" cy="369332"/>
          </a:xfrm>
          <a:prstGeom prst="rect">
            <a:avLst/>
          </a:prstGeom>
          <a:noFill/>
          <a:ln>
            <a:solidFill>
              <a:schemeClr val="tx1"/>
            </a:solidFill>
          </a:ln>
        </p:spPr>
        <p:txBody>
          <a:bodyPr wrap="square" rtlCol="0">
            <a:spAutoFit/>
          </a:bodyPr>
          <a:lstStyle/>
          <a:p>
            <a:r>
              <a:rPr lang="en-US" dirty="0"/>
              <a:t>Everolimus</a:t>
            </a:r>
          </a:p>
        </p:txBody>
      </p:sp>
      <p:sp>
        <p:nvSpPr>
          <p:cNvPr id="39" name="TextBox 38"/>
          <p:cNvSpPr txBox="1"/>
          <p:nvPr/>
        </p:nvSpPr>
        <p:spPr>
          <a:xfrm>
            <a:off x="7216395" y="3783671"/>
            <a:ext cx="2718891" cy="646331"/>
          </a:xfrm>
          <a:prstGeom prst="rect">
            <a:avLst/>
          </a:prstGeom>
          <a:noFill/>
        </p:spPr>
        <p:txBody>
          <a:bodyPr wrap="square" rtlCol="0">
            <a:spAutoFit/>
          </a:bodyPr>
          <a:lstStyle/>
          <a:p>
            <a:r>
              <a:rPr lang="en-US" dirty="0"/>
              <a:t>Stable disease, partial or complete response</a:t>
            </a:r>
          </a:p>
        </p:txBody>
      </p:sp>
      <p:grpSp>
        <p:nvGrpSpPr>
          <p:cNvPr id="18" name="Group 17"/>
          <p:cNvGrpSpPr/>
          <p:nvPr/>
        </p:nvGrpSpPr>
        <p:grpSpPr>
          <a:xfrm>
            <a:off x="4215512" y="5574303"/>
            <a:ext cx="3285950" cy="1137007"/>
            <a:chOff x="4730117" y="5617679"/>
            <a:chExt cx="3184055" cy="1000242"/>
          </a:xfrm>
        </p:grpSpPr>
        <p:sp>
          <p:nvSpPr>
            <p:cNvPr id="19" name="Oval 18"/>
            <p:cNvSpPr/>
            <p:nvPr/>
          </p:nvSpPr>
          <p:spPr>
            <a:xfrm>
              <a:off x="4730117" y="5617679"/>
              <a:ext cx="3184055" cy="97287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196667" y="5694591"/>
              <a:ext cx="2541227" cy="923330"/>
            </a:xfrm>
            <a:prstGeom prst="rect">
              <a:avLst/>
            </a:prstGeom>
            <a:noFill/>
          </p:spPr>
          <p:txBody>
            <a:bodyPr wrap="square" rtlCol="0">
              <a:spAutoFit/>
            </a:bodyPr>
            <a:lstStyle/>
            <a:p>
              <a:r>
                <a:rPr lang="en-US" b="1" i="1" dirty="0"/>
                <a:t>Primary outcome: </a:t>
              </a:r>
              <a:br>
                <a:rPr lang="en-US" dirty="0"/>
              </a:br>
              <a:r>
                <a:rPr lang="en-US" dirty="0"/>
                <a:t>overall goal for DTR, </a:t>
              </a:r>
              <a:br>
                <a:rPr lang="en-US" dirty="0"/>
              </a:br>
              <a:r>
                <a:rPr lang="en-US" dirty="0"/>
                <a:t>e.g.  time to progression</a:t>
              </a:r>
            </a:p>
          </p:txBody>
        </p:sp>
      </p:grpSp>
      <p:sp>
        <p:nvSpPr>
          <p:cNvPr id="4" name="Slide Number Placeholder 3"/>
          <p:cNvSpPr>
            <a:spLocks noGrp="1"/>
          </p:cNvSpPr>
          <p:nvPr>
            <p:ph type="sldNum" sz="quarter" idx="12"/>
          </p:nvPr>
        </p:nvSpPr>
        <p:spPr/>
        <p:txBody>
          <a:bodyPr/>
          <a:lstStyle/>
          <a:p>
            <a:fld id="{9DCF266C-2C2B-4FD8-88EF-84D42B4CF5B3}" type="slidenum">
              <a:rPr lang="en-US" smtClean="0"/>
              <a:t>19</a:t>
            </a:fld>
            <a:endParaRPr lang="en-US" dirty="0"/>
          </a:p>
        </p:txBody>
      </p:sp>
    </p:spTree>
    <p:extLst>
      <p:ext uri="{BB962C8B-B14F-4D97-AF65-F5344CB8AC3E}">
        <p14:creationId xmlns:p14="http://schemas.microsoft.com/office/powerpoint/2010/main" val="44321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2DC890-1ED6-4897-8377-B2FD319A35B2}"/>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500BF402-DBF6-4217-B75C-E1DF4392F7C6}"/>
              </a:ext>
            </a:extLst>
          </p:cNvPr>
          <p:cNvSpPr>
            <a:spLocks noGrp="1"/>
          </p:cNvSpPr>
          <p:nvPr>
            <p:ph idx="1"/>
          </p:nvPr>
        </p:nvSpPr>
        <p:spPr/>
        <p:txBody>
          <a:bodyPr>
            <a:normAutofit/>
          </a:bodyPr>
          <a:lstStyle/>
          <a:p>
            <a:r>
              <a:rPr lang="en-US" sz="2600" dirty="0"/>
              <a:t>8-8:15 </a:t>
            </a:r>
            <a:r>
              <a:rPr lang="en-US" sz="2600"/>
              <a:t>	    Introductions</a:t>
            </a:r>
            <a:endParaRPr lang="en-US" sz="2600" dirty="0"/>
          </a:p>
          <a:p>
            <a:r>
              <a:rPr lang="en-US" sz="2600" dirty="0"/>
              <a:t>8:15-9:30	    Intro to DTRs and SMARTs</a:t>
            </a:r>
          </a:p>
          <a:p>
            <a:r>
              <a:rPr lang="en-US" sz="2600" dirty="0"/>
              <a:t>9:30-945  	    SMART Exercise</a:t>
            </a:r>
          </a:p>
          <a:p>
            <a:r>
              <a:rPr lang="en-US" sz="2600" dirty="0"/>
              <a:t>9:45-10:15  	    Refreshment Break</a:t>
            </a:r>
          </a:p>
          <a:p>
            <a:r>
              <a:rPr lang="en-US" sz="2600" dirty="0"/>
              <a:t>10:15-11:10    SMART Design Principles</a:t>
            </a:r>
          </a:p>
          <a:p>
            <a:r>
              <a:rPr lang="en-US" sz="2600" dirty="0"/>
              <a:t>11:10-12  	    Small Sample SMARTs</a:t>
            </a:r>
          </a:p>
        </p:txBody>
      </p:sp>
      <p:sp>
        <p:nvSpPr>
          <p:cNvPr id="2" name="Slide Number Placeholder 1">
            <a:extLst>
              <a:ext uri="{FF2B5EF4-FFF2-40B4-BE49-F238E27FC236}">
                <a16:creationId xmlns:a16="http://schemas.microsoft.com/office/drawing/2014/main" id="{53181277-1848-46DF-A4EC-397974DF50FA}"/>
              </a:ext>
            </a:extLst>
          </p:cNvPr>
          <p:cNvSpPr>
            <a:spLocks noGrp="1"/>
          </p:cNvSpPr>
          <p:nvPr>
            <p:ph type="sldNum" sz="quarter" idx="12"/>
          </p:nvPr>
        </p:nvSpPr>
        <p:spPr/>
        <p:txBody>
          <a:bodyPr/>
          <a:lstStyle/>
          <a:p>
            <a:fld id="{9DCF266C-2C2B-4FD8-88EF-84D42B4CF5B3}" type="slidenum">
              <a:rPr lang="en-US" smtClean="0"/>
              <a:t>2</a:t>
            </a:fld>
            <a:endParaRPr lang="en-US" dirty="0"/>
          </a:p>
        </p:txBody>
      </p:sp>
    </p:spTree>
    <p:extLst>
      <p:ext uri="{BB962C8B-B14F-4D97-AF65-F5344CB8AC3E}">
        <p14:creationId xmlns:p14="http://schemas.microsoft.com/office/powerpoint/2010/main" val="215101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involved in DTRs</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sz="2400" b="1" dirty="0"/>
              <a:t>Patient</a:t>
            </a:r>
            <a:r>
              <a:rPr lang="en-US" sz="2400" dirty="0"/>
              <a:t> – sequence of treatments based on your own response over time</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b="1" dirty="0"/>
              <a:t>Health provider </a:t>
            </a:r>
            <a:r>
              <a:rPr lang="en-US" sz="2400" dirty="0"/>
              <a:t>– sequence of decision rules that recommend what treatment to offer at each critical decision point for any patient under your care, guided by how each patient responds</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b="1" dirty="0"/>
              <a:t>Researcher/scientist </a:t>
            </a:r>
            <a:r>
              <a:rPr lang="en-US" sz="2400" dirty="0"/>
              <a:t>–</a:t>
            </a:r>
            <a:r>
              <a:rPr lang="en-US" sz="2400" b="1" dirty="0"/>
              <a:t> </a:t>
            </a:r>
            <a:r>
              <a:rPr lang="en-US" sz="2400" dirty="0"/>
              <a:t>develops the DTR to be used by clinicians to guide their decision making in clinical practice; answers open scientific questions regarding design  of DTRs</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endParaRPr lang="en-US" dirty="0"/>
          </a:p>
        </p:txBody>
      </p:sp>
      <p:sp>
        <p:nvSpPr>
          <p:cNvPr id="5" name="Slide Number Placeholder 4"/>
          <p:cNvSpPr>
            <a:spLocks noGrp="1"/>
          </p:cNvSpPr>
          <p:nvPr>
            <p:ph type="sldNum" sz="quarter" idx="12"/>
          </p:nvPr>
        </p:nvSpPr>
        <p:spPr/>
        <p:txBody>
          <a:bodyPr/>
          <a:lstStyle/>
          <a:p>
            <a:fld id="{9DCF266C-2C2B-4FD8-88EF-84D42B4CF5B3}" type="slidenum">
              <a:rPr lang="en-US" smtClean="0"/>
              <a:t>20</a:t>
            </a:fld>
            <a:endParaRPr lang="en-US" dirty="0"/>
          </a:p>
        </p:txBody>
      </p:sp>
    </p:spTree>
    <p:extLst>
      <p:ext uri="{BB962C8B-B14F-4D97-AF65-F5344CB8AC3E}">
        <p14:creationId xmlns:p14="http://schemas.microsoft.com/office/powerpoint/2010/main" val="331746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AADF-1311-490F-9D76-EA21CFCF8614}"/>
              </a:ext>
            </a:extLst>
          </p:cNvPr>
          <p:cNvSpPr>
            <a:spLocks noGrp="1"/>
          </p:cNvSpPr>
          <p:nvPr>
            <p:ph type="title"/>
          </p:nvPr>
        </p:nvSpPr>
        <p:spPr/>
        <p:txBody>
          <a:bodyPr/>
          <a:lstStyle/>
          <a:p>
            <a:r>
              <a:rPr lang="en-US" dirty="0"/>
              <a:t>When are DTRs useful?</a:t>
            </a:r>
          </a:p>
        </p:txBody>
      </p:sp>
      <p:sp>
        <p:nvSpPr>
          <p:cNvPr id="3" name="Content Placeholder 2">
            <a:extLst>
              <a:ext uri="{FF2B5EF4-FFF2-40B4-BE49-F238E27FC236}">
                <a16:creationId xmlns:a16="http://schemas.microsoft.com/office/drawing/2014/main" id="{415E9586-4343-44C0-B7E6-35A8C7348C4C}"/>
              </a:ext>
            </a:extLst>
          </p:cNvPr>
          <p:cNvSpPr>
            <a:spLocks noGrp="1"/>
          </p:cNvSpPr>
          <p:nvPr>
            <p:ph idx="1"/>
          </p:nvPr>
        </p:nvSpPr>
        <p:spPr/>
        <p:txBody>
          <a:bodyPr/>
          <a:lstStyle/>
          <a:p>
            <a:pPr>
              <a:spcAft>
                <a:spcPts val="1800"/>
              </a:spcAft>
              <a:buFont typeface="Courier New" panose="02070309020205020404" pitchFamily="49" charset="0"/>
              <a:buChar char="o"/>
            </a:pPr>
            <a:r>
              <a:rPr lang="en-US" sz="2600" dirty="0"/>
              <a:t>Waxing and waning of disease/disorder</a:t>
            </a:r>
          </a:p>
          <a:p>
            <a:pPr>
              <a:spcAft>
                <a:spcPts val="1800"/>
              </a:spcAft>
              <a:buFont typeface="Courier New" panose="02070309020205020404" pitchFamily="49" charset="0"/>
              <a:buChar char="o"/>
            </a:pPr>
            <a:r>
              <a:rPr lang="en-US" sz="2600" dirty="0"/>
              <a:t>No widely effective treatment</a:t>
            </a:r>
          </a:p>
          <a:p>
            <a:pPr>
              <a:spcAft>
                <a:spcPts val="1800"/>
              </a:spcAft>
              <a:buFont typeface="Courier New" panose="02070309020205020404" pitchFamily="49" charset="0"/>
              <a:buChar char="o"/>
            </a:pPr>
            <a:r>
              <a:rPr lang="en-US" sz="2600" dirty="0"/>
              <a:t>Treatments may be costly or burdensome</a:t>
            </a:r>
          </a:p>
          <a:p>
            <a:pPr>
              <a:spcAft>
                <a:spcPts val="1800"/>
              </a:spcAft>
              <a:buFont typeface="Courier New" panose="02070309020205020404" pitchFamily="49" charset="0"/>
              <a:buChar char="o"/>
            </a:pPr>
            <a:r>
              <a:rPr lang="en-US" sz="2600" dirty="0"/>
              <a:t>Adherence problems</a:t>
            </a:r>
          </a:p>
          <a:p>
            <a:pPr>
              <a:spcAft>
                <a:spcPts val="1800"/>
              </a:spcAft>
              <a:buFont typeface="Courier New" panose="02070309020205020404" pitchFamily="49" charset="0"/>
              <a:buChar char="o"/>
            </a:pPr>
            <a:r>
              <a:rPr lang="en-US" sz="2600" dirty="0"/>
              <a:t>Within and between person heterogeneity</a:t>
            </a:r>
          </a:p>
          <a:p>
            <a:pPr>
              <a:buFont typeface="Courier New" panose="02070309020205020404" pitchFamily="49" charset="0"/>
              <a:buChar char="o"/>
            </a:pPr>
            <a:endParaRPr lang="en-US" dirty="0"/>
          </a:p>
        </p:txBody>
      </p:sp>
      <p:sp>
        <p:nvSpPr>
          <p:cNvPr id="4" name="Footer Placeholder 3">
            <a:extLst>
              <a:ext uri="{FF2B5EF4-FFF2-40B4-BE49-F238E27FC236}">
                <a16:creationId xmlns:a16="http://schemas.microsoft.com/office/drawing/2014/main" id="{2B38A9F6-25B6-463A-B4B9-4FF9C4D65BF9}"/>
              </a:ext>
            </a:extLst>
          </p:cNvPr>
          <p:cNvSpPr>
            <a:spLocks noGrp="1"/>
          </p:cNvSpPr>
          <p:nvPr>
            <p:ph type="ftr" sz="quarter" idx="11"/>
          </p:nvPr>
        </p:nvSpPr>
        <p:spPr/>
        <p:txBody>
          <a:bodyPr/>
          <a:lstStyle/>
          <a:p>
            <a:r>
              <a:rPr lang="en-US" dirty="0"/>
              <a:t>Kelley M Kidwell    University of Michigan</a:t>
            </a:r>
          </a:p>
        </p:txBody>
      </p:sp>
      <p:sp>
        <p:nvSpPr>
          <p:cNvPr id="5" name="Slide Number Placeholder 4">
            <a:extLst>
              <a:ext uri="{FF2B5EF4-FFF2-40B4-BE49-F238E27FC236}">
                <a16:creationId xmlns:a16="http://schemas.microsoft.com/office/drawing/2014/main" id="{AB8BA47E-EC80-443D-8F30-57231FA2F11C}"/>
              </a:ext>
            </a:extLst>
          </p:cNvPr>
          <p:cNvSpPr>
            <a:spLocks noGrp="1"/>
          </p:cNvSpPr>
          <p:nvPr>
            <p:ph type="sldNum" sz="quarter" idx="12"/>
          </p:nvPr>
        </p:nvSpPr>
        <p:spPr/>
        <p:txBody>
          <a:bodyPr/>
          <a:lstStyle/>
          <a:p>
            <a:fld id="{6F83EBCD-2887-43CA-8334-956FC17A60AA}" type="slidenum">
              <a:rPr lang="en-US" smtClean="0"/>
              <a:t>21</a:t>
            </a:fld>
            <a:endParaRPr lang="en-US" dirty="0"/>
          </a:p>
        </p:txBody>
      </p:sp>
    </p:spTree>
    <p:extLst>
      <p:ext uri="{BB962C8B-B14F-4D97-AF65-F5344CB8AC3E}">
        <p14:creationId xmlns:p14="http://schemas.microsoft.com/office/powerpoint/2010/main" val="3292637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questions in DTR design</a:t>
            </a:r>
          </a:p>
        </p:txBody>
      </p:sp>
      <p:sp>
        <p:nvSpPr>
          <p:cNvPr id="3" name="Content Placeholder 2"/>
          <p:cNvSpPr>
            <a:spLocks noGrp="1"/>
          </p:cNvSpPr>
          <p:nvPr>
            <p:ph idx="1"/>
          </p:nvPr>
        </p:nvSpPr>
        <p:spPr/>
        <p:txBody>
          <a:bodyPr>
            <a:normAutofit/>
          </a:bodyPr>
          <a:lstStyle/>
          <a:p>
            <a:pPr>
              <a:spcAft>
                <a:spcPts val="1200"/>
              </a:spcAft>
              <a:buFont typeface="Courier New" panose="02070309020205020404" pitchFamily="49" charset="0"/>
              <a:buChar char="o"/>
            </a:pPr>
            <a:r>
              <a:rPr lang="en-US" sz="2400" dirty="0"/>
              <a:t>What is the best </a:t>
            </a:r>
            <a:r>
              <a:rPr lang="en-US" sz="2400" b="1" dirty="0"/>
              <a:t>initial</a:t>
            </a:r>
            <a:r>
              <a:rPr lang="en-US" sz="2400" dirty="0"/>
              <a:t> treatment?</a:t>
            </a:r>
          </a:p>
          <a:p>
            <a:pPr>
              <a:spcAft>
                <a:spcPts val="1200"/>
              </a:spcAft>
              <a:buFont typeface="Courier New" panose="02070309020205020404" pitchFamily="49" charset="0"/>
              <a:buChar char="o"/>
            </a:pPr>
            <a:r>
              <a:rPr lang="en-US" sz="2400" b="1" dirty="0"/>
              <a:t>When</a:t>
            </a:r>
            <a:r>
              <a:rPr lang="en-US" sz="2400" dirty="0"/>
              <a:t> should a </a:t>
            </a:r>
            <a:r>
              <a:rPr lang="en-US" sz="2400" b="1" dirty="0"/>
              <a:t>decision</a:t>
            </a:r>
            <a:r>
              <a:rPr lang="en-US" sz="2400" dirty="0"/>
              <a:t> be made to </a:t>
            </a:r>
            <a:r>
              <a:rPr lang="en-US" sz="2400" b="1" dirty="0"/>
              <a:t>adapt</a:t>
            </a:r>
            <a:r>
              <a:rPr lang="en-US" sz="2400" dirty="0"/>
              <a:t> the treatment?</a:t>
            </a:r>
          </a:p>
          <a:p>
            <a:pPr>
              <a:spcAft>
                <a:spcPts val="1200"/>
              </a:spcAft>
              <a:buFont typeface="Courier New" panose="02070309020205020404" pitchFamily="49" charset="0"/>
              <a:buChar char="o"/>
            </a:pPr>
            <a:r>
              <a:rPr lang="en-US" sz="2400" b="1" dirty="0"/>
              <a:t>When</a:t>
            </a:r>
            <a:r>
              <a:rPr lang="en-US" sz="2400" dirty="0"/>
              <a:t> is the best </a:t>
            </a:r>
            <a:r>
              <a:rPr lang="en-US" sz="2400" b="1" dirty="0"/>
              <a:t>time</a:t>
            </a:r>
            <a:r>
              <a:rPr lang="en-US" sz="2400" dirty="0"/>
              <a:t> for a decision point?  Fixed or floating?</a:t>
            </a:r>
          </a:p>
          <a:p>
            <a:pPr>
              <a:spcAft>
                <a:spcPts val="1200"/>
              </a:spcAft>
              <a:buFont typeface="Courier New" panose="02070309020205020404" pitchFamily="49" charset="0"/>
              <a:buChar char="o"/>
            </a:pPr>
            <a:r>
              <a:rPr lang="en-US" sz="2400" dirty="0"/>
              <a:t>Should we use a lenient </a:t>
            </a:r>
            <a:r>
              <a:rPr lang="en-US" sz="2400" b="1" dirty="0"/>
              <a:t>definition of responder </a:t>
            </a:r>
            <a:r>
              <a:rPr lang="en-US" sz="2400" dirty="0"/>
              <a:t>or a strict definition?</a:t>
            </a:r>
          </a:p>
          <a:p>
            <a:pPr>
              <a:spcAft>
                <a:spcPts val="1200"/>
              </a:spcAft>
              <a:buFont typeface="Courier New" panose="02070309020205020404" pitchFamily="49" charset="0"/>
              <a:buChar char="o"/>
            </a:pPr>
            <a:r>
              <a:rPr lang="en-US" sz="2400" dirty="0"/>
              <a:t>What is the best </a:t>
            </a:r>
            <a:r>
              <a:rPr lang="en-US" sz="2400" b="1" dirty="0"/>
              <a:t>subsequent</a:t>
            </a:r>
            <a:r>
              <a:rPr lang="en-US" sz="2400" dirty="0"/>
              <a:t> treatment among </a:t>
            </a:r>
            <a:r>
              <a:rPr lang="en-US" sz="2400" b="1" dirty="0"/>
              <a:t>non-responders</a:t>
            </a:r>
            <a:r>
              <a:rPr lang="en-US" sz="2400" dirty="0"/>
              <a:t>?</a:t>
            </a:r>
          </a:p>
          <a:p>
            <a:pPr>
              <a:spcAft>
                <a:spcPts val="1200"/>
              </a:spcAft>
              <a:buFont typeface="Courier New" panose="02070309020205020404" pitchFamily="49" charset="0"/>
              <a:buChar char="o"/>
            </a:pPr>
            <a:r>
              <a:rPr lang="en-US" sz="2400" dirty="0"/>
              <a:t>What is the best </a:t>
            </a:r>
            <a:r>
              <a:rPr lang="en-US" sz="2400" b="1" dirty="0"/>
              <a:t>subsequent</a:t>
            </a:r>
            <a:r>
              <a:rPr lang="en-US" sz="2400" dirty="0"/>
              <a:t> treatment among </a:t>
            </a:r>
            <a:r>
              <a:rPr lang="en-US" sz="2400" b="1" dirty="0"/>
              <a:t>responders</a:t>
            </a:r>
            <a:r>
              <a:rPr lang="en-US" sz="2400" dirty="0"/>
              <a:t>?</a:t>
            </a:r>
          </a:p>
          <a:p>
            <a:pPr>
              <a:buFont typeface="Courier New" panose="02070309020205020404" pitchFamily="49" charset="0"/>
              <a:buChar char="o"/>
            </a:pPr>
            <a:endParaRPr lang="en-US" sz="2400" dirty="0"/>
          </a:p>
          <a:p>
            <a:pPr>
              <a:buFont typeface="Courier New" panose="02070309020205020404" pitchFamily="49" charset="0"/>
              <a:buChar char="o"/>
            </a:pPr>
            <a:endParaRPr lang="en-US" sz="2400" dirty="0"/>
          </a:p>
          <a:p>
            <a:pPr>
              <a:buFont typeface="Courier New" panose="02070309020205020404" pitchFamily="49" charset="0"/>
              <a:buChar char="o"/>
            </a:pPr>
            <a:endParaRPr lang="en-US" sz="2400" dirty="0"/>
          </a:p>
        </p:txBody>
      </p:sp>
      <p:sp>
        <p:nvSpPr>
          <p:cNvPr id="5" name="Slide Number Placeholder 4"/>
          <p:cNvSpPr>
            <a:spLocks noGrp="1"/>
          </p:cNvSpPr>
          <p:nvPr>
            <p:ph type="sldNum" sz="quarter" idx="12"/>
          </p:nvPr>
        </p:nvSpPr>
        <p:spPr/>
        <p:txBody>
          <a:bodyPr/>
          <a:lstStyle/>
          <a:p>
            <a:fld id="{9DCF266C-2C2B-4FD8-88EF-84D42B4CF5B3}" type="slidenum">
              <a:rPr lang="en-US" smtClean="0"/>
              <a:t>22</a:t>
            </a:fld>
            <a:endParaRPr lang="en-US" dirty="0"/>
          </a:p>
        </p:txBody>
      </p:sp>
    </p:spTree>
    <p:extLst>
      <p:ext uri="{BB962C8B-B14F-4D97-AF65-F5344CB8AC3E}">
        <p14:creationId xmlns:p14="http://schemas.microsoft.com/office/powerpoint/2010/main" val="360762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Sequential Multiple Assignment Randomized Trials</a:t>
            </a:r>
          </a:p>
        </p:txBody>
      </p:sp>
      <p:sp>
        <p:nvSpPr>
          <p:cNvPr id="5" name="Slide Number Placeholder 4"/>
          <p:cNvSpPr>
            <a:spLocks noGrp="1"/>
          </p:cNvSpPr>
          <p:nvPr>
            <p:ph type="sldNum" sz="quarter" idx="12"/>
          </p:nvPr>
        </p:nvSpPr>
        <p:spPr/>
        <p:txBody>
          <a:bodyPr/>
          <a:lstStyle/>
          <a:p>
            <a:fld id="{A5D432E4-8F8F-48E2-A77C-E301F9F96909}" type="slidenum">
              <a:rPr lang="en-US" smtClean="0"/>
              <a:t>23</a:t>
            </a:fld>
            <a:endParaRPr lang="en-US" dirty="0"/>
          </a:p>
        </p:txBody>
      </p:sp>
    </p:spTree>
    <p:extLst>
      <p:ext uri="{BB962C8B-B14F-4D97-AF65-F5344CB8AC3E}">
        <p14:creationId xmlns:p14="http://schemas.microsoft.com/office/powerpoint/2010/main" val="244998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 Part 1</a:t>
            </a: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400" dirty="0"/>
              <a:t>What is a SMART?</a:t>
            </a:r>
          </a:p>
          <a:p>
            <a:pPr marL="457200" indent="-457200">
              <a:buFont typeface="+mj-lt"/>
              <a:buAutoNum type="arabicPeriod"/>
            </a:pPr>
            <a:endParaRPr lang="en-US" sz="2400" dirty="0"/>
          </a:p>
          <a:p>
            <a:pPr marL="457200" indent="-457200">
              <a:buFont typeface="+mj-lt"/>
              <a:buAutoNum type="arabicPeriod"/>
            </a:pPr>
            <a:r>
              <a:rPr lang="en-US" sz="2400" dirty="0"/>
              <a:t>SMART vs. other trial designs</a:t>
            </a:r>
          </a:p>
          <a:p>
            <a:pPr marL="457200" indent="-457200">
              <a:buFont typeface="+mj-lt"/>
              <a:buAutoNum type="arabicPeriod"/>
            </a:pPr>
            <a:endParaRPr lang="en-US" sz="2400" dirty="0"/>
          </a:p>
          <a:p>
            <a:pPr marL="457200" indent="-457200">
              <a:buFont typeface="+mj-lt"/>
              <a:buAutoNum type="arabicPeriod"/>
            </a:pPr>
            <a:r>
              <a:rPr lang="en-US" sz="2400" dirty="0"/>
              <a:t>Alternative approaches to a SMART</a:t>
            </a:r>
          </a:p>
        </p:txBody>
      </p:sp>
      <p:sp>
        <p:nvSpPr>
          <p:cNvPr id="3" name="Slide Number Placeholder 2"/>
          <p:cNvSpPr>
            <a:spLocks noGrp="1"/>
          </p:cNvSpPr>
          <p:nvPr>
            <p:ph type="sldNum" sz="quarter" idx="12"/>
          </p:nvPr>
        </p:nvSpPr>
        <p:spPr/>
        <p:txBody>
          <a:bodyPr/>
          <a:lstStyle/>
          <a:p>
            <a:fld id="{A5D432E4-8F8F-48E2-A77C-E301F9F96909}" type="slidenum">
              <a:rPr lang="en-US" smtClean="0"/>
              <a:t>24</a:t>
            </a:fld>
            <a:endParaRPr lang="en-US" dirty="0"/>
          </a:p>
        </p:txBody>
      </p:sp>
    </p:spTree>
    <p:extLst>
      <p:ext uri="{BB962C8B-B14F-4D97-AF65-F5344CB8AC3E}">
        <p14:creationId xmlns:p14="http://schemas.microsoft.com/office/powerpoint/2010/main" val="3719586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construct better DTRs</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400" dirty="0"/>
              <a:t>What are the treatment options at each step?</a:t>
            </a:r>
          </a:p>
          <a:p>
            <a:pPr>
              <a:buFont typeface="Courier New" panose="02070309020205020404" pitchFamily="49" charset="0"/>
              <a:buChar char="o"/>
            </a:pPr>
            <a:r>
              <a:rPr lang="en-US" sz="2400" dirty="0"/>
              <a:t>What should be the timing of the steps?</a:t>
            </a:r>
          </a:p>
          <a:p>
            <a:pPr>
              <a:buFont typeface="Courier New" panose="02070309020205020404" pitchFamily="49" charset="0"/>
              <a:buChar char="o"/>
            </a:pPr>
            <a:r>
              <a:rPr lang="en-US" sz="2400" dirty="0"/>
              <a:t>What information (variables) should be used to select an option and/or timing for each step?</a:t>
            </a:r>
          </a:p>
          <a:p>
            <a:pPr>
              <a:buFont typeface="Courier New" panose="02070309020205020404" pitchFamily="49" charset="0"/>
              <a:buChar char="o"/>
            </a:pPr>
            <a:r>
              <a:rPr lang="en-US" sz="2400" dirty="0"/>
              <a:t>How should many such variables be summarized to create decision rules that make sense to clinicians and patients?</a:t>
            </a:r>
          </a:p>
          <a:p>
            <a:pPr>
              <a:buFont typeface="Courier New" panose="02070309020205020404" pitchFamily="49" charset="0"/>
              <a:buChar char="o"/>
            </a:pPr>
            <a:r>
              <a:rPr lang="en-US" sz="2400" dirty="0"/>
              <a:t>What is the best sequence of steps?</a:t>
            </a:r>
          </a:p>
          <a:p>
            <a:pPr>
              <a:buFont typeface="Courier New" panose="02070309020205020404" pitchFamily="49" charset="0"/>
              <a:buChar char="o"/>
            </a:pPr>
            <a:r>
              <a:rPr lang="en-US" sz="2400" dirty="0"/>
              <a:t>Can results from a trial be used to develop and refine DTRs to individualize treatment?</a:t>
            </a:r>
          </a:p>
        </p:txBody>
      </p:sp>
      <p:sp>
        <p:nvSpPr>
          <p:cNvPr id="5" name="Slide Number Placeholder 4"/>
          <p:cNvSpPr>
            <a:spLocks noGrp="1"/>
          </p:cNvSpPr>
          <p:nvPr>
            <p:ph type="sldNum" sz="quarter" idx="12"/>
          </p:nvPr>
        </p:nvSpPr>
        <p:spPr/>
        <p:txBody>
          <a:bodyPr/>
          <a:lstStyle/>
          <a:p>
            <a:fld id="{A5D432E4-8F8F-48E2-A77C-E301F9F96909}" type="slidenum">
              <a:rPr lang="en-US" smtClean="0"/>
              <a:t>25</a:t>
            </a:fld>
            <a:endParaRPr lang="en-US" dirty="0"/>
          </a:p>
        </p:txBody>
      </p:sp>
    </p:spTree>
    <p:extLst>
      <p:ext uri="{BB962C8B-B14F-4D97-AF65-F5344CB8AC3E}">
        <p14:creationId xmlns:p14="http://schemas.microsoft.com/office/powerpoint/2010/main" val="69351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Smart?</a:t>
            </a:r>
          </a:p>
        </p:txBody>
      </p:sp>
      <p:sp>
        <p:nvSpPr>
          <p:cNvPr id="5" name="Content Placeholder 4"/>
          <p:cNvSpPr>
            <a:spLocks noGrp="1"/>
          </p:cNvSpPr>
          <p:nvPr>
            <p:ph idx="1"/>
          </p:nvPr>
        </p:nvSpPr>
        <p:spPr/>
        <p:txBody>
          <a:bodyPr>
            <a:normAutofit/>
          </a:bodyPr>
          <a:lstStyle/>
          <a:p>
            <a:pPr>
              <a:buFont typeface="Courier New" panose="02070309020205020404" pitchFamily="49" charset="0"/>
              <a:buChar char="o"/>
            </a:pPr>
            <a:r>
              <a:rPr lang="en-US" sz="2400" dirty="0"/>
              <a:t>A multi-stage randomized trial</a:t>
            </a:r>
          </a:p>
          <a:p>
            <a:pPr>
              <a:buFont typeface="Courier New" panose="02070309020205020404" pitchFamily="49" charset="0"/>
              <a:buChar char="o"/>
            </a:pPr>
            <a:r>
              <a:rPr lang="en-US" sz="2400" dirty="0"/>
              <a:t>Each stage corresponds to a critical decision point</a:t>
            </a:r>
          </a:p>
          <a:p>
            <a:pPr>
              <a:buFont typeface="Courier New" panose="02070309020205020404" pitchFamily="49" charset="0"/>
              <a:buChar char="o"/>
            </a:pPr>
            <a:r>
              <a:rPr lang="en-US" sz="2400" dirty="0"/>
              <a:t>A randomization takes place at each critical decision</a:t>
            </a:r>
          </a:p>
          <a:p>
            <a:pPr>
              <a:buFont typeface="Courier New" panose="02070309020205020404" pitchFamily="49" charset="0"/>
              <a:buChar char="o"/>
            </a:pPr>
            <a:r>
              <a:rPr lang="en-US" sz="2400" dirty="0"/>
              <a:t>Each participant moves through the multiple stages</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u="sng" dirty="0"/>
              <a:t>Goal</a:t>
            </a:r>
            <a:r>
              <a:rPr lang="en-US" sz="2400" dirty="0"/>
              <a:t>: to inform the construction of dynamic treatment regimens</a:t>
            </a:r>
          </a:p>
          <a:p>
            <a:endParaRPr lang="en-US" sz="2400" dirty="0"/>
          </a:p>
        </p:txBody>
      </p:sp>
      <p:sp>
        <p:nvSpPr>
          <p:cNvPr id="3" name="Slide Number Placeholder 2"/>
          <p:cNvSpPr>
            <a:spLocks noGrp="1"/>
          </p:cNvSpPr>
          <p:nvPr>
            <p:ph type="sldNum" sz="quarter" idx="12"/>
          </p:nvPr>
        </p:nvSpPr>
        <p:spPr/>
        <p:txBody>
          <a:bodyPr/>
          <a:lstStyle/>
          <a:p>
            <a:fld id="{A5D432E4-8F8F-48E2-A77C-E301F9F96909}" type="slidenum">
              <a:rPr lang="en-US" smtClean="0"/>
              <a:t>26</a:t>
            </a:fld>
            <a:endParaRPr lang="en-US" dirty="0"/>
          </a:p>
        </p:txBody>
      </p:sp>
    </p:spTree>
    <p:extLst>
      <p:ext uri="{BB962C8B-B14F-4D97-AF65-F5344CB8AC3E}">
        <p14:creationId xmlns:p14="http://schemas.microsoft.com/office/powerpoint/2010/main" val="265132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 and Perspective</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200" dirty="0"/>
              <a:t>Randomization: </a:t>
            </a:r>
          </a:p>
          <a:p>
            <a:pPr lvl="1">
              <a:buFont typeface="Courier New" panose="02070309020205020404" pitchFamily="49" charset="0"/>
              <a:buChar char="o"/>
            </a:pPr>
            <a:r>
              <a:rPr lang="en-US" sz="2000" dirty="0"/>
              <a:t>allows for valid causal inferences about effectiveness of treatments without having to make unverifiable assumptions</a:t>
            </a:r>
          </a:p>
          <a:p>
            <a:pPr lvl="1">
              <a:buFont typeface="Courier New" panose="02070309020205020404" pitchFamily="49" charset="0"/>
              <a:buChar char="o"/>
            </a:pPr>
            <a:r>
              <a:rPr lang="en-US" sz="2000" dirty="0"/>
              <a:t>Provides basis for identifying important individualization (tailoring) variables at each step (variables that affect outcome differentially by treatment at that step)</a:t>
            </a:r>
          </a:p>
          <a:p>
            <a:pPr>
              <a:buFont typeface="Courier New" panose="02070309020205020404" pitchFamily="49" charset="0"/>
              <a:buChar char="o"/>
            </a:pPr>
            <a:r>
              <a:rPr lang="en-US" sz="2200" dirty="0"/>
              <a:t>Original Perspective: </a:t>
            </a:r>
          </a:p>
          <a:p>
            <a:pPr lvl="1">
              <a:buFont typeface="Courier New" panose="02070309020205020404" pitchFamily="49" charset="0"/>
              <a:buChar char="o"/>
            </a:pPr>
            <a:r>
              <a:rPr lang="en-US" sz="2000" dirty="0"/>
              <a:t>SMART is used to develop DTRs – evaluate components of DTRs – Phase II  </a:t>
            </a:r>
          </a:p>
          <a:p>
            <a:pPr lvl="1">
              <a:buFont typeface="Courier New" panose="02070309020205020404" pitchFamily="49" charset="0"/>
              <a:buChar char="o"/>
            </a:pPr>
            <a:r>
              <a:rPr lang="en-US" sz="2000" dirty="0"/>
              <a:t>“winning” DTR is then compared to “standard of care”/appropriate alternative in a confirmatory RCT</a:t>
            </a:r>
          </a:p>
          <a:p>
            <a:pPr>
              <a:buFont typeface="Courier New" panose="02070309020205020404" pitchFamily="49" charset="0"/>
              <a:buChar char="o"/>
            </a:pPr>
            <a:r>
              <a:rPr lang="en-US" sz="2200" dirty="0"/>
              <a:t>Other Perspective: </a:t>
            </a:r>
          </a:p>
          <a:p>
            <a:pPr lvl="1">
              <a:buFont typeface="Courier New" panose="02070309020205020404" pitchFamily="49" charset="0"/>
              <a:buChar char="o"/>
            </a:pPr>
            <a:r>
              <a:rPr lang="en-US" sz="2000" dirty="0"/>
              <a:t>SMARTs can be confirmatory and compare DTRs</a:t>
            </a:r>
          </a:p>
        </p:txBody>
      </p:sp>
      <p:sp>
        <p:nvSpPr>
          <p:cNvPr id="5" name="Slide Number Placeholder 4"/>
          <p:cNvSpPr>
            <a:spLocks noGrp="1"/>
          </p:cNvSpPr>
          <p:nvPr>
            <p:ph type="sldNum" sz="quarter" idx="12"/>
          </p:nvPr>
        </p:nvSpPr>
        <p:spPr/>
        <p:txBody>
          <a:bodyPr/>
          <a:lstStyle/>
          <a:p>
            <a:fld id="{A5D432E4-8F8F-48E2-A77C-E301F9F96909}" type="slidenum">
              <a:rPr lang="en-US" smtClean="0"/>
              <a:t>27</a:t>
            </a:fld>
            <a:endParaRPr lang="en-US" dirty="0"/>
          </a:p>
        </p:txBody>
      </p:sp>
    </p:spTree>
    <p:extLst>
      <p:ext uri="{BB962C8B-B14F-4D97-AF65-F5344CB8AC3E}">
        <p14:creationId xmlns:p14="http://schemas.microsoft.com/office/powerpoint/2010/main" val="240847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SMARTS in the field</a:t>
            </a:r>
          </a:p>
        </p:txBody>
      </p:sp>
      <p:sp>
        <p:nvSpPr>
          <p:cNvPr id="3" name="Content Placeholder 2"/>
          <p:cNvSpPr>
            <a:spLocks noGrp="1"/>
          </p:cNvSpPr>
          <p:nvPr>
            <p:ph idx="1"/>
          </p:nvPr>
        </p:nvSpPr>
        <p:spPr/>
        <p:txBody>
          <a:bodyPr numCol="2">
            <a:noAutofit/>
          </a:bodyPr>
          <a:lstStyle/>
          <a:p>
            <a:pPr lvl="1"/>
            <a:r>
              <a:rPr lang="en-US" sz="2600" dirty="0"/>
              <a:t>Oncology</a:t>
            </a:r>
          </a:p>
          <a:p>
            <a:pPr lvl="1"/>
            <a:r>
              <a:rPr lang="en-US" sz="2600" dirty="0"/>
              <a:t>Drug abuse</a:t>
            </a:r>
          </a:p>
          <a:p>
            <a:pPr lvl="1"/>
            <a:r>
              <a:rPr lang="en-US" sz="2600" dirty="0"/>
              <a:t>ADHD</a:t>
            </a:r>
          </a:p>
          <a:p>
            <a:pPr lvl="1"/>
            <a:r>
              <a:rPr lang="en-US" sz="2600" dirty="0"/>
              <a:t>Alcoholism</a:t>
            </a:r>
          </a:p>
          <a:p>
            <a:pPr lvl="1"/>
            <a:r>
              <a:rPr lang="en-US" sz="2600" dirty="0"/>
              <a:t>Obesity</a:t>
            </a:r>
          </a:p>
          <a:p>
            <a:pPr lvl="1"/>
            <a:r>
              <a:rPr lang="en-US" sz="2600" dirty="0"/>
              <a:t>OCD</a:t>
            </a:r>
          </a:p>
          <a:p>
            <a:pPr lvl="1"/>
            <a:r>
              <a:rPr lang="en-US" sz="2600" dirty="0"/>
              <a:t>Autism</a:t>
            </a:r>
          </a:p>
          <a:p>
            <a:pPr lvl="1"/>
            <a:endParaRPr lang="en-US" sz="2600" dirty="0"/>
          </a:p>
          <a:p>
            <a:pPr lvl="1"/>
            <a:endParaRPr lang="en-US" sz="2600" dirty="0"/>
          </a:p>
          <a:p>
            <a:pPr lvl="1"/>
            <a:endParaRPr lang="en-US" sz="2600" dirty="0"/>
          </a:p>
          <a:p>
            <a:pPr lvl="1"/>
            <a:r>
              <a:rPr lang="en-US" sz="2600" dirty="0"/>
              <a:t>Schizophrenia</a:t>
            </a:r>
          </a:p>
          <a:p>
            <a:pPr lvl="1"/>
            <a:r>
              <a:rPr lang="en-US" sz="2600" dirty="0"/>
              <a:t>Depression</a:t>
            </a:r>
          </a:p>
          <a:p>
            <a:pPr lvl="1"/>
            <a:r>
              <a:rPr lang="en-US" sz="2600" dirty="0"/>
              <a:t>Insomnia</a:t>
            </a:r>
          </a:p>
          <a:p>
            <a:pPr lvl="1"/>
            <a:r>
              <a:rPr lang="en-US" sz="2600" dirty="0"/>
              <a:t>Bipolar</a:t>
            </a:r>
          </a:p>
          <a:p>
            <a:pPr lvl="1"/>
            <a:r>
              <a:rPr lang="en-US" sz="2600" dirty="0"/>
              <a:t>Conduct problems</a:t>
            </a:r>
          </a:p>
          <a:p>
            <a:pPr lvl="1"/>
            <a:r>
              <a:rPr lang="en-US" sz="2600" dirty="0"/>
              <a:t>Smoking cessation</a:t>
            </a:r>
          </a:p>
          <a:p>
            <a:pPr lvl="1"/>
            <a:r>
              <a:rPr lang="en-US" sz="2600" dirty="0"/>
              <a:t>Suicide prevention</a:t>
            </a:r>
          </a:p>
          <a:p>
            <a:pPr lvl="1"/>
            <a:endParaRPr lang="en-US" sz="2200" dirty="0"/>
          </a:p>
          <a:p>
            <a:pPr lvl="1"/>
            <a:endParaRPr lang="en-US" sz="2200" dirty="0"/>
          </a:p>
        </p:txBody>
      </p:sp>
      <p:sp>
        <p:nvSpPr>
          <p:cNvPr id="4" name="Rectangle 3"/>
          <p:cNvSpPr/>
          <p:nvPr/>
        </p:nvSpPr>
        <p:spPr>
          <a:xfrm>
            <a:off x="5093394" y="5940028"/>
            <a:ext cx="5535811" cy="369332"/>
          </a:xfrm>
          <a:prstGeom prst="rect">
            <a:avLst/>
          </a:prstGeom>
        </p:spPr>
        <p:txBody>
          <a:bodyPr wrap="none">
            <a:spAutoFit/>
          </a:bodyPr>
          <a:lstStyle/>
          <a:p>
            <a:pPr lvl="1"/>
            <a:r>
              <a:rPr lang="en-US" dirty="0">
                <a:hlinkClick r:id="rId2"/>
              </a:rPr>
              <a:t>https://methodology.psu.edu/ra/adap-inter/projects</a:t>
            </a:r>
            <a:endParaRPr lang="en-US" dirty="0"/>
          </a:p>
        </p:txBody>
      </p:sp>
      <p:sp>
        <p:nvSpPr>
          <p:cNvPr id="6" name="Slide Number Placeholder 5"/>
          <p:cNvSpPr>
            <a:spLocks noGrp="1"/>
          </p:cNvSpPr>
          <p:nvPr>
            <p:ph type="sldNum" sz="quarter" idx="12"/>
          </p:nvPr>
        </p:nvSpPr>
        <p:spPr/>
        <p:txBody>
          <a:bodyPr/>
          <a:lstStyle/>
          <a:p>
            <a:fld id="{A5D432E4-8F8F-48E2-A77C-E301F9F96909}" type="slidenum">
              <a:rPr lang="en-US" smtClean="0"/>
              <a:t>28</a:t>
            </a:fld>
            <a:endParaRPr lang="en-US" dirty="0"/>
          </a:p>
        </p:txBody>
      </p:sp>
    </p:spTree>
    <p:extLst>
      <p:ext uri="{BB962C8B-B14F-4D97-AF65-F5344CB8AC3E}">
        <p14:creationId xmlns:p14="http://schemas.microsoft.com/office/powerpoint/2010/main" val="96753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Setting: Kidney cancer, Phase II</a:t>
            </a:r>
          </a:p>
          <a:p>
            <a:pPr>
              <a:buFont typeface="Courier New" panose="02070309020205020404" pitchFamily="49" charset="0"/>
              <a:buChar char="o"/>
            </a:pPr>
            <a:r>
              <a:rPr lang="en-US" sz="2400" dirty="0"/>
              <a:t>Sequential Two-agent Assessment in Renal Cell Carcinoma Therapy</a:t>
            </a:r>
          </a:p>
          <a:p>
            <a:pPr lvl="1">
              <a:buFont typeface="Courier New" panose="02070309020205020404" pitchFamily="49" charset="0"/>
              <a:buChar char="o"/>
            </a:pPr>
            <a:r>
              <a:rPr lang="en-US" sz="2400" dirty="0"/>
              <a:t>Thall &amp; Tannir </a:t>
            </a:r>
            <a:r>
              <a:rPr lang="en-US" sz="2400" dirty="0">
                <a:hlinkClick r:id="rId2"/>
              </a:rPr>
              <a:t>https://clinicaltrials.gov/ct2/show/study/NCT01217931</a:t>
            </a:r>
            <a:r>
              <a:rPr lang="en-US" sz="2400" dirty="0"/>
              <a:t> </a:t>
            </a:r>
          </a:p>
          <a:p>
            <a:pPr>
              <a:buFont typeface="Courier New" panose="02070309020205020404" pitchFamily="49" charset="0"/>
              <a:buChar char="o"/>
            </a:pPr>
            <a:r>
              <a:rPr lang="en-US" sz="2400" dirty="0"/>
              <a:t>Compare several targeted agents in a randomized fashion</a:t>
            </a:r>
          </a:p>
          <a:p>
            <a:pPr>
              <a:buFont typeface="Courier New" panose="02070309020205020404" pitchFamily="49" charset="0"/>
              <a:buChar char="o"/>
            </a:pPr>
            <a:r>
              <a:rPr lang="en-US" sz="2400" dirty="0"/>
              <a:t>Different agents given consecutively may have interactive effects</a:t>
            </a:r>
          </a:p>
          <a:p>
            <a:pPr>
              <a:buFont typeface="Courier New" panose="02070309020205020404" pitchFamily="49" charset="0"/>
              <a:buChar char="o"/>
            </a:pPr>
            <a:r>
              <a:rPr lang="en-US" sz="2400" dirty="0"/>
              <a:t>Select two agent strategies for later evaluation in a large scale phase III trial</a:t>
            </a:r>
          </a:p>
        </p:txBody>
      </p:sp>
      <p:sp>
        <p:nvSpPr>
          <p:cNvPr id="5" name="Slide Number Placeholder 4"/>
          <p:cNvSpPr>
            <a:spLocks noGrp="1"/>
          </p:cNvSpPr>
          <p:nvPr>
            <p:ph type="sldNum" sz="quarter" idx="12"/>
          </p:nvPr>
        </p:nvSpPr>
        <p:spPr/>
        <p:txBody>
          <a:bodyPr/>
          <a:lstStyle/>
          <a:p>
            <a:fld id="{A5D432E4-8F8F-48E2-A77C-E301F9F96909}" type="slidenum">
              <a:rPr lang="en-US" smtClean="0"/>
              <a:t>29</a:t>
            </a:fld>
            <a:endParaRPr lang="en-US" dirty="0"/>
          </a:p>
        </p:txBody>
      </p:sp>
    </p:spTree>
    <p:extLst>
      <p:ext uri="{BB962C8B-B14F-4D97-AF65-F5344CB8AC3E}">
        <p14:creationId xmlns:p14="http://schemas.microsoft.com/office/powerpoint/2010/main" val="36374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5007664"/>
            <a:ext cx="8153400" cy="1463040"/>
          </a:xfrm>
        </p:spPr>
        <p:txBody>
          <a:bodyPr/>
          <a:lstStyle/>
          <a:p>
            <a:r>
              <a:rPr lang="en-US" dirty="0"/>
              <a:t>Introductions</a:t>
            </a:r>
          </a:p>
        </p:txBody>
      </p:sp>
      <p:sp>
        <p:nvSpPr>
          <p:cNvPr id="5" name="Slide Number Placeholder 4"/>
          <p:cNvSpPr>
            <a:spLocks noGrp="1"/>
          </p:cNvSpPr>
          <p:nvPr>
            <p:ph type="sldNum" sz="quarter" idx="12"/>
          </p:nvPr>
        </p:nvSpPr>
        <p:spPr/>
        <p:txBody>
          <a:bodyPr/>
          <a:lstStyle/>
          <a:p>
            <a:fld id="{9DCF266C-2C2B-4FD8-88EF-84D42B4CF5B3}" type="slidenum">
              <a:rPr lang="en-US" smtClean="0"/>
              <a:t>3</a:t>
            </a:fld>
            <a:endParaRPr lang="en-US" dirty="0"/>
          </a:p>
        </p:txBody>
      </p:sp>
    </p:spTree>
    <p:extLst>
      <p:ext uri="{BB962C8B-B14F-4D97-AF65-F5344CB8AC3E}">
        <p14:creationId xmlns:p14="http://schemas.microsoft.com/office/powerpoint/2010/main" val="310020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Setting: Kidney cancer</a:t>
            </a:r>
          </a:p>
          <a:p>
            <a:pPr>
              <a:buFont typeface="Courier New" panose="02070309020205020404" pitchFamily="49" charset="0"/>
              <a:buChar char="o"/>
            </a:pPr>
            <a:r>
              <a:rPr lang="en-US" sz="2400" u="sng" dirty="0"/>
              <a:t>What physicians do in practice</a:t>
            </a:r>
            <a:r>
              <a:rPr lang="en-US" sz="2400" dirty="0"/>
              <a:t>: treat patient first with a treatment and follow the patient to see if the treatment works and if not, treat with something else</a:t>
            </a:r>
          </a:p>
          <a:p>
            <a:pPr>
              <a:buFont typeface="Courier New" panose="02070309020205020404" pitchFamily="49" charset="0"/>
              <a:buChar char="o"/>
            </a:pPr>
            <a:r>
              <a:rPr lang="en-US" sz="2400" u="sng" dirty="0"/>
              <a:t>What we have</a:t>
            </a:r>
            <a:r>
              <a:rPr lang="en-US" sz="2400" dirty="0"/>
              <a:t>: At onset of disease (front-line treatments), treatments P, E, and B have been approved to treat kidney cancer.</a:t>
            </a:r>
          </a:p>
          <a:p>
            <a:pPr>
              <a:buFont typeface="Courier New" panose="02070309020205020404" pitchFamily="49" charset="0"/>
              <a:buChar char="o"/>
            </a:pPr>
            <a:r>
              <a:rPr lang="en-US" sz="2400" u="sng" dirty="0"/>
              <a:t>What we need</a:t>
            </a:r>
            <a:r>
              <a:rPr lang="en-US" sz="2400" dirty="0"/>
              <a:t>: </a:t>
            </a:r>
          </a:p>
          <a:p>
            <a:pPr lvl="1">
              <a:buFont typeface="Courier New" panose="02070309020205020404" pitchFamily="49" charset="0"/>
              <a:buChar char="o"/>
            </a:pPr>
            <a:r>
              <a:rPr lang="en-US" sz="2400" dirty="0"/>
              <a:t>What is the best initial treatment (P, E, or B) in a treatment regimen?</a:t>
            </a:r>
          </a:p>
          <a:p>
            <a:pPr lvl="1">
              <a:buFont typeface="Courier New" panose="02070309020205020404" pitchFamily="49" charset="0"/>
              <a:buChar char="o"/>
            </a:pPr>
            <a:r>
              <a:rPr lang="en-US" sz="2400" dirty="0"/>
              <a:t>What is the best treatment for those who do not initially respond?</a:t>
            </a:r>
          </a:p>
          <a:p>
            <a:pPr lvl="1">
              <a:buFont typeface="Courier New" panose="02070309020205020404" pitchFamily="49" charset="0"/>
              <a:buChar char="o"/>
            </a:pPr>
            <a:r>
              <a:rPr lang="en-US" sz="2400" dirty="0"/>
              <a:t>What is the best DTR?</a:t>
            </a:r>
          </a:p>
        </p:txBody>
      </p:sp>
      <p:sp>
        <p:nvSpPr>
          <p:cNvPr id="5" name="Slide Number Placeholder 4"/>
          <p:cNvSpPr>
            <a:spLocks noGrp="1"/>
          </p:cNvSpPr>
          <p:nvPr>
            <p:ph type="sldNum" sz="quarter" idx="12"/>
          </p:nvPr>
        </p:nvSpPr>
        <p:spPr/>
        <p:txBody>
          <a:bodyPr/>
          <a:lstStyle/>
          <a:p>
            <a:fld id="{A5D432E4-8F8F-48E2-A77C-E301F9F96909}" type="slidenum">
              <a:rPr lang="en-US" smtClean="0"/>
              <a:t>30</a:t>
            </a:fld>
            <a:endParaRPr lang="en-US" dirty="0"/>
          </a:p>
        </p:txBody>
      </p:sp>
    </p:spTree>
    <p:extLst>
      <p:ext uri="{BB962C8B-B14F-4D97-AF65-F5344CB8AC3E}">
        <p14:creationId xmlns:p14="http://schemas.microsoft.com/office/powerpoint/2010/main" val="2214165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SMART: Case Study #1</a:t>
            </a:r>
          </a:p>
        </p:txBody>
      </p:sp>
      <p:sp>
        <p:nvSpPr>
          <p:cNvPr id="7" name="Rounded Rectangle 6"/>
          <p:cNvSpPr/>
          <p:nvPr/>
        </p:nvSpPr>
        <p:spPr>
          <a:xfrm>
            <a:off x="1968500" y="31496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49126" y="3468300"/>
            <a:ext cx="12954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Entry</a:t>
            </a:r>
          </a:p>
        </p:txBody>
      </p:sp>
      <p:cxnSp>
        <p:nvCxnSpPr>
          <p:cNvPr id="10" name="Straight Arrow Connector 9"/>
          <p:cNvCxnSpPr>
            <a:stCxn id="69" idx="6"/>
            <a:endCxn id="42" idx="1"/>
          </p:cNvCxnSpPr>
          <p:nvPr/>
        </p:nvCxnSpPr>
        <p:spPr>
          <a:xfrm>
            <a:off x="3089643" y="35656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102099" y="15494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4" name="TextBox 13"/>
          <p:cNvSpPr txBox="1"/>
          <p:nvPr/>
        </p:nvSpPr>
        <p:spPr>
          <a:xfrm rot="20640465">
            <a:off x="5916362" y="9954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7" name="Straight Arrow Connector 16"/>
          <p:cNvCxnSpPr/>
          <p:nvPr/>
        </p:nvCxnSpPr>
        <p:spPr>
          <a:xfrm>
            <a:off x="5620640" y="16875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80" idx="1"/>
          </p:cNvCxnSpPr>
          <p:nvPr/>
        </p:nvCxnSpPr>
        <p:spPr>
          <a:xfrm flipV="1">
            <a:off x="5620944" y="10758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217137" y="20354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7217137" y="17028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230380" y="33379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42" name="TextBox 41"/>
          <p:cNvSpPr txBox="1"/>
          <p:nvPr/>
        </p:nvSpPr>
        <p:spPr>
          <a:xfrm>
            <a:off x="4230381" y="52558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56" name="Straight Arrow Connector 55"/>
          <p:cNvCxnSpPr>
            <a:stCxn id="70" idx="3"/>
          </p:cNvCxnSpPr>
          <p:nvPr/>
        </p:nvCxnSpPr>
        <p:spPr>
          <a:xfrm>
            <a:off x="3059565" y="35964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50540" y="64770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740900" y="65810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66" name="TextBox 65"/>
          <p:cNvSpPr txBox="1"/>
          <p:nvPr/>
        </p:nvSpPr>
        <p:spPr>
          <a:xfrm>
            <a:off x="2501900" y="64770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67" name="TextBox 66"/>
          <p:cNvSpPr txBox="1"/>
          <p:nvPr/>
        </p:nvSpPr>
        <p:spPr>
          <a:xfrm>
            <a:off x="7378700" y="64770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68" name="Group 67"/>
          <p:cNvGrpSpPr/>
          <p:nvPr/>
        </p:nvGrpSpPr>
        <p:grpSpPr>
          <a:xfrm>
            <a:off x="2806901" y="3403192"/>
            <a:ext cx="282742" cy="362546"/>
            <a:chOff x="1861629" y="2986138"/>
            <a:chExt cx="282742" cy="362546"/>
          </a:xfrm>
        </p:grpSpPr>
        <p:sp>
          <p:nvSpPr>
            <p:cNvPr id="69" name="Oval 6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0" name="TextBox 6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71" name="Group 70"/>
          <p:cNvGrpSpPr/>
          <p:nvPr/>
        </p:nvGrpSpPr>
        <p:grpSpPr>
          <a:xfrm>
            <a:off x="6982522" y="1819845"/>
            <a:ext cx="282742" cy="362546"/>
            <a:chOff x="1861629" y="2986138"/>
            <a:chExt cx="282742" cy="362546"/>
          </a:xfrm>
        </p:grpSpPr>
        <p:sp>
          <p:nvSpPr>
            <p:cNvPr id="72" name="Oval 71"/>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3" name="TextBox 72"/>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80" name="TextBox 79"/>
          <p:cNvSpPr txBox="1"/>
          <p:nvPr/>
        </p:nvSpPr>
        <p:spPr>
          <a:xfrm>
            <a:off x="7921468" y="90656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81" name="Straight Arrow Connector 80"/>
          <p:cNvCxnSpPr>
            <a:stCxn id="70" idx="3"/>
            <a:endCxn id="12" idx="1"/>
          </p:cNvCxnSpPr>
          <p:nvPr/>
        </p:nvCxnSpPr>
        <p:spPr>
          <a:xfrm flipV="1">
            <a:off x="3059565" y="17186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948656" y="153355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84" name="TextBox 83"/>
          <p:cNvSpPr txBox="1"/>
          <p:nvPr/>
        </p:nvSpPr>
        <p:spPr>
          <a:xfrm>
            <a:off x="7958353" y="2220861"/>
            <a:ext cx="1461101"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85" name="Straight Arrow Connector 84"/>
          <p:cNvCxnSpPr/>
          <p:nvPr/>
        </p:nvCxnSpPr>
        <p:spPr>
          <a:xfrm>
            <a:off x="9419454" y="10758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419454" y="17028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419454" y="239013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90069">
            <a:off x="5999957" y="1604515"/>
            <a:ext cx="1238877" cy="584775"/>
          </a:xfrm>
          <a:prstGeom prst="rect">
            <a:avLst/>
          </a:prstGeom>
          <a:noFill/>
        </p:spPr>
        <p:txBody>
          <a:bodyPr wrap="square" rtlCol="0">
            <a:spAutoFit/>
          </a:bodyPr>
          <a:lstStyle/>
          <a:p>
            <a:r>
              <a:rPr lang="en-US" sz="1600" dirty="0"/>
              <a:t>Non-responders</a:t>
            </a:r>
          </a:p>
        </p:txBody>
      </p:sp>
      <p:sp>
        <p:nvSpPr>
          <p:cNvPr id="90" name="TextBox 89"/>
          <p:cNvSpPr txBox="1"/>
          <p:nvPr/>
        </p:nvSpPr>
        <p:spPr>
          <a:xfrm rot="20640465">
            <a:off x="6020636" y="28483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91" name="Straight Arrow Connector 90"/>
          <p:cNvCxnSpPr/>
          <p:nvPr/>
        </p:nvCxnSpPr>
        <p:spPr>
          <a:xfrm>
            <a:off x="5724914" y="35404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endCxn id="98" idx="1"/>
          </p:cNvCxnSpPr>
          <p:nvPr/>
        </p:nvCxnSpPr>
        <p:spPr>
          <a:xfrm flipV="1">
            <a:off x="5725218" y="29287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7321411" y="38882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7321411" y="35556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7086796" y="3672711"/>
            <a:ext cx="282742" cy="362546"/>
            <a:chOff x="1861629" y="2986138"/>
            <a:chExt cx="282742" cy="362546"/>
          </a:xfrm>
        </p:grpSpPr>
        <p:sp>
          <p:nvSpPr>
            <p:cNvPr id="96" name="Oval 9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7" name="TextBox 9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8" name="TextBox 97"/>
          <p:cNvSpPr txBox="1"/>
          <p:nvPr/>
        </p:nvSpPr>
        <p:spPr>
          <a:xfrm>
            <a:off x="8025742" y="2759430"/>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99" name="TextBox 98"/>
          <p:cNvSpPr txBox="1"/>
          <p:nvPr/>
        </p:nvSpPr>
        <p:spPr>
          <a:xfrm>
            <a:off x="8052930" y="3386417"/>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0" name="TextBox 99"/>
          <p:cNvSpPr txBox="1"/>
          <p:nvPr/>
        </p:nvSpPr>
        <p:spPr>
          <a:xfrm>
            <a:off x="8062627" y="4073727"/>
            <a:ext cx="1461101"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101" name="Straight Arrow Connector 100"/>
          <p:cNvCxnSpPr/>
          <p:nvPr/>
        </p:nvCxnSpPr>
        <p:spPr>
          <a:xfrm>
            <a:off x="9523728" y="29287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9523728" y="355569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9523728" y="424300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790069">
            <a:off x="6104231" y="3457381"/>
            <a:ext cx="1238877" cy="584775"/>
          </a:xfrm>
          <a:prstGeom prst="rect">
            <a:avLst/>
          </a:prstGeom>
          <a:noFill/>
        </p:spPr>
        <p:txBody>
          <a:bodyPr wrap="square" rtlCol="0">
            <a:spAutoFit/>
          </a:bodyPr>
          <a:lstStyle/>
          <a:p>
            <a:r>
              <a:rPr lang="en-US" sz="1600" dirty="0"/>
              <a:t>Non-responders</a:t>
            </a:r>
          </a:p>
        </p:txBody>
      </p:sp>
      <p:cxnSp>
        <p:nvCxnSpPr>
          <p:cNvPr id="109" name="Straight Arrow Connector 108"/>
          <p:cNvCxnSpPr/>
          <p:nvPr/>
        </p:nvCxnSpPr>
        <p:spPr>
          <a:xfrm>
            <a:off x="9475602" y="4259042"/>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rot="20640465">
            <a:off x="6076784" y="47172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1" name="Straight Arrow Connector 110"/>
          <p:cNvCxnSpPr/>
          <p:nvPr/>
        </p:nvCxnSpPr>
        <p:spPr>
          <a:xfrm>
            <a:off x="5781062" y="54093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endCxn id="118" idx="1"/>
          </p:cNvCxnSpPr>
          <p:nvPr/>
        </p:nvCxnSpPr>
        <p:spPr>
          <a:xfrm flipV="1">
            <a:off x="5781366" y="47976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7377559" y="57571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flipV="1">
            <a:off x="7377559" y="54245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15" name="Group 114"/>
          <p:cNvGrpSpPr/>
          <p:nvPr/>
        </p:nvGrpSpPr>
        <p:grpSpPr>
          <a:xfrm>
            <a:off x="7142944" y="5541615"/>
            <a:ext cx="282742" cy="362546"/>
            <a:chOff x="1861629" y="2986138"/>
            <a:chExt cx="282742" cy="362546"/>
          </a:xfrm>
        </p:grpSpPr>
        <p:sp>
          <p:nvSpPr>
            <p:cNvPr id="116" name="Oval 1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17" name="TextBox 1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18" name="TextBox 117"/>
          <p:cNvSpPr txBox="1"/>
          <p:nvPr/>
        </p:nvSpPr>
        <p:spPr>
          <a:xfrm>
            <a:off x="8081890" y="46283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19" name="TextBox 118"/>
          <p:cNvSpPr txBox="1"/>
          <p:nvPr/>
        </p:nvSpPr>
        <p:spPr>
          <a:xfrm>
            <a:off x="8109078" y="52553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0" name="TextBox 119"/>
          <p:cNvSpPr txBox="1"/>
          <p:nvPr/>
        </p:nvSpPr>
        <p:spPr>
          <a:xfrm>
            <a:off x="8118775" y="59426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1" name="Straight Arrow Connector 120"/>
          <p:cNvCxnSpPr/>
          <p:nvPr/>
        </p:nvCxnSpPr>
        <p:spPr>
          <a:xfrm>
            <a:off x="9579876" y="47976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579876" y="54245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9579876" y="61119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790069">
            <a:off x="6160379" y="5326285"/>
            <a:ext cx="1238877" cy="584775"/>
          </a:xfrm>
          <a:prstGeom prst="rect">
            <a:avLst/>
          </a:prstGeom>
          <a:noFill/>
        </p:spPr>
        <p:txBody>
          <a:bodyPr wrap="square" rtlCol="0">
            <a:spAutoFit/>
          </a:bodyPr>
          <a:lstStyle/>
          <a:p>
            <a:r>
              <a:rPr lang="en-US" sz="1600" dirty="0"/>
              <a:t>Non-responders</a:t>
            </a:r>
          </a:p>
        </p:txBody>
      </p:sp>
      <p:sp>
        <p:nvSpPr>
          <p:cNvPr id="4" name="Slide Number Placeholder 3"/>
          <p:cNvSpPr>
            <a:spLocks noGrp="1"/>
          </p:cNvSpPr>
          <p:nvPr>
            <p:ph type="sldNum" sz="quarter" idx="12"/>
          </p:nvPr>
        </p:nvSpPr>
        <p:spPr/>
        <p:txBody>
          <a:bodyPr/>
          <a:lstStyle/>
          <a:p>
            <a:fld id="{7919409A-A7FA-4E07-A6C0-ED4EB73ED649}" type="slidenum">
              <a:rPr lang="en-US" smtClean="0"/>
              <a:t>31</a:t>
            </a:fld>
            <a:endParaRPr lang="en-US" dirty="0"/>
          </a:p>
        </p:txBody>
      </p:sp>
    </p:spTree>
    <p:extLst>
      <p:ext uri="{BB962C8B-B14F-4D97-AF65-F5344CB8AC3E}">
        <p14:creationId xmlns:p14="http://schemas.microsoft.com/office/powerpoint/2010/main" val="29998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53007" cy="1499616"/>
          </a:xfrm>
        </p:spPr>
        <p:txBody>
          <a:bodyPr/>
          <a:lstStyle/>
          <a:p>
            <a:r>
              <a:rPr lang="en-US" dirty="0"/>
              <a:t>DTR Components of interest/SMART Treatments</a:t>
            </a:r>
          </a:p>
        </p:txBody>
      </p:sp>
      <p:sp>
        <p:nvSpPr>
          <p:cNvPr id="3" name="Content Placeholder 2"/>
          <p:cNvSpPr>
            <a:spLocks noGrp="1"/>
          </p:cNvSpPr>
          <p:nvPr>
            <p:ph idx="1"/>
          </p:nvPr>
        </p:nvSpPr>
        <p:spPr/>
        <p:txBody>
          <a:bodyPr>
            <a:normAutofit/>
          </a:bodyPr>
          <a:lstStyle/>
          <a:p>
            <a:r>
              <a:rPr lang="en-US" dirty="0"/>
              <a:t>Treatments: Targeted therapies (open label)</a:t>
            </a:r>
          </a:p>
          <a:p>
            <a:pPr>
              <a:buFont typeface="Courier New" panose="02070309020205020404" pitchFamily="49" charset="0"/>
              <a:buChar char="o"/>
            </a:pPr>
            <a:r>
              <a:rPr lang="en-US" dirty="0"/>
              <a:t>Pazopanib- block a protein that may cause uncontrolled tumor growth, prevent cancer from growing and spreading; oral</a:t>
            </a:r>
          </a:p>
          <a:p>
            <a:pPr>
              <a:buFont typeface="Courier New" panose="02070309020205020404" pitchFamily="49" charset="0"/>
              <a:buChar char="o"/>
            </a:pPr>
            <a:r>
              <a:rPr lang="en-US" dirty="0"/>
              <a:t>Bevacizumab- block growth of blood vessels that supply nutrients for tumor growth, prevent or slow growth of cells; IV</a:t>
            </a:r>
          </a:p>
          <a:p>
            <a:pPr>
              <a:buFont typeface="Courier New" panose="02070309020205020404" pitchFamily="49" charset="0"/>
              <a:buChar char="o"/>
            </a:pPr>
            <a:r>
              <a:rPr lang="en-US" dirty="0"/>
              <a:t>Everolimus- inhibits rapamycin (mTOR) pathway- central regulator of cell metabolism, growth, proliferation and survival; block growth of cells; oral</a:t>
            </a:r>
          </a:p>
          <a:p>
            <a:pPr>
              <a:buFont typeface="Courier New" panose="02070309020205020404" pitchFamily="49" charset="0"/>
              <a:buChar char="o"/>
            </a:pPr>
            <a:endParaRPr lang="en-US" dirty="0"/>
          </a:p>
          <a:p>
            <a:pPr>
              <a:buFont typeface="Courier New" panose="02070309020205020404" pitchFamily="49" charset="0"/>
              <a:buChar char="o"/>
            </a:pPr>
            <a:r>
              <a:rPr lang="en-US" dirty="0"/>
              <a:t>At start of the trial, pazopanib was an established standard for frontline and everolimus an established standard for second line treatment: (p,e) may be considered a “control” arm</a:t>
            </a:r>
          </a:p>
        </p:txBody>
      </p:sp>
      <p:sp>
        <p:nvSpPr>
          <p:cNvPr id="5" name="Slide Number Placeholder 4"/>
          <p:cNvSpPr>
            <a:spLocks noGrp="1"/>
          </p:cNvSpPr>
          <p:nvPr>
            <p:ph type="sldNum" sz="quarter" idx="12"/>
          </p:nvPr>
        </p:nvSpPr>
        <p:spPr/>
        <p:txBody>
          <a:bodyPr/>
          <a:lstStyle/>
          <a:p>
            <a:fld id="{7919409A-A7FA-4E07-A6C0-ED4EB73ED649}" type="slidenum">
              <a:rPr lang="en-US" smtClean="0"/>
              <a:t>32</a:t>
            </a:fld>
            <a:endParaRPr lang="en-US" dirty="0"/>
          </a:p>
        </p:txBody>
      </p:sp>
    </p:spTree>
    <p:extLst>
      <p:ext uri="{BB962C8B-B14F-4D97-AF65-F5344CB8AC3E}">
        <p14:creationId xmlns:p14="http://schemas.microsoft.com/office/powerpoint/2010/main" val="1208871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normAutofit lnSpcReduction="10000"/>
          </a:bodyPr>
          <a:lstStyle/>
          <a:p>
            <a:pPr marL="0" indent="0" algn="ctr">
              <a:buNone/>
            </a:pPr>
            <a:r>
              <a:rPr lang="en-US" dirty="0"/>
              <a:t>The goal of this phase II trial is to compare 6 different 2-drug sequences of everolimus, bevacizumab, or pazopanib to learn how they may affect metastatic kidney cancer. Researchers will also study the safety of these 2-drug sequences.</a:t>
            </a:r>
          </a:p>
          <a:p>
            <a:pPr marL="0" indent="0" algn="ctr">
              <a:buNone/>
            </a:pPr>
            <a:endParaRPr lang="en-US" dirty="0"/>
          </a:p>
          <a:p>
            <a:pPr marL="0" indent="0" algn="ctr">
              <a:buNone/>
            </a:pPr>
            <a:r>
              <a:rPr lang="en-US" dirty="0"/>
              <a:t>(P,B)</a:t>
            </a:r>
          </a:p>
          <a:p>
            <a:pPr marL="0" indent="0" algn="ctr">
              <a:buNone/>
            </a:pPr>
            <a:r>
              <a:rPr lang="en-US" dirty="0"/>
              <a:t>(P,E)</a:t>
            </a:r>
          </a:p>
          <a:p>
            <a:pPr marL="0" indent="0" algn="ctr">
              <a:buNone/>
            </a:pPr>
            <a:r>
              <a:rPr lang="en-US" dirty="0"/>
              <a:t>(B,P)</a:t>
            </a:r>
          </a:p>
          <a:p>
            <a:pPr marL="0" indent="0" algn="ctr">
              <a:buNone/>
            </a:pPr>
            <a:r>
              <a:rPr lang="en-US" dirty="0"/>
              <a:t>(B,E)</a:t>
            </a:r>
          </a:p>
          <a:p>
            <a:pPr marL="0" indent="0" algn="ctr">
              <a:buNone/>
            </a:pPr>
            <a:r>
              <a:rPr lang="en-US" dirty="0"/>
              <a:t>(E,P)</a:t>
            </a:r>
          </a:p>
          <a:p>
            <a:pPr marL="0" indent="0" algn="ctr">
              <a:buNone/>
            </a:pPr>
            <a:r>
              <a:rPr lang="en-US" dirty="0"/>
              <a:t>(E,B)</a:t>
            </a:r>
          </a:p>
        </p:txBody>
      </p:sp>
      <p:sp>
        <p:nvSpPr>
          <p:cNvPr id="5" name="Slide Number Placeholder 4"/>
          <p:cNvSpPr>
            <a:spLocks noGrp="1"/>
          </p:cNvSpPr>
          <p:nvPr>
            <p:ph type="sldNum" sz="quarter" idx="12"/>
          </p:nvPr>
        </p:nvSpPr>
        <p:spPr/>
        <p:txBody>
          <a:bodyPr/>
          <a:lstStyle/>
          <a:p>
            <a:fld id="{7919409A-A7FA-4E07-A6C0-ED4EB73ED649}" type="slidenum">
              <a:rPr lang="en-US" smtClean="0"/>
              <a:t>33</a:t>
            </a:fld>
            <a:endParaRPr lang="en-US" dirty="0"/>
          </a:p>
        </p:txBody>
      </p:sp>
    </p:spTree>
    <p:extLst>
      <p:ext uri="{BB962C8B-B14F-4D97-AF65-F5344CB8AC3E}">
        <p14:creationId xmlns:p14="http://schemas.microsoft.com/office/powerpoint/2010/main" val="1201526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a:t>Stage 1 outcome</a:t>
            </a:r>
            <a:r>
              <a:rPr lang="en-US" sz="2400" dirty="0"/>
              <a:t>: time to overall treatment failure- date of randomization to date of disease progression or worsening compared to baseline, discontinuation of treatment for any reason or death</a:t>
            </a:r>
          </a:p>
          <a:p>
            <a:pPr lvl="1">
              <a:buFont typeface="Courier New" panose="02070309020205020404" pitchFamily="49" charset="0"/>
              <a:buChar char="o"/>
            </a:pPr>
            <a:r>
              <a:rPr lang="en-US" sz="2200" dirty="0"/>
              <a:t>Stop taking initial drug, start 2</a:t>
            </a:r>
            <a:r>
              <a:rPr lang="en-US" sz="2200" baseline="30000" dirty="0"/>
              <a:t>nd</a:t>
            </a:r>
            <a:r>
              <a:rPr lang="en-US" sz="2200" dirty="0"/>
              <a:t> drug 2-4 weeks later</a:t>
            </a:r>
          </a:p>
          <a:p>
            <a:pPr marL="128016" lvl="1" indent="0">
              <a:buNone/>
            </a:pPr>
            <a:endParaRPr lang="en-US" sz="2400" dirty="0"/>
          </a:p>
          <a:p>
            <a:pPr>
              <a:buFont typeface="Courier New" panose="02070309020205020404" pitchFamily="49" charset="0"/>
              <a:buChar char="o"/>
            </a:pPr>
            <a:r>
              <a:rPr lang="en-US" sz="2400" b="1" dirty="0"/>
              <a:t>Overall outcome</a:t>
            </a:r>
            <a:r>
              <a:rPr lang="en-US" sz="2400" dirty="0"/>
              <a:t>: time to overall treatment failure- date of randomization to date of second disease progression, drop out from protocol treatment for any reason or death</a:t>
            </a:r>
          </a:p>
        </p:txBody>
      </p:sp>
      <p:sp>
        <p:nvSpPr>
          <p:cNvPr id="5" name="Slide Number Placeholder 4"/>
          <p:cNvSpPr>
            <a:spLocks noGrp="1"/>
          </p:cNvSpPr>
          <p:nvPr>
            <p:ph type="sldNum" sz="quarter" idx="12"/>
          </p:nvPr>
        </p:nvSpPr>
        <p:spPr/>
        <p:txBody>
          <a:bodyPr/>
          <a:lstStyle/>
          <a:p>
            <a:fld id="{7919409A-A7FA-4E07-A6C0-ED4EB73ED649}" type="slidenum">
              <a:rPr lang="en-US" smtClean="0"/>
              <a:t>34</a:t>
            </a:fld>
            <a:endParaRPr lang="en-US" dirty="0"/>
          </a:p>
        </p:txBody>
      </p:sp>
    </p:spTree>
    <p:extLst>
      <p:ext uri="{BB962C8B-B14F-4D97-AF65-F5344CB8AC3E}">
        <p14:creationId xmlns:p14="http://schemas.microsoft.com/office/powerpoint/2010/main" val="3443827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Visits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Every week during weeks 1-4: Blood pressure (P or B)</a:t>
            </a:r>
          </a:p>
          <a:p>
            <a:pPr>
              <a:buFont typeface="Courier New" panose="02070309020205020404" pitchFamily="49" charset="0"/>
              <a:buChar char="o"/>
            </a:pPr>
            <a:r>
              <a:rPr lang="en-US" sz="2400" dirty="0"/>
              <a:t>Every 2 weeks: urine (B)</a:t>
            </a:r>
          </a:p>
          <a:p>
            <a:pPr>
              <a:buFont typeface="Courier New" panose="02070309020205020404" pitchFamily="49" charset="0"/>
              <a:buChar char="o"/>
            </a:pPr>
            <a:r>
              <a:rPr lang="en-US" sz="2400" dirty="0"/>
              <a:t>Every 4 weeks: physical exam, performance status, blood, urine</a:t>
            </a:r>
          </a:p>
          <a:p>
            <a:pPr>
              <a:buFont typeface="Courier New" panose="02070309020205020404" pitchFamily="49" charset="0"/>
              <a:buChar char="o"/>
            </a:pPr>
            <a:r>
              <a:rPr lang="en-US" sz="2400" dirty="0"/>
              <a:t>Every 8 weeks: CT scan, QOL questionnaires</a:t>
            </a:r>
          </a:p>
          <a:p>
            <a:pPr>
              <a:buFont typeface="Courier New" panose="02070309020205020404" pitchFamily="49" charset="0"/>
              <a:buChar char="o"/>
            </a:pPr>
            <a:r>
              <a:rPr lang="en-US" sz="2400" dirty="0"/>
              <a:t>Every year: MRI of brain, ECHO/MUGA of heart</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Re-randomized: any point of progression up to 1 year</a:t>
            </a:r>
          </a:p>
        </p:txBody>
      </p:sp>
      <p:sp>
        <p:nvSpPr>
          <p:cNvPr id="5" name="Slide Number Placeholder 4"/>
          <p:cNvSpPr>
            <a:spLocks noGrp="1"/>
          </p:cNvSpPr>
          <p:nvPr>
            <p:ph type="sldNum" sz="quarter" idx="12"/>
          </p:nvPr>
        </p:nvSpPr>
        <p:spPr/>
        <p:txBody>
          <a:bodyPr/>
          <a:lstStyle/>
          <a:p>
            <a:fld id="{7919409A-A7FA-4E07-A6C0-ED4EB73ED649}" type="slidenum">
              <a:rPr lang="en-US" smtClean="0"/>
              <a:t>35</a:t>
            </a:fld>
            <a:endParaRPr lang="en-US" dirty="0"/>
          </a:p>
        </p:txBody>
      </p:sp>
    </p:spTree>
    <p:extLst>
      <p:ext uri="{BB962C8B-B14F-4D97-AF65-F5344CB8AC3E}">
        <p14:creationId xmlns:p14="http://schemas.microsoft.com/office/powerpoint/2010/main" val="347170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SMART: Case Study 1</a:t>
            </a:r>
          </a:p>
        </p:txBody>
      </p:sp>
      <p:sp>
        <p:nvSpPr>
          <p:cNvPr id="7" name="Rounded Rectangle 6"/>
          <p:cNvSpPr/>
          <p:nvPr/>
        </p:nvSpPr>
        <p:spPr>
          <a:xfrm>
            <a:off x="1968500" y="31496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49126" y="3468300"/>
            <a:ext cx="12954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Entry</a:t>
            </a:r>
          </a:p>
        </p:txBody>
      </p:sp>
      <p:cxnSp>
        <p:nvCxnSpPr>
          <p:cNvPr id="10" name="Straight Arrow Connector 9"/>
          <p:cNvCxnSpPr>
            <a:stCxn id="69" idx="6"/>
            <a:endCxn id="42" idx="1"/>
          </p:cNvCxnSpPr>
          <p:nvPr/>
        </p:nvCxnSpPr>
        <p:spPr>
          <a:xfrm>
            <a:off x="3089643" y="35656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102099" y="15494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4" name="TextBox 13"/>
          <p:cNvSpPr txBox="1"/>
          <p:nvPr/>
        </p:nvSpPr>
        <p:spPr>
          <a:xfrm rot="20640465">
            <a:off x="5916362" y="9954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7" name="Straight Arrow Connector 16"/>
          <p:cNvCxnSpPr/>
          <p:nvPr/>
        </p:nvCxnSpPr>
        <p:spPr>
          <a:xfrm>
            <a:off x="5620640" y="16875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80" idx="1"/>
          </p:cNvCxnSpPr>
          <p:nvPr/>
        </p:nvCxnSpPr>
        <p:spPr>
          <a:xfrm flipV="1">
            <a:off x="5620944" y="10758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217137" y="20354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7217137" y="17028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230380" y="33379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42" name="TextBox 41"/>
          <p:cNvSpPr txBox="1"/>
          <p:nvPr/>
        </p:nvSpPr>
        <p:spPr>
          <a:xfrm>
            <a:off x="4230381" y="52558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56" name="Straight Arrow Connector 55"/>
          <p:cNvCxnSpPr>
            <a:stCxn id="70" idx="3"/>
          </p:cNvCxnSpPr>
          <p:nvPr/>
        </p:nvCxnSpPr>
        <p:spPr>
          <a:xfrm>
            <a:off x="3059565" y="35964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50540" y="64770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740900" y="65810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66" name="TextBox 65"/>
          <p:cNvSpPr txBox="1"/>
          <p:nvPr/>
        </p:nvSpPr>
        <p:spPr>
          <a:xfrm>
            <a:off x="2501900" y="64770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67" name="TextBox 66"/>
          <p:cNvSpPr txBox="1"/>
          <p:nvPr/>
        </p:nvSpPr>
        <p:spPr>
          <a:xfrm>
            <a:off x="7378700" y="64770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68" name="Group 67"/>
          <p:cNvGrpSpPr/>
          <p:nvPr/>
        </p:nvGrpSpPr>
        <p:grpSpPr>
          <a:xfrm>
            <a:off x="2806901" y="3403192"/>
            <a:ext cx="282742" cy="362546"/>
            <a:chOff x="1861629" y="2986138"/>
            <a:chExt cx="282742" cy="362546"/>
          </a:xfrm>
        </p:grpSpPr>
        <p:sp>
          <p:nvSpPr>
            <p:cNvPr id="69" name="Oval 6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0" name="TextBox 6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71" name="Group 70"/>
          <p:cNvGrpSpPr/>
          <p:nvPr/>
        </p:nvGrpSpPr>
        <p:grpSpPr>
          <a:xfrm>
            <a:off x="6982522" y="1819845"/>
            <a:ext cx="282742" cy="362546"/>
            <a:chOff x="1861629" y="2986138"/>
            <a:chExt cx="282742" cy="362546"/>
          </a:xfrm>
        </p:grpSpPr>
        <p:sp>
          <p:nvSpPr>
            <p:cNvPr id="72" name="Oval 71"/>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3" name="TextBox 72"/>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80" name="TextBox 79"/>
          <p:cNvSpPr txBox="1"/>
          <p:nvPr/>
        </p:nvSpPr>
        <p:spPr>
          <a:xfrm>
            <a:off x="7921468" y="90656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81" name="Straight Arrow Connector 80"/>
          <p:cNvCxnSpPr>
            <a:stCxn id="70" idx="3"/>
            <a:endCxn id="12" idx="1"/>
          </p:cNvCxnSpPr>
          <p:nvPr/>
        </p:nvCxnSpPr>
        <p:spPr>
          <a:xfrm flipV="1">
            <a:off x="3059565" y="17186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948656" y="153355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84" name="TextBox 83"/>
          <p:cNvSpPr txBox="1"/>
          <p:nvPr/>
        </p:nvSpPr>
        <p:spPr>
          <a:xfrm>
            <a:off x="7958353" y="2220861"/>
            <a:ext cx="1461101"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85" name="Straight Arrow Connector 84"/>
          <p:cNvCxnSpPr/>
          <p:nvPr/>
        </p:nvCxnSpPr>
        <p:spPr>
          <a:xfrm>
            <a:off x="9419454" y="10758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419454" y="17028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419454" y="239013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90069">
            <a:off x="5999957" y="1604515"/>
            <a:ext cx="1238877" cy="584775"/>
          </a:xfrm>
          <a:prstGeom prst="rect">
            <a:avLst/>
          </a:prstGeom>
          <a:noFill/>
        </p:spPr>
        <p:txBody>
          <a:bodyPr wrap="square" rtlCol="0">
            <a:spAutoFit/>
          </a:bodyPr>
          <a:lstStyle/>
          <a:p>
            <a:r>
              <a:rPr lang="en-US" sz="1600" dirty="0"/>
              <a:t>Non-responders</a:t>
            </a:r>
          </a:p>
        </p:txBody>
      </p:sp>
      <p:sp>
        <p:nvSpPr>
          <p:cNvPr id="90" name="TextBox 89"/>
          <p:cNvSpPr txBox="1"/>
          <p:nvPr/>
        </p:nvSpPr>
        <p:spPr>
          <a:xfrm rot="20640465">
            <a:off x="6020636" y="28483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91" name="Straight Arrow Connector 90"/>
          <p:cNvCxnSpPr/>
          <p:nvPr/>
        </p:nvCxnSpPr>
        <p:spPr>
          <a:xfrm>
            <a:off x="5724914" y="35404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endCxn id="98" idx="1"/>
          </p:cNvCxnSpPr>
          <p:nvPr/>
        </p:nvCxnSpPr>
        <p:spPr>
          <a:xfrm flipV="1">
            <a:off x="5725218" y="29287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7321411" y="38882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7321411" y="35556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7086796" y="3672711"/>
            <a:ext cx="282742" cy="362546"/>
            <a:chOff x="1861629" y="2986138"/>
            <a:chExt cx="282742" cy="362546"/>
          </a:xfrm>
        </p:grpSpPr>
        <p:sp>
          <p:nvSpPr>
            <p:cNvPr id="96" name="Oval 9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7" name="TextBox 9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8" name="TextBox 97"/>
          <p:cNvSpPr txBox="1"/>
          <p:nvPr/>
        </p:nvSpPr>
        <p:spPr>
          <a:xfrm>
            <a:off x="8025742" y="2759430"/>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99" name="TextBox 98"/>
          <p:cNvSpPr txBox="1"/>
          <p:nvPr/>
        </p:nvSpPr>
        <p:spPr>
          <a:xfrm>
            <a:off x="8052930" y="3386417"/>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0" name="TextBox 99"/>
          <p:cNvSpPr txBox="1"/>
          <p:nvPr/>
        </p:nvSpPr>
        <p:spPr>
          <a:xfrm>
            <a:off x="8062627" y="4073727"/>
            <a:ext cx="1461101"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101" name="Straight Arrow Connector 100"/>
          <p:cNvCxnSpPr/>
          <p:nvPr/>
        </p:nvCxnSpPr>
        <p:spPr>
          <a:xfrm>
            <a:off x="9523728" y="29287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9523728" y="355569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9523728" y="424300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790069">
            <a:off x="6104231" y="3457381"/>
            <a:ext cx="1238877" cy="584775"/>
          </a:xfrm>
          <a:prstGeom prst="rect">
            <a:avLst/>
          </a:prstGeom>
          <a:noFill/>
        </p:spPr>
        <p:txBody>
          <a:bodyPr wrap="square" rtlCol="0">
            <a:spAutoFit/>
          </a:bodyPr>
          <a:lstStyle/>
          <a:p>
            <a:r>
              <a:rPr lang="en-US" sz="1600" dirty="0"/>
              <a:t>Non-responders</a:t>
            </a:r>
          </a:p>
        </p:txBody>
      </p:sp>
      <p:cxnSp>
        <p:nvCxnSpPr>
          <p:cNvPr id="109" name="Straight Arrow Connector 108"/>
          <p:cNvCxnSpPr/>
          <p:nvPr/>
        </p:nvCxnSpPr>
        <p:spPr>
          <a:xfrm>
            <a:off x="9475602" y="4259042"/>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rot="20640465">
            <a:off x="6076784" y="47172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1" name="Straight Arrow Connector 110"/>
          <p:cNvCxnSpPr/>
          <p:nvPr/>
        </p:nvCxnSpPr>
        <p:spPr>
          <a:xfrm>
            <a:off x="5781062" y="54093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endCxn id="118" idx="1"/>
          </p:cNvCxnSpPr>
          <p:nvPr/>
        </p:nvCxnSpPr>
        <p:spPr>
          <a:xfrm flipV="1">
            <a:off x="5781366" y="47976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7377559" y="57571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flipV="1">
            <a:off x="7377559" y="54245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15" name="Group 114"/>
          <p:cNvGrpSpPr/>
          <p:nvPr/>
        </p:nvGrpSpPr>
        <p:grpSpPr>
          <a:xfrm>
            <a:off x="7142944" y="5541615"/>
            <a:ext cx="282742" cy="362546"/>
            <a:chOff x="1861629" y="2986138"/>
            <a:chExt cx="282742" cy="362546"/>
          </a:xfrm>
        </p:grpSpPr>
        <p:sp>
          <p:nvSpPr>
            <p:cNvPr id="116" name="Oval 1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17" name="TextBox 1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18" name="TextBox 117"/>
          <p:cNvSpPr txBox="1"/>
          <p:nvPr/>
        </p:nvSpPr>
        <p:spPr>
          <a:xfrm>
            <a:off x="8081890" y="46283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19" name="TextBox 118"/>
          <p:cNvSpPr txBox="1"/>
          <p:nvPr/>
        </p:nvSpPr>
        <p:spPr>
          <a:xfrm>
            <a:off x="8109078" y="52553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0" name="TextBox 119"/>
          <p:cNvSpPr txBox="1"/>
          <p:nvPr/>
        </p:nvSpPr>
        <p:spPr>
          <a:xfrm>
            <a:off x="8118775" y="59426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1" name="Straight Arrow Connector 120"/>
          <p:cNvCxnSpPr/>
          <p:nvPr/>
        </p:nvCxnSpPr>
        <p:spPr>
          <a:xfrm>
            <a:off x="9579876" y="47976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579876" y="54245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9579876" y="61119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790069">
            <a:off x="6160379" y="5326285"/>
            <a:ext cx="1238877" cy="584775"/>
          </a:xfrm>
          <a:prstGeom prst="rect">
            <a:avLst/>
          </a:prstGeom>
          <a:noFill/>
        </p:spPr>
        <p:txBody>
          <a:bodyPr wrap="square" rtlCol="0">
            <a:spAutoFit/>
          </a:bodyPr>
          <a:lstStyle/>
          <a:p>
            <a:r>
              <a:rPr lang="en-US" sz="1600" dirty="0"/>
              <a:t>Non-responders</a:t>
            </a:r>
          </a:p>
        </p:txBody>
      </p:sp>
      <p:sp>
        <p:nvSpPr>
          <p:cNvPr id="4" name="Slide Number Placeholder 3"/>
          <p:cNvSpPr>
            <a:spLocks noGrp="1"/>
          </p:cNvSpPr>
          <p:nvPr>
            <p:ph type="sldNum" sz="quarter" idx="12"/>
          </p:nvPr>
        </p:nvSpPr>
        <p:spPr/>
        <p:txBody>
          <a:bodyPr/>
          <a:lstStyle/>
          <a:p>
            <a:fld id="{7919409A-A7FA-4E07-A6C0-ED4EB73ED649}" type="slidenum">
              <a:rPr lang="en-US" smtClean="0"/>
              <a:t>36</a:t>
            </a:fld>
            <a:endParaRPr lang="en-US" dirty="0"/>
          </a:p>
        </p:txBody>
      </p:sp>
    </p:spTree>
    <p:extLst>
      <p:ext uri="{BB962C8B-B14F-4D97-AF65-F5344CB8AC3E}">
        <p14:creationId xmlns:p14="http://schemas.microsoft.com/office/powerpoint/2010/main" val="469667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DTRs</a:t>
            </a:r>
          </a:p>
        </p:txBody>
      </p:sp>
      <p:sp>
        <p:nvSpPr>
          <p:cNvPr id="3" name="Content Placeholder 2"/>
          <p:cNvSpPr>
            <a:spLocks noGrp="1"/>
          </p:cNvSpPr>
          <p:nvPr>
            <p:ph idx="1"/>
          </p:nvPr>
        </p:nvSpPr>
        <p:spPr/>
        <p:txBody>
          <a:bodyPr/>
          <a:lstStyle/>
          <a:p>
            <a:pPr marL="457200" indent="-457200">
              <a:buFont typeface="+mj-lt"/>
              <a:buAutoNum type="arabicPeriod"/>
            </a:pPr>
            <a:r>
              <a:rPr lang="en-US" dirty="0">
                <a:solidFill>
                  <a:srgbClr val="FF0000"/>
                </a:solidFill>
              </a:rPr>
              <a:t>First begin with P, if you respond continue P, if you do not respond, switch to  B</a:t>
            </a:r>
          </a:p>
          <a:p>
            <a:pPr marL="457200" indent="-457200">
              <a:buFont typeface="+mj-lt"/>
              <a:buAutoNum type="arabicPeriod"/>
            </a:pPr>
            <a:r>
              <a:rPr lang="en-US" dirty="0">
                <a:solidFill>
                  <a:srgbClr val="FFC000"/>
                </a:solidFill>
              </a:rPr>
              <a:t>First begin with P, if you respond continue P, if you do not respond, switch to  E</a:t>
            </a:r>
          </a:p>
          <a:p>
            <a:pPr marL="457200" indent="-457200">
              <a:buFont typeface="+mj-lt"/>
              <a:buAutoNum type="arabicPeriod"/>
            </a:pPr>
            <a:r>
              <a:rPr lang="en-US" dirty="0">
                <a:solidFill>
                  <a:srgbClr val="00B050"/>
                </a:solidFill>
              </a:rPr>
              <a:t>First begin with E, if you respond continue E, if you do not respond, switch to  B</a:t>
            </a:r>
          </a:p>
          <a:p>
            <a:pPr marL="457200" indent="-457200">
              <a:buFont typeface="+mj-lt"/>
              <a:buAutoNum type="arabicPeriod"/>
            </a:pPr>
            <a:r>
              <a:rPr lang="en-US" dirty="0">
                <a:solidFill>
                  <a:srgbClr val="92D050"/>
                </a:solidFill>
              </a:rPr>
              <a:t>First begin with E, if you respond continue E, if you do not respond, switch to  P</a:t>
            </a:r>
          </a:p>
          <a:p>
            <a:pPr marL="457200" indent="-457200">
              <a:buFont typeface="+mj-lt"/>
              <a:buAutoNum type="arabicPeriod"/>
            </a:pPr>
            <a:r>
              <a:rPr lang="en-US" dirty="0">
                <a:solidFill>
                  <a:srgbClr val="0070C0"/>
                </a:solidFill>
              </a:rPr>
              <a:t>First begin with B, if you respond continue B, if you do not respond, switch to  P</a:t>
            </a:r>
          </a:p>
          <a:p>
            <a:pPr marL="457200" indent="-457200">
              <a:buFont typeface="+mj-lt"/>
              <a:buAutoNum type="arabicPeriod"/>
            </a:pPr>
            <a:r>
              <a:rPr lang="en-US" dirty="0">
                <a:solidFill>
                  <a:srgbClr val="00B0F0"/>
                </a:solidFill>
              </a:rPr>
              <a:t>First begin with B, if you respond continue B, if you do not respond, switch to  E</a:t>
            </a:r>
          </a:p>
          <a:p>
            <a:pPr marL="457200" indent="-457200">
              <a:buFont typeface="+mj-lt"/>
              <a:buAutoNum type="arabicPeriod"/>
            </a:pPr>
            <a:endParaRPr lang="en-US" dirty="0"/>
          </a:p>
          <a:p>
            <a:pPr marL="457200"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A5D432E4-8F8F-48E2-A77C-E301F9F96909}" type="slidenum">
              <a:rPr lang="en-US" smtClean="0"/>
              <a:t>37</a:t>
            </a:fld>
            <a:endParaRPr lang="en-US" dirty="0"/>
          </a:p>
        </p:txBody>
      </p:sp>
    </p:spTree>
    <p:extLst>
      <p:ext uri="{BB962C8B-B14F-4D97-AF65-F5344CB8AC3E}">
        <p14:creationId xmlns:p14="http://schemas.microsoft.com/office/powerpoint/2010/main" val="2950960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DTRS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38</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solidFill>
            <a:srgbClr val="FF000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solidFill>
            <a:srgbClr val="FF0000"/>
          </a:solidFill>
          <a:ln>
            <a:solidFill>
              <a:schemeClr val="tx1"/>
            </a:solidFill>
          </a:ln>
        </p:spPr>
        <p:txBody>
          <a:bodyPr wrap="square" rtlCol="0">
            <a:spAutoFit/>
          </a:bodyPr>
          <a:lstStyle/>
          <a:p>
            <a:r>
              <a:rPr lang="en-US" sz="1600" dirty="0">
                <a:solidFill>
                  <a:schemeClr val="bg1"/>
                </a:solidFill>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solidFill>
            <a:srgbClr val="FF000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424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DTRS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39</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solidFill>
            <a:srgbClr val="FFC0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solidFill>
            <a:srgbClr val="FFC000"/>
          </a:solid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solidFill>
            <a:srgbClr val="FFC0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92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5007664"/>
            <a:ext cx="8153400" cy="1463040"/>
          </a:xfrm>
        </p:spPr>
        <p:txBody>
          <a:bodyPr/>
          <a:lstStyle/>
          <a:p>
            <a:r>
              <a:rPr lang="en-US" dirty="0"/>
              <a:t>Dynamic Treatment Regimens</a:t>
            </a:r>
          </a:p>
        </p:txBody>
      </p:sp>
      <p:sp>
        <p:nvSpPr>
          <p:cNvPr id="5" name="Slide Number Placeholder 4"/>
          <p:cNvSpPr>
            <a:spLocks noGrp="1"/>
          </p:cNvSpPr>
          <p:nvPr>
            <p:ph type="sldNum" sz="quarter" idx="12"/>
          </p:nvPr>
        </p:nvSpPr>
        <p:spPr/>
        <p:txBody>
          <a:bodyPr/>
          <a:lstStyle/>
          <a:p>
            <a:fld id="{9DCF266C-2C2B-4FD8-88EF-84D42B4CF5B3}" type="slidenum">
              <a:rPr lang="en-US" smtClean="0"/>
              <a:t>4</a:t>
            </a:fld>
            <a:endParaRPr lang="en-US" dirty="0"/>
          </a:p>
        </p:txBody>
      </p:sp>
    </p:spTree>
    <p:extLst>
      <p:ext uri="{BB962C8B-B14F-4D97-AF65-F5344CB8AC3E}">
        <p14:creationId xmlns:p14="http://schemas.microsoft.com/office/powerpoint/2010/main" val="1664353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DTRs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40</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solidFill>
            <a:srgbClr val="00B05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solidFill>
            <a:srgbClr val="00B050"/>
          </a:solidFill>
          <a:ln>
            <a:solidFill>
              <a:schemeClr val="tx1"/>
            </a:solidFill>
          </a:ln>
        </p:spPr>
        <p:txBody>
          <a:bodyPr wrap="square" rtlCol="0">
            <a:spAutoFit/>
          </a:bodyPr>
          <a:lstStyle/>
          <a:p>
            <a:r>
              <a:rPr lang="en-US" sz="1600" dirty="0">
                <a:solidFill>
                  <a:schemeClr val="bg1"/>
                </a:solidFill>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solidFill>
            <a:srgbClr val="00B05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138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DTRs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41</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solidFill>
            <a:srgbClr val="92D05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solidFill>
            <a:srgbClr val="92D050"/>
          </a:solid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solidFill>
            <a:srgbClr val="92D05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957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DTRs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42</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solidFill>
            <a:srgbClr val="0070C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8" name="TextBox 97"/>
          <p:cNvSpPr txBox="1"/>
          <p:nvPr/>
        </p:nvSpPr>
        <p:spPr>
          <a:xfrm rot="790069">
            <a:off x="5872898" y="1541526"/>
            <a:ext cx="1243364"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solidFill>
            <a:srgbClr val="0070C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6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DTRs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43</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solidFill>
            <a:srgbClr val="00B0F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solidFill>
            <a:srgbClr val="00B0F0"/>
          </a:solidFill>
          <a:ln>
            <a:solidFill>
              <a:schemeClr val="tx1"/>
            </a:solidFill>
          </a:ln>
        </p:spPr>
        <p:txBody>
          <a:bodyPr wrap="square" rtlCol="0">
            <a:spAutoFit/>
          </a:bodyPr>
          <a:lstStyle/>
          <a:p>
            <a:r>
              <a:rPr lang="en-US" sz="1600" dirty="0">
                <a:solidFill>
                  <a:schemeClr val="bg1"/>
                </a:solidFill>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solidFill>
            <a:srgbClr val="00B0F0"/>
          </a:solidFill>
          <a:ln>
            <a:solidFill>
              <a:schemeClr val="tx1"/>
            </a:solidFill>
          </a:ln>
        </p:spPr>
        <p:txBody>
          <a:bodyPr wrap="square" rtlCol="0">
            <a:spAutoFit/>
          </a:bodyPr>
          <a:lstStyle/>
          <a:p>
            <a:pPr algn="ctr"/>
            <a:r>
              <a:rPr lang="en-US" sz="1600" dirty="0" err="1">
                <a:solidFill>
                  <a:schemeClr val="bg1"/>
                </a:solidFill>
                <a:latin typeface="Calibri" panose="020F0502020204030204" pitchFamily="34" charset="0"/>
                <a:cs typeface="Times New Roman" pitchFamily="18" charset="0"/>
              </a:rPr>
              <a:t>Everolimus</a:t>
            </a:r>
            <a:endParaRPr lang="en-US" sz="1600" dirty="0">
              <a:solidFill>
                <a:schemeClr val="bg1"/>
              </a:solidFill>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08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938197" y="673056"/>
            <a:ext cx="9463617" cy="1325563"/>
          </a:xfrm>
        </p:spPr>
        <p:txBody>
          <a:bodyPr/>
          <a:lstStyle/>
          <a:p>
            <a:r>
              <a:rPr lang="en-US" dirty="0"/>
              <a:t>CASE STUDY # 2: The ExTENd Study</a:t>
            </a:r>
          </a:p>
        </p:txBody>
      </p:sp>
      <p:sp>
        <p:nvSpPr>
          <p:cNvPr id="46" name="Content Placeholder 2"/>
          <p:cNvSpPr>
            <a:spLocks noGrp="1"/>
          </p:cNvSpPr>
          <p:nvPr>
            <p:ph idx="1"/>
          </p:nvPr>
        </p:nvSpPr>
        <p:spPr>
          <a:xfrm>
            <a:off x="938197" y="2119366"/>
            <a:ext cx="10591571" cy="4351338"/>
          </a:xfrm>
        </p:spPr>
        <p:txBody>
          <a:bodyPr>
            <a:normAutofit/>
          </a:bodyPr>
          <a:lstStyle/>
          <a:p>
            <a:pPr>
              <a:buFont typeface="Courier New" panose="02070309020205020404" pitchFamily="49" charset="0"/>
              <a:buChar char="o"/>
            </a:pPr>
            <a:r>
              <a:rPr lang="en-US" dirty="0"/>
              <a:t>Extending treatment effectiveness of Naltrexone</a:t>
            </a:r>
          </a:p>
          <a:p>
            <a:pPr>
              <a:buFont typeface="Courier New" panose="02070309020205020404" pitchFamily="49" charset="0"/>
              <a:buChar char="o"/>
            </a:pPr>
            <a:r>
              <a:rPr lang="en-US" dirty="0"/>
              <a:t>Population: Alcohol dependent adults completing an intensive outpatient program.  </a:t>
            </a:r>
          </a:p>
          <a:p>
            <a:pPr>
              <a:buFont typeface="Courier New" panose="02070309020205020404" pitchFamily="49" charset="0"/>
              <a:buChar char="o"/>
            </a:pPr>
            <a:r>
              <a:rPr lang="en-US" dirty="0"/>
              <a:t>Study PI:  Dr. David W. Oslin, University of Pennsylvania</a:t>
            </a:r>
          </a:p>
          <a:p>
            <a:pPr>
              <a:buFont typeface="Courier New" panose="02070309020205020404" pitchFamily="49" charset="0"/>
              <a:buChar char="o"/>
            </a:pPr>
            <a:r>
              <a:rPr lang="en-US" dirty="0">
                <a:hlinkClick r:id="rId3"/>
              </a:rPr>
              <a:t>https://clinicaltrials.gov/ct2/show/NCT00115037</a:t>
            </a:r>
            <a:endParaRPr lang="en-US" dirty="0"/>
          </a:p>
          <a:p>
            <a:pPr>
              <a:buFont typeface="Courier New" panose="02070309020205020404" pitchFamily="49" charset="0"/>
              <a:buChar char="o"/>
            </a:pPr>
            <a:endParaRPr lang="en-US" dirty="0"/>
          </a:p>
          <a:p>
            <a:pPr>
              <a:buFont typeface="Courier New" panose="02070309020205020404" pitchFamily="49" charset="0"/>
              <a:buChar char="o"/>
            </a:pPr>
            <a:r>
              <a:rPr lang="en-US" dirty="0"/>
              <a:t>Data collection dates: 2003 – 2008.</a:t>
            </a:r>
          </a:p>
          <a:p>
            <a:pPr>
              <a:buFont typeface="Courier New" panose="02070309020205020404" pitchFamily="49" charset="0"/>
              <a:buChar char="o"/>
            </a:pPr>
            <a:r>
              <a:rPr lang="en-US" dirty="0"/>
              <a:t>N=250</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fld id="{E61BE448-6B06-44BE-9EE6-DA6974BC7045}" type="slidenum">
              <a:rPr lang="en-US" smtClean="0"/>
              <a:t>44</a:t>
            </a:fld>
            <a:endParaRPr lang="en-US" dirty="0"/>
          </a:p>
        </p:txBody>
      </p:sp>
    </p:spTree>
    <p:extLst>
      <p:ext uri="{BB962C8B-B14F-4D97-AF65-F5344CB8AC3E}">
        <p14:creationId xmlns:p14="http://schemas.microsoft.com/office/powerpoint/2010/main" val="904069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ExTENd</a:t>
            </a:r>
            <a:r>
              <a:rPr lang="en-US" dirty="0"/>
              <a:t>: Background</a:t>
            </a:r>
          </a:p>
        </p:txBody>
      </p:sp>
      <p:sp>
        <p:nvSpPr>
          <p:cNvPr id="3" name="Content Placeholder 2"/>
          <p:cNvSpPr>
            <a:spLocks noGrp="1"/>
          </p:cNvSpPr>
          <p:nvPr>
            <p:ph idx="1"/>
          </p:nvPr>
        </p:nvSpPr>
        <p:spPr>
          <a:xfrm>
            <a:off x="813486" y="2174788"/>
            <a:ext cx="10515600" cy="4482561"/>
          </a:xfrm>
        </p:spPr>
        <p:txBody>
          <a:bodyPr>
            <a:normAutofit/>
          </a:bodyPr>
          <a:lstStyle/>
          <a:p>
            <a:pPr>
              <a:buFont typeface="Courier New" panose="02070309020205020404" pitchFamily="49" charset="0"/>
              <a:buChar char="o"/>
            </a:pPr>
            <a:r>
              <a:rPr lang="en-US" sz="2400" dirty="0"/>
              <a:t>Naltrexone (NTX, an opiate antagonist) is efficacious in alcohol dependent patients, but</a:t>
            </a:r>
          </a:p>
          <a:p>
            <a:pPr lvl="1">
              <a:buFont typeface="Courier New" panose="02070309020205020404" pitchFamily="49" charset="0"/>
              <a:buChar char="o"/>
            </a:pPr>
            <a:r>
              <a:rPr lang="en-US" sz="2200" dirty="0"/>
              <a:t>Around 1/3 of patients relapse while on NTX, so rescue tactics are needed for non-responders.</a:t>
            </a:r>
          </a:p>
          <a:p>
            <a:pPr lvl="1">
              <a:buFont typeface="Courier New" panose="02070309020205020404" pitchFamily="49" charset="0"/>
              <a:buChar char="o"/>
            </a:pPr>
            <a:r>
              <a:rPr lang="en-US" sz="2200" dirty="0"/>
              <a:t>Need long-term maintenance tactics for responders because of physiological/ social/ psychological barriers</a:t>
            </a:r>
          </a:p>
          <a:p>
            <a:pPr marL="0" indent="0">
              <a:buNone/>
            </a:pPr>
            <a:endParaRPr lang="en-US" sz="2400" dirty="0"/>
          </a:p>
          <a:p>
            <a:pPr>
              <a:buFont typeface="Courier New" panose="02070309020205020404" pitchFamily="49" charset="0"/>
              <a:buChar char="o"/>
            </a:pPr>
            <a:r>
              <a:rPr lang="en-US" sz="2400" b="1" dirty="0"/>
              <a:t>Study Goal: </a:t>
            </a:r>
            <a:r>
              <a:rPr lang="en-US" sz="2400" dirty="0"/>
              <a:t>Identify the DTR that best reduces overall days of alcohol consumption in months 3 and 4 for all patients.</a:t>
            </a:r>
          </a:p>
          <a:p>
            <a:pPr>
              <a:buFont typeface="Courier New" panose="02070309020205020404" pitchFamily="49" charset="0"/>
              <a:buChar char="o"/>
            </a:pPr>
            <a:endParaRPr lang="en-US" sz="2400" dirty="0"/>
          </a:p>
        </p:txBody>
      </p:sp>
      <p:sp>
        <p:nvSpPr>
          <p:cNvPr id="4" name="Slide Number Placeholder 3"/>
          <p:cNvSpPr>
            <a:spLocks noGrp="1"/>
          </p:cNvSpPr>
          <p:nvPr>
            <p:ph type="sldNum" sz="quarter" idx="12"/>
          </p:nvPr>
        </p:nvSpPr>
        <p:spPr/>
        <p:txBody>
          <a:bodyPr/>
          <a:lstStyle/>
          <a:p>
            <a:fld id="{7919409A-A7FA-4E07-A6C0-ED4EB73ED649}" type="slidenum">
              <a:rPr lang="en-US" smtClean="0"/>
              <a:t>45</a:t>
            </a:fld>
            <a:endParaRPr lang="en-US" dirty="0"/>
          </a:p>
        </p:txBody>
      </p:sp>
    </p:spTree>
    <p:extLst>
      <p:ext uri="{BB962C8B-B14F-4D97-AF65-F5344CB8AC3E}">
        <p14:creationId xmlns:p14="http://schemas.microsoft.com/office/powerpoint/2010/main" val="3752588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 Treatments Under Consideration</a:t>
            </a:r>
          </a:p>
        </p:txBody>
      </p:sp>
      <p:sp>
        <p:nvSpPr>
          <p:cNvPr id="3" name="Content Placeholder 2"/>
          <p:cNvSpPr>
            <a:spLocks noGrp="1"/>
          </p:cNvSpPr>
          <p:nvPr>
            <p:ph idx="1"/>
          </p:nvPr>
        </p:nvSpPr>
        <p:spPr>
          <a:xfrm>
            <a:off x="797010" y="2084832"/>
            <a:ext cx="10718800" cy="4572518"/>
          </a:xfrm>
        </p:spPr>
        <p:txBody>
          <a:bodyPr>
            <a:normAutofit/>
          </a:bodyPr>
          <a:lstStyle/>
          <a:p>
            <a:pPr>
              <a:buFont typeface="Courier New" panose="02070309020205020404" pitchFamily="49" charset="0"/>
              <a:buChar char="o"/>
            </a:pPr>
            <a:r>
              <a:rPr lang="en-US" sz="2400" dirty="0"/>
              <a:t>NTX – naltrexone.</a:t>
            </a:r>
          </a:p>
          <a:p>
            <a:pPr>
              <a:buFont typeface="Courier New" panose="02070309020205020404" pitchFamily="49" charset="0"/>
              <a:buChar char="o"/>
            </a:pPr>
            <a:r>
              <a:rPr lang="en-US" sz="2400" dirty="0"/>
              <a:t>Medical management:  face-to-face, basic minimal clinical support for the use of effective pharmacotherapy and reduction in drinking</a:t>
            </a:r>
          </a:p>
          <a:p>
            <a:pPr>
              <a:buFont typeface="Courier New" panose="02070309020205020404" pitchFamily="49" charset="0"/>
              <a:buChar char="o"/>
            </a:pPr>
            <a:r>
              <a:rPr lang="en-US" sz="2400" dirty="0"/>
              <a:t>Combined behavioral intervention (CBI):  a multicomponent intervention that targets adherence to pharmacotherapy and enhancement of participant motivation for change</a:t>
            </a:r>
          </a:p>
          <a:p>
            <a:pPr lvl="1">
              <a:buFont typeface="Courier New" panose="02070309020205020404" pitchFamily="49" charset="0"/>
              <a:buChar char="o"/>
            </a:pPr>
            <a:r>
              <a:rPr lang="en-US" sz="2000" dirty="0"/>
              <a:t>includes family involvement when possible</a:t>
            </a:r>
          </a:p>
          <a:p>
            <a:pPr lvl="1">
              <a:buFont typeface="Courier New" panose="02070309020205020404" pitchFamily="49" charset="0"/>
              <a:buChar char="o"/>
            </a:pPr>
            <a:r>
              <a:rPr lang="en-US" sz="2000" dirty="0"/>
              <a:t>emphasizes the utilization of the participant’s social/community context to reinforce abstinence</a:t>
            </a:r>
          </a:p>
          <a:p>
            <a:pPr>
              <a:buFont typeface="Courier New" panose="02070309020205020404" pitchFamily="49" charset="0"/>
              <a:buChar char="o"/>
            </a:pPr>
            <a:r>
              <a:rPr lang="en-US" sz="2400" dirty="0"/>
              <a:t>Telephone disease management:  same as med management, via telephone.</a:t>
            </a:r>
          </a:p>
        </p:txBody>
      </p:sp>
      <p:sp>
        <p:nvSpPr>
          <p:cNvPr id="4" name="Slide Number Placeholder 3"/>
          <p:cNvSpPr>
            <a:spLocks noGrp="1"/>
          </p:cNvSpPr>
          <p:nvPr>
            <p:ph type="sldNum" sz="quarter" idx="12"/>
          </p:nvPr>
        </p:nvSpPr>
        <p:spPr/>
        <p:txBody>
          <a:bodyPr/>
          <a:lstStyle/>
          <a:p>
            <a:fld id="{7919409A-A7FA-4E07-A6C0-ED4EB73ED649}" type="slidenum">
              <a:rPr lang="en-US" smtClean="0"/>
              <a:t>46</a:t>
            </a:fld>
            <a:endParaRPr lang="en-US" dirty="0"/>
          </a:p>
        </p:txBody>
      </p:sp>
    </p:spTree>
    <p:extLst>
      <p:ext uri="{BB962C8B-B14F-4D97-AF65-F5344CB8AC3E}">
        <p14:creationId xmlns:p14="http://schemas.microsoft.com/office/powerpoint/2010/main" val="2948803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71455" y="2860071"/>
            <a:ext cx="2077236" cy="830997"/>
          </a:xfrm>
          <a:prstGeom prst="rect">
            <a:avLst/>
          </a:prstGeom>
          <a:noFill/>
        </p:spPr>
        <p:txBody>
          <a:bodyPr wrap="square" rtlCol="0">
            <a:spAutoFit/>
          </a:bodyPr>
          <a:lstStyle/>
          <a:p>
            <a:r>
              <a:rPr lang="en-US" sz="1600" dirty="0"/>
              <a:t>Patients taking naltrexone + medical management</a:t>
            </a:r>
          </a:p>
        </p:txBody>
      </p:sp>
      <p:grpSp>
        <p:nvGrpSpPr>
          <p:cNvPr id="10" name="Group 9"/>
          <p:cNvGrpSpPr/>
          <p:nvPr/>
        </p:nvGrpSpPr>
        <p:grpSpPr>
          <a:xfrm>
            <a:off x="2388409" y="3808825"/>
            <a:ext cx="282742" cy="362546"/>
            <a:chOff x="1861629" y="2986138"/>
            <a:chExt cx="282742" cy="362546"/>
          </a:xfrm>
        </p:grpSpPr>
        <p:sp>
          <p:nvSpPr>
            <p:cNvPr id="16" name="Oval 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7" name="TextBox 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40" name="Group 39"/>
          <p:cNvGrpSpPr/>
          <p:nvPr/>
        </p:nvGrpSpPr>
        <p:grpSpPr>
          <a:xfrm>
            <a:off x="6098107" y="3113143"/>
            <a:ext cx="286853" cy="352028"/>
            <a:chOff x="3307217" y="1453195"/>
            <a:chExt cx="382470" cy="469370"/>
          </a:xfrm>
        </p:grpSpPr>
        <p:sp>
          <p:nvSpPr>
            <p:cNvPr id="41" name="Oval 40"/>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2" name="TextBox 41"/>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44" name="Straight Arrow Connector 43"/>
          <p:cNvCxnSpPr>
            <a:stCxn id="52" idx="3"/>
            <a:endCxn id="41" idx="2"/>
          </p:cNvCxnSpPr>
          <p:nvPr/>
        </p:nvCxnSpPr>
        <p:spPr>
          <a:xfrm>
            <a:off x="4888093" y="2661556"/>
            <a:ext cx="1214125" cy="61401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17898" y="2246058"/>
            <a:ext cx="1670194" cy="830997"/>
          </a:xfrm>
          <a:prstGeom prst="rect">
            <a:avLst/>
          </a:prstGeom>
          <a:noFill/>
          <a:ln>
            <a:solidFill>
              <a:schemeClr val="tx1"/>
            </a:solidFill>
          </a:ln>
        </p:spPr>
        <p:txBody>
          <a:bodyPr wrap="square" rtlCol="0">
            <a:spAutoFit/>
          </a:bodyPr>
          <a:lstStyle/>
          <a:p>
            <a:r>
              <a:rPr lang="en-US" sz="1600" dirty="0"/>
              <a:t>Strict definition: </a:t>
            </a:r>
            <a:br>
              <a:rPr lang="en-US" sz="1600" dirty="0"/>
            </a:br>
            <a:r>
              <a:rPr lang="en-US" sz="1600" dirty="0"/>
              <a:t>(2 or more drinks is non-response)</a:t>
            </a:r>
          </a:p>
        </p:txBody>
      </p:sp>
      <p:sp>
        <p:nvSpPr>
          <p:cNvPr id="53" name="TextBox 52"/>
          <p:cNvSpPr txBox="1"/>
          <p:nvPr/>
        </p:nvSpPr>
        <p:spPr>
          <a:xfrm>
            <a:off x="3144774" y="4612959"/>
            <a:ext cx="1743318" cy="830997"/>
          </a:xfrm>
          <a:prstGeom prst="rect">
            <a:avLst/>
          </a:prstGeom>
          <a:noFill/>
          <a:ln>
            <a:solidFill>
              <a:schemeClr val="tx1"/>
            </a:solidFill>
          </a:ln>
        </p:spPr>
        <p:txBody>
          <a:bodyPr wrap="square" rtlCol="0">
            <a:spAutoFit/>
          </a:bodyPr>
          <a:lstStyle/>
          <a:p>
            <a:r>
              <a:rPr lang="en-US" sz="1600" dirty="0"/>
              <a:t>Lenient definition: (5 or more drinks is non-response)</a:t>
            </a:r>
          </a:p>
        </p:txBody>
      </p:sp>
      <p:cxnSp>
        <p:nvCxnSpPr>
          <p:cNvPr id="54" name="Straight Arrow Connector 53"/>
          <p:cNvCxnSpPr>
            <a:stCxn id="16" idx="6"/>
            <a:endCxn id="52" idx="1"/>
          </p:cNvCxnSpPr>
          <p:nvPr/>
        </p:nvCxnSpPr>
        <p:spPr>
          <a:xfrm flipV="1">
            <a:off x="2671152" y="2661556"/>
            <a:ext cx="546747" cy="130969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6"/>
            <a:endCxn id="53" idx="1"/>
          </p:cNvCxnSpPr>
          <p:nvPr/>
        </p:nvCxnSpPr>
        <p:spPr>
          <a:xfrm>
            <a:off x="2671152" y="3971253"/>
            <a:ext cx="473623" cy="105720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36622" y="2656957"/>
            <a:ext cx="2937201" cy="584775"/>
          </a:xfrm>
          <a:prstGeom prst="rect">
            <a:avLst/>
          </a:prstGeom>
          <a:noFill/>
          <a:ln>
            <a:solidFill>
              <a:schemeClr val="tx1"/>
            </a:solidFill>
          </a:ln>
        </p:spPr>
        <p:txBody>
          <a:bodyPr wrap="square" rtlCol="0">
            <a:spAutoFit/>
          </a:bodyPr>
          <a:lstStyle/>
          <a:p>
            <a:r>
              <a:rPr lang="en-US" sz="1600" dirty="0"/>
              <a:t>CBI + medical management + placebo</a:t>
            </a:r>
          </a:p>
        </p:txBody>
      </p:sp>
      <p:sp>
        <p:nvSpPr>
          <p:cNvPr id="57" name="TextBox 56"/>
          <p:cNvSpPr txBox="1"/>
          <p:nvPr/>
        </p:nvSpPr>
        <p:spPr>
          <a:xfrm>
            <a:off x="6836622" y="3347525"/>
            <a:ext cx="2937200" cy="584775"/>
          </a:xfrm>
          <a:prstGeom prst="rect">
            <a:avLst/>
          </a:prstGeom>
          <a:noFill/>
          <a:ln>
            <a:solidFill>
              <a:schemeClr val="tx1"/>
            </a:solidFill>
          </a:ln>
        </p:spPr>
        <p:txBody>
          <a:bodyPr wrap="square" rtlCol="0">
            <a:spAutoFit/>
          </a:bodyPr>
          <a:lstStyle/>
          <a:p>
            <a:r>
              <a:rPr lang="en-US" sz="1600" dirty="0"/>
              <a:t>CBI + medical management + naltrexone</a:t>
            </a:r>
          </a:p>
        </p:txBody>
      </p:sp>
      <p:cxnSp>
        <p:nvCxnSpPr>
          <p:cNvPr id="58" name="Straight Arrow Connector 57"/>
          <p:cNvCxnSpPr>
            <a:stCxn id="41" idx="6"/>
            <a:endCxn id="56" idx="1"/>
          </p:cNvCxnSpPr>
          <p:nvPr/>
        </p:nvCxnSpPr>
        <p:spPr>
          <a:xfrm flipV="1">
            <a:off x="6384959" y="2949344"/>
            <a:ext cx="451662"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1" idx="6"/>
            <a:endCxn id="57" idx="1"/>
          </p:cNvCxnSpPr>
          <p:nvPr/>
        </p:nvCxnSpPr>
        <p:spPr>
          <a:xfrm>
            <a:off x="6384960" y="3275570"/>
            <a:ext cx="451663" cy="36434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3"/>
          </p:cNvCxnSpPr>
          <p:nvPr/>
        </p:nvCxnSpPr>
        <p:spPr>
          <a:xfrm>
            <a:off x="9773823" y="2949345"/>
            <a:ext cx="501411"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3"/>
          </p:cNvCxnSpPr>
          <p:nvPr/>
        </p:nvCxnSpPr>
        <p:spPr>
          <a:xfrm>
            <a:off x="9773823" y="3639913"/>
            <a:ext cx="501411"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Title 1"/>
          <p:cNvSpPr>
            <a:spLocks noGrp="1"/>
          </p:cNvSpPr>
          <p:nvPr>
            <p:ph type="title"/>
          </p:nvPr>
        </p:nvSpPr>
        <p:spPr>
          <a:xfrm>
            <a:off x="944742" y="637586"/>
            <a:ext cx="7886700" cy="1325563"/>
          </a:xfrm>
        </p:spPr>
        <p:txBody>
          <a:bodyPr/>
          <a:lstStyle/>
          <a:p>
            <a:r>
              <a:rPr lang="en-US" dirty="0"/>
              <a:t>SMART: Case Study 2 </a:t>
            </a:r>
            <a:r>
              <a:rPr lang="en-US" dirty="0" err="1"/>
              <a:t>ExTEND</a:t>
            </a:r>
            <a:endParaRPr lang="en-US" dirty="0"/>
          </a:p>
        </p:txBody>
      </p:sp>
      <p:sp>
        <p:nvSpPr>
          <p:cNvPr id="4" name="Slide Number Placeholder 3"/>
          <p:cNvSpPr>
            <a:spLocks noGrp="1"/>
          </p:cNvSpPr>
          <p:nvPr>
            <p:ph type="sldNum" sz="quarter" idx="12"/>
          </p:nvPr>
        </p:nvSpPr>
        <p:spPr/>
        <p:txBody>
          <a:bodyPr/>
          <a:lstStyle/>
          <a:p>
            <a:fld id="{E61BE448-6B06-44BE-9EE6-DA6974BC7045}" type="slidenum">
              <a:rPr lang="en-US" smtClean="0"/>
              <a:t>47</a:t>
            </a:fld>
            <a:endParaRPr lang="en-US" dirty="0"/>
          </a:p>
        </p:txBody>
      </p:sp>
      <p:sp>
        <p:nvSpPr>
          <p:cNvPr id="118" name="TextBox 117"/>
          <p:cNvSpPr txBox="1"/>
          <p:nvPr/>
        </p:nvSpPr>
        <p:spPr>
          <a:xfrm rot="20207071">
            <a:off x="4838107" y="2012759"/>
            <a:ext cx="1388608" cy="338554"/>
          </a:xfrm>
          <a:prstGeom prst="rect">
            <a:avLst/>
          </a:prstGeom>
          <a:noFill/>
        </p:spPr>
        <p:txBody>
          <a:bodyPr wrap="square" rtlCol="0">
            <a:spAutoFit/>
          </a:bodyPr>
          <a:lstStyle/>
          <a:p>
            <a:r>
              <a:rPr lang="en-US" sz="1600" dirty="0"/>
              <a:t>Responders</a:t>
            </a:r>
          </a:p>
        </p:txBody>
      </p:sp>
      <p:sp>
        <p:nvSpPr>
          <p:cNvPr id="119" name="TextBox 118"/>
          <p:cNvSpPr txBox="1"/>
          <p:nvPr/>
        </p:nvSpPr>
        <p:spPr>
          <a:xfrm rot="1520432">
            <a:off x="4953631" y="2715565"/>
            <a:ext cx="1238877" cy="584775"/>
          </a:xfrm>
          <a:prstGeom prst="rect">
            <a:avLst/>
          </a:prstGeom>
          <a:noFill/>
        </p:spPr>
        <p:txBody>
          <a:bodyPr wrap="square" rtlCol="0">
            <a:spAutoFit/>
          </a:bodyPr>
          <a:lstStyle/>
          <a:p>
            <a:r>
              <a:rPr lang="en-US" sz="1600" dirty="0"/>
              <a:t>Non-responders</a:t>
            </a:r>
          </a:p>
        </p:txBody>
      </p:sp>
      <p:grpSp>
        <p:nvGrpSpPr>
          <p:cNvPr id="46" name="Group 45"/>
          <p:cNvGrpSpPr/>
          <p:nvPr/>
        </p:nvGrpSpPr>
        <p:grpSpPr>
          <a:xfrm>
            <a:off x="6098107" y="5654842"/>
            <a:ext cx="286853" cy="352028"/>
            <a:chOff x="3307217" y="1453195"/>
            <a:chExt cx="382470" cy="469370"/>
          </a:xfrm>
        </p:grpSpPr>
        <p:sp>
          <p:nvSpPr>
            <p:cNvPr id="50" name="Oval 4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51" name="TextBox 50"/>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61" name="Straight Arrow Connector 60"/>
          <p:cNvCxnSpPr>
            <a:stCxn id="53" idx="3"/>
            <a:endCxn id="50" idx="2"/>
          </p:cNvCxnSpPr>
          <p:nvPr/>
        </p:nvCxnSpPr>
        <p:spPr>
          <a:xfrm>
            <a:off x="4888093" y="5028457"/>
            <a:ext cx="1214125" cy="7888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836622" y="5198656"/>
            <a:ext cx="2937201" cy="584775"/>
          </a:xfrm>
          <a:prstGeom prst="rect">
            <a:avLst/>
          </a:prstGeom>
          <a:noFill/>
          <a:ln>
            <a:solidFill>
              <a:schemeClr val="tx1"/>
            </a:solidFill>
          </a:ln>
        </p:spPr>
        <p:txBody>
          <a:bodyPr wrap="square" rtlCol="0">
            <a:spAutoFit/>
          </a:bodyPr>
          <a:lstStyle/>
          <a:p>
            <a:r>
              <a:rPr lang="en-US" sz="1600" dirty="0"/>
              <a:t>CBI + medical management + placebo</a:t>
            </a:r>
          </a:p>
        </p:txBody>
      </p:sp>
      <p:sp>
        <p:nvSpPr>
          <p:cNvPr id="71" name="TextBox 70"/>
          <p:cNvSpPr txBox="1"/>
          <p:nvPr/>
        </p:nvSpPr>
        <p:spPr>
          <a:xfrm>
            <a:off x="6836622" y="5889224"/>
            <a:ext cx="2937200" cy="584775"/>
          </a:xfrm>
          <a:prstGeom prst="rect">
            <a:avLst/>
          </a:prstGeom>
          <a:noFill/>
          <a:ln>
            <a:solidFill>
              <a:schemeClr val="tx1"/>
            </a:solidFill>
          </a:ln>
        </p:spPr>
        <p:txBody>
          <a:bodyPr wrap="square" rtlCol="0">
            <a:spAutoFit/>
          </a:bodyPr>
          <a:lstStyle/>
          <a:p>
            <a:r>
              <a:rPr lang="en-US" sz="1600" dirty="0"/>
              <a:t>CBI + medical management + naltrexone</a:t>
            </a:r>
          </a:p>
        </p:txBody>
      </p:sp>
      <p:cxnSp>
        <p:nvCxnSpPr>
          <p:cNvPr id="72" name="Straight Arrow Connector 71"/>
          <p:cNvCxnSpPr>
            <a:stCxn id="50" idx="6"/>
            <a:endCxn id="63" idx="1"/>
          </p:cNvCxnSpPr>
          <p:nvPr/>
        </p:nvCxnSpPr>
        <p:spPr>
          <a:xfrm flipV="1">
            <a:off x="6384959" y="5491043"/>
            <a:ext cx="451662"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0" idx="6"/>
            <a:endCxn id="71" idx="1"/>
          </p:cNvCxnSpPr>
          <p:nvPr/>
        </p:nvCxnSpPr>
        <p:spPr>
          <a:xfrm>
            <a:off x="6384960" y="5817269"/>
            <a:ext cx="451663" cy="36434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3" idx="3"/>
          </p:cNvCxnSpPr>
          <p:nvPr/>
        </p:nvCxnSpPr>
        <p:spPr>
          <a:xfrm>
            <a:off x="9773823" y="5491044"/>
            <a:ext cx="501411"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1" idx="3"/>
          </p:cNvCxnSpPr>
          <p:nvPr/>
        </p:nvCxnSpPr>
        <p:spPr>
          <a:xfrm>
            <a:off x="9773823" y="61816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098106" y="1946653"/>
            <a:ext cx="286853" cy="352028"/>
            <a:chOff x="3307217" y="1453195"/>
            <a:chExt cx="382470" cy="469370"/>
          </a:xfrm>
        </p:grpSpPr>
        <p:sp>
          <p:nvSpPr>
            <p:cNvPr id="77" name="Oval 76"/>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8" name="TextBox 77"/>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79" name="Straight Arrow Connector 78"/>
          <p:cNvCxnSpPr>
            <a:stCxn id="52" idx="3"/>
            <a:endCxn id="77" idx="2"/>
          </p:cNvCxnSpPr>
          <p:nvPr/>
        </p:nvCxnSpPr>
        <p:spPr>
          <a:xfrm flipV="1">
            <a:off x="4888092" y="2109080"/>
            <a:ext cx="1214124" cy="552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36621" y="1706239"/>
            <a:ext cx="2937201" cy="338554"/>
          </a:xfrm>
          <a:prstGeom prst="rect">
            <a:avLst/>
          </a:prstGeom>
          <a:noFill/>
          <a:ln>
            <a:solidFill>
              <a:schemeClr val="tx1"/>
            </a:solidFill>
          </a:ln>
        </p:spPr>
        <p:txBody>
          <a:bodyPr wrap="square" rtlCol="0">
            <a:spAutoFit/>
          </a:bodyPr>
          <a:lstStyle/>
          <a:p>
            <a:r>
              <a:rPr lang="en-US" sz="1600" dirty="0"/>
              <a:t>Naltrexone</a:t>
            </a:r>
          </a:p>
        </p:txBody>
      </p:sp>
      <p:sp>
        <p:nvSpPr>
          <p:cNvPr id="81" name="TextBox 80"/>
          <p:cNvSpPr txBox="1"/>
          <p:nvPr/>
        </p:nvSpPr>
        <p:spPr>
          <a:xfrm>
            <a:off x="6836621" y="2181034"/>
            <a:ext cx="2937200" cy="338554"/>
          </a:xfrm>
          <a:prstGeom prst="rect">
            <a:avLst/>
          </a:prstGeom>
          <a:noFill/>
          <a:ln>
            <a:solidFill>
              <a:schemeClr val="tx1"/>
            </a:solidFill>
          </a:ln>
        </p:spPr>
        <p:txBody>
          <a:bodyPr wrap="square" rtlCol="0">
            <a:spAutoFit/>
          </a:bodyPr>
          <a:lstStyle/>
          <a:p>
            <a:r>
              <a:rPr lang="en-US" sz="1600" dirty="0"/>
              <a:t>Naltrexone + phone counseling</a:t>
            </a:r>
          </a:p>
        </p:txBody>
      </p:sp>
      <p:cxnSp>
        <p:nvCxnSpPr>
          <p:cNvPr id="82" name="Straight Arrow Connector 81"/>
          <p:cNvCxnSpPr>
            <a:stCxn id="77" idx="6"/>
            <a:endCxn id="80" idx="1"/>
          </p:cNvCxnSpPr>
          <p:nvPr/>
        </p:nvCxnSpPr>
        <p:spPr>
          <a:xfrm flipV="1">
            <a:off x="6384958" y="1875516"/>
            <a:ext cx="451662" cy="233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7" idx="6"/>
            <a:endCxn id="81" idx="1"/>
          </p:cNvCxnSpPr>
          <p:nvPr/>
        </p:nvCxnSpPr>
        <p:spPr>
          <a:xfrm>
            <a:off x="6384959" y="2109081"/>
            <a:ext cx="451663" cy="2412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0" idx="3"/>
          </p:cNvCxnSpPr>
          <p:nvPr/>
        </p:nvCxnSpPr>
        <p:spPr>
          <a:xfrm>
            <a:off x="9773822" y="1875516"/>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3"/>
          </p:cNvCxnSpPr>
          <p:nvPr/>
        </p:nvCxnSpPr>
        <p:spPr>
          <a:xfrm>
            <a:off x="9773822" y="23503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6123197" y="4394256"/>
            <a:ext cx="286853" cy="352028"/>
            <a:chOff x="3307217" y="1453195"/>
            <a:chExt cx="382470" cy="469370"/>
          </a:xfrm>
        </p:grpSpPr>
        <p:sp>
          <p:nvSpPr>
            <p:cNvPr id="87" name="Oval 86"/>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8" name="TextBox 87"/>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sp>
        <p:nvSpPr>
          <p:cNvPr id="89" name="TextBox 88"/>
          <p:cNvSpPr txBox="1"/>
          <p:nvPr/>
        </p:nvSpPr>
        <p:spPr>
          <a:xfrm>
            <a:off x="6861712" y="4153842"/>
            <a:ext cx="2937201" cy="338554"/>
          </a:xfrm>
          <a:prstGeom prst="rect">
            <a:avLst/>
          </a:prstGeom>
          <a:noFill/>
          <a:ln>
            <a:solidFill>
              <a:schemeClr val="tx1"/>
            </a:solidFill>
          </a:ln>
        </p:spPr>
        <p:txBody>
          <a:bodyPr wrap="square" rtlCol="0">
            <a:spAutoFit/>
          </a:bodyPr>
          <a:lstStyle/>
          <a:p>
            <a:r>
              <a:rPr lang="en-US" sz="1600" dirty="0"/>
              <a:t>Naltrexone</a:t>
            </a:r>
          </a:p>
        </p:txBody>
      </p:sp>
      <p:sp>
        <p:nvSpPr>
          <p:cNvPr id="90" name="TextBox 89"/>
          <p:cNvSpPr txBox="1"/>
          <p:nvPr/>
        </p:nvSpPr>
        <p:spPr>
          <a:xfrm>
            <a:off x="6861712" y="4628637"/>
            <a:ext cx="2937200" cy="338554"/>
          </a:xfrm>
          <a:prstGeom prst="rect">
            <a:avLst/>
          </a:prstGeom>
          <a:noFill/>
          <a:ln>
            <a:solidFill>
              <a:schemeClr val="tx1"/>
            </a:solidFill>
          </a:ln>
        </p:spPr>
        <p:txBody>
          <a:bodyPr wrap="square" rtlCol="0">
            <a:spAutoFit/>
          </a:bodyPr>
          <a:lstStyle/>
          <a:p>
            <a:r>
              <a:rPr lang="en-US" sz="1600" dirty="0"/>
              <a:t>Naltrexone + phone counseling</a:t>
            </a:r>
          </a:p>
        </p:txBody>
      </p:sp>
      <p:cxnSp>
        <p:nvCxnSpPr>
          <p:cNvPr id="91" name="Straight Arrow Connector 90"/>
          <p:cNvCxnSpPr>
            <a:stCxn id="87" idx="6"/>
            <a:endCxn id="89" idx="1"/>
          </p:cNvCxnSpPr>
          <p:nvPr/>
        </p:nvCxnSpPr>
        <p:spPr>
          <a:xfrm flipV="1">
            <a:off x="6410049" y="4323119"/>
            <a:ext cx="451662" cy="233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7" idx="6"/>
            <a:endCxn id="90" idx="1"/>
          </p:cNvCxnSpPr>
          <p:nvPr/>
        </p:nvCxnSpPr>
        <p:spPr>
          <a:xfrm>
            <a:off x="6410050" y="4556684"/>
            <a:ext cx="451663" cy="2412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9" idx="3"/>
          </p:cNvCxnSpPr>
          <p:nvPr/>
        </p:nvCxnSpPr>
        <p:spPr>
          <a:xfrm>
            <a:off x="9798913" y="4323119"/>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0" idx="3"/>
          </p:cNvCxnSpPr>
          <p:nvPr/>
        </p:nvCxnSpPr>
        <p:spPr>
          <a:xfrm>
            <a:off x="9798913" y="479791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3" idx="3"/>
            <a:endCxn id="88" idx="1"/>
          </p:cNvCxnSpPr>
          <p:nvPr/>
        </p:nvCxnSpPr>
        <p:spPr>
          <a:xfrm flipV="1">
            <a:off x="4888092" y="4577007"/>
            <a:ext cx="1235104" cy="4514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20207071">
            <a:off x="4817286" y="4460556"/>
            <a:ext cx="1388608" cy="338554"/>
          </a:xfrm>
          <a:prstGeom prst="rect">
            <a:avLst/>
          </a:prstGeom>
          <a:noFill/>
        </p:spPr>
        <p:txBody>
          <a:bodyPr wrap="square" rtlCol="0">
            <a:spAutoFit/>
          </a:bodyPr>
          <a:lstStyle/>
          <a:p>
            <a:r>
              <a:rPr lang="en-US" sz="1600" dirty="0"/>
              <a:t>Responders</a:t>
            </a:r>
          </a:p>
        </p:txBody>
      </p:sp>
      <p:sp>
        <p:nvSpPr>
          <p:cNvPr id="105" name="TextBox 104"/>
          <p:cNvSpPr txBox="1"/>
          <p:nvPr/>
        </p:nvSpPr>
        <p:spPr>
          <a:xfrm rot="1958221">
            <a:off x="4932810" y="5163362"/>
            <a:ext cx="1238877" cy="584775"/>
          </a:xfrm>
          <a:prstGeom prst="rect">
            <a:avLst/>
          </a:prstGeom>
          <a:noFill/>
        </p:spPr>
        <p:txBody>
          <a:bodyPr wrap="square" rtlCol="0">
            <a:spAutoFit/>
          </a:bodyPr>
          <a:lstStyle/>
          <a:p>
            <a:r>
              <a:rPr lang="en-US" sz="1600" dirty="0"/>
              <a:t>Non-responders</a:t>
            </a:r>
          </a:p>
        </p:txBody>
      </p:sp>
    </p:spTree>
    <p:extLst>
      <p:ext uri="{BB962C8B-B14F-4D97-AF65-F5344CB8AC3E}">
        <p14:creationId xmlns:p14="http://schemas.microsoft.com/office/powerpoint/2010/main" val="1178430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 Intermediary Outcome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600" dirty="0"/>
              <a:t>Heavy drinking days</a:t>
            </a:r>
          </a:p>
          <a:p>
            <a:pPr>
              <a:buFont typeface="Courier New" panose="02070309020205020404" pitchFamily="49" charset="0"/>
              <a:buChar char="o"/>
            </a:pPr>
            <a:r>
              <a:rPr lang="en-US" sz="2600" dirty="0"/>
              <a:t>Decision point is </a:t>
            </a:r>
            <a:r>
              <a:rPr lang="en-US" sz="2600" b="1" dirty="0"/>
              <a:t>dynamic</a:t>
            </a:r>
            <a:r>
              <a:rPr lang="en-US" sz="2600" dirty="0"/>
              <a:t> - any time between baseline and week 8 can be considered a time of non-response.</a:t>
            </a:r>
          </a:p>
          <a:p>
            <a:pPr>
              <a:spcAft>
                <a:spcPts val="600"/>
              </a:spcAft>
              <a:buFont typeface="Courier New" panose="02070309020205020404" pitchFamily="49" charset="0"/>
              <a:buChar char="o"/>
            </a:pPr>
            <a:r>
              <a:rPr lang="en-US" sz="2600" dirty="0"/>
              <a:t>Decision rule will be examined in the SMART</a:t>
            </a:r>
          </a:p>
          <a:p>
            <a:pPr lvl="1">
              <a:spcAft>
                <a:spcPts val="600"/>
              </a:spcAft>
              <a:buFont typeface="Courier New" panose="02070309020205020404" pitchFamily="49" charset="0"/>
              <a:buChar char="o"/>
            </a:pPr>
            <a:r>
              <a:rPr lang="en-US" sz="2200" dirty="0"/>
              <a:t>Strict definition: first time patient has had 2 or more days of heavy alcohol use.</a:t>
            </a:r>
          </a:p>
          <a:p>
            <a:pPr lvl="1">
              <a:spcAft>
                <a:spcPts val="600"/>
              </a:spcAft>
              <a:buFont typeface="Courier New" panose="02070309020205020404" pitchFamily="49" charset="0"/>
              <a:buChar char="o"/>
            </a:pPr>
            <a:r>
              <a:rPr lang="en-US" sz="2200" dirty="0"/>
              <a:t>Lenient definition: first time patient has had 5 or more days of heavy alcohol use.</a:t>
            </a:r>
          </a:p>
          <a:p>
            <a:pPr>
              <a:spcAft>
                <a:spcPts val="600"/>
              </a:spcAft>
              <a:buFont typeface="Courier New" panose="02070309020205020404" pitchFamily="49" charset="0"/>
              <a:buChar char="o"/>
            </a:pPr>
            <a:r>
              <a:rPr lang="en-US" sz="2600" dirty="0"/>
              <a:t>Patients not fulfilling the definition of non-responder by week 8, are considered responders at week 8.</a:t>
            </a:r>
          </a:p>
          <a:p>
            <a:pPr>
              <a:buFont typeface="Courier New" panose="02070309020205020404" pitchFamily="49" charset="0"/>
              <a:buChar char="o"/>
            </a:pPr>
            <a:endParaRPr lang="en-US" sz="2400" dirty="0"/>
          </a:p>
        </p:txBody>
      </p:sp>
      <p:sp>
        <p:nvSpPr>
          <p:cNvPr id="4" name="Slide Number Placeholder 3"/>
          <p:cNvSpPr>
            <a:spLocks noGrp="1"/>
          </p:cNvSpPr>
          <p:nvPr>
            <p:ph type="sldNum" sz="quarter" idx="12"/>
          </p:nvPr>
        </p:nvSpPr>
        <p:spPr/>
        <p:txBody>
          <a:bodyPr/>
          <a:lstStyle/>
          <a:p>
            <a:fld id="{7919409A-A7FA-4E07-A6C0-ED4EB73ED649}" type="slidenum">
              <a:rPr lang="en-US" smtClean="0"/>
              <a:t>48</a:t>
            </a:fld>
            <a:endParaRPr lang="en-US" dirty="0"/>
          </a:p>
        </p:txBody>
      </p:sp>
    </p:spTree>
    <p:extLst>
      <p:ext uri="{BB962C8B-B14F-4D97-AF65-F5344CB8AC3E}">
        <p14:creationId xmlns:p14="http://schemas.microsoft.com/office/powerpoint/2010/main" val="2697097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71455" y="2860071"/>
            <a:ext cx="2077236" cy="830997"/>
          </a:xfrm>
          <a:prstGeom prst="rect">
            <a:avLst/>
          </a:prstGeom>
          <a:noFill/>
        </p:spPr>
        <p:txBody>
          <a:bodyPr wrap="square" rtlCol="0">
            <a:spAutoFit/>
          </a:bodyPr>
          <a:lstStyle/>
          <a:p>
            <a:r>
              <a:rPr lang="en-US" sz="1600" dirty="0"/>
              <a:t>Patients taking naltrexone + medical management</a:t>
            </a:r>
          </a:p>
        </p:txBody>
      </p:sp>
      <p:grpSp>
        <p:nvGrpSpPr>
          <p:cNvPr id="10" name="Group 9"/>
          <p:cNvGrpSpPr/>
          <p:nvPr/>
        </p:nvGrpSpPr>
        <p:grpSpPr>
          <a:xfrm>
            <a:off x="2388409" y="3808825"/>
            <a:ext cx="282742" cy="362546"/>
            <a:chOff x="1861629" y="2986138"/>
            <a:chExt cx="282742" cy="362546"/>
          </a:xfrm>
        </p:grpSpPr>
        <p:sp>
          <p:nvSpPr>
            <p:cNvPr id="16" name="Oval 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7" name="TextBox 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40" name="Group 39"/>
          <p:cNvGrpSpPr/>
          <p:nvPr/>
        </p:nvGrpSpPr>
        <p:grpSpPr>
          <a:xfrm>
            <a:off x="6098107" y="3113143"/>
            <a:ext cx="286853" cy="352028"/>
            <a:chOff x="3307217" y="1453195"/>
            <a:chExt cx="382470" cy="469370"/>
          </a:xfrm>
        </p:grpSpPr>
        <p:sp>
          <p:nvSpPr>
            <p:cNvPr id="41" name="Oval 40"/>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2" name="TextBox 41"/>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44" name="Straight Arrow Connector 43"/>
          <p:cNvCxnSpPr>
            <a:stCxn id="52" idx="3"/>
            <a:endCxn id="41" idx="2"/>
          </p:cNvCxnSpPr>
          <p:nvPr/>
        </p:nvCxnSpPr>
        <p:spPr>
          <a:xfrm>
            <a:off x="4888093" y="2661556"/>
            <a:ext cx="1214125" cy="61401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17898" y="2246058"/>
            <a:ext cx="1670194" cy="830997"/>
          </a:xfrm>
          <a:prstGeom prst="rect">
            <a:avLst/>
          </a:prstGeom>
          <a:solidFill>
            <a:srgbClr val="FF7C80"/>
          </a:solidFill>
          <a:ln>
            <a:solidFill>
              <a:schemeClr val="tx1"/>
            </a:solidFill>
          </a:ln>
        </p:spPr>
        <p:txBody>
          <a:bodyPr wrap="square" rtlCol="0">
            <a:spAutoFit/>
          </a:bodyPr>
          <a:lstStyle/>
          <a:p>
            <a:r>
              <a:rPr lang="en-US" sz="1600" dirty="0"/>
              <a:t>Strict definition: </a:t>
            </a:r>
            <a:br>
              <a:rPr lang="en-US" sz="1600" dirty="0"/>
            </a:br>
            <a:r>
              <a:rPr lang="en-US" sz="1600" dirty="0"/>
              <a:t>(2 or more drinks is non-response)</a:t>
            </a:r>
          </a:p>
        </p:txBody>
      </p:sp>
      <p:sp>
        <p:nvSpPr>
          <p:cNvPr id="53" name="TextBox 52"/>
          <p:cNvSpPr txBox="1"/>
          <p:nvPr/>
        </p:nvSpPr>
        <p:spPr>
          <a:xfrm>
            <a:off x="3144774" y="4612959"/>
            <a:ext cx="1743318" cy="830997"/>
          </a:xfrm>
          <a:prstGeom prst="rect">
            <a:avLst/>
          </a:prstGeom>
          <a:noFill/>
          <a:ln>
            <a:solidFill>
              <a:schemeClr val="tx1"/>
            </a:solidFill>
          </a:ln>
        </p:spPr>
        <p:txBody>
          <a:bodyPr wrap="square" rtlCol="0">
            <a:spAutoFit/>
          </a:bodyPr>
          <a:lstStyle/>
          <a:p>
            <a:r>
              <a:rPr lang="en-US" sz="1600" dirty="0"/>
              <a:t>Lenient definition: (5 or more drinks is non-response)</a:t>
            </a:r>
          </a:p>
        </p:txBody>
      </p:sp>
      <p:cxnSp>
        <p:nvCxnSpPr>
          <p:cNvPr id="54" name="Straight Arrow Connector 53"/>
          <p:cNvCxnSpPr>
            <a:stCxn id="16" idx="6"/>
            <a:endCxn id="52" idx="1"/>
          </p:cNvCxnSpPr>
          <p:nvPr/>
        </p:nvCxnSpPr>
        <p:spPr>
          <a:xfrm flipV="1">
            <a:off x="2671152" y="2661556"/>
            <a:ext cx="546747" cy="130969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6"/>
            <a:endCxn id="53" idx="1"/>
          </p:cNvCxnSpPr>
          <p:nvPr/>
        </p:nvCxnSpPr>
        <p:spPr>
          <a:xfrm>
            <a:off x="2671152" y="3971253"/>
            <a:ext cx="473623" cy="105720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36622" y="2656957"/>
            <a:ext cx="2937201" cy="584775"/>
          </a:xfrm>
          <a:prstGeom prst="rect">
            <a:avLst/>
          </a:prstGeom>
          <a:solidFill>
            <a:srgbClr val="FF7C80"/>
          </a:solidFill>
          <a:ln>
            <a:solidFill>
              <a:schemeClr val="tx1"/>
            </a:solidFill>
          </a:ln>
        </p:spPr>
        <p:txBody>
          <a:bodyPr wrap="square" rtlCol="0">
            <a:spAutoFit/>
          </a:bodyPr>
          <a:lstStyle/>
          <a:p>
            <a:r>
              <a:rPr lang="en-US" sz="1600" dirty="0"/>
              <a:t>CBI+ medical management + placebo</a:t>
            </a:r>
          </a:p>
        </p:txBody>
      </p:sp>
      <p:sp>
        <p:nvSpPr>
          <p:cNvPr id="57" name="TextBox 56"/>
          <p:cNvSpPr txBox="1"/>
          <p:nvPr/>
        </p:nvSpPr>
        <p:spPr>
          <a:xfrm>
            <a:off x="6836622" y="3347525"/>
            <a:ext cx="2937200" cy="584775"/>
          </a:xfrm>
          <a:prstGeom prst="rect">
            <a:avLst/>
          </a:prstGeom>
          <a:noFill/>
          <a:ln>
            <a:solidFill>
              <a:schemeClr val="tx1"/>
            </a:solidFill>
          </a:ln>
        </p:spPr>
        <p:txBody>
          <a:bodyPr wrap="square" rtlCol="0">
            <a:spAutoFit/>
          </a:bodyPr>
          <a:lstStyle/>
          <a:p>
            <a:r>
              <a:rPr lang="en-US" sz="1600" dirty="0"/>
              <a:t>CBI+ medical management + naltrexone</a:t>
            </a:r>
          </a:p>
        </p:txBody>
      </p:sp>
      <p:cxnSp>
        <p:nvCxnSpPr>
          <p:cNvPr id="58" name="Straight Arrow Connector 57"/>
          <p:cNvCxnSpPr>
            <a:stCxn id="41" idx="6"/>
            <a:endCxn id="56" idx="1"/>
          </p:cNvCxnSpPr>
          <p:nvPr/>
        </p:nvCxnSpPr>
        <p:spPr>
          <a:xfrm flipV="1">
            <a:off x="6384959" y="2949344"/>
            <a:ext cx="451662"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1" idx="6"/>
            <a:endCxn id="57" idx="1"/>
          </p:cNvCxnSpPr>
          <p:nvPr/>
        </p:nvCxnSpPr>
        <p:spPr>
          <a:xfrm>
            <a:off x="6384960" y="3275570"/>
            <a:ext cx="451663" cy="36434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3"/>
          </p:cNvCxnSpPr>
          <p:nvPr/>
        </p:nvCxnSpPr>
        <p:spPr>
          <a:xfrm>
            <a:off x="9773823" y="2949345"/>
            <a:ext cx="501411"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3"/>
          </p:cNvCxnSpPr>
          <p:nvPr/>
        </p:nvCxnSpPr>
        <p:spPr>
          <a:xfrm>
            <a:off x="9773823" y="3639913"/>
            <a:ext cx="501411"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Title 1"/>
          <p:cNvSpPr>
            <a:spLocks noGrp="1"/>
          </p:cNvSpPr>
          <p:nvPr>
            <p:ph type="title"/>
          </p:nvPr>
        </p:nvSpPr>
        <p:spPr>
          <a:xfrm>
            <a:off x="1015828" y="612165"/>
            <a:ext cx="7886700" cy="1325563"/>
          </a:xfrm>
        </p:spPr>
        <p:txBody>
          <a:bodyPr/>
          <a:lstStyle/>
          <a:p>
            <a:r>
              <a:rPr lang="en-US" dirty="0" err="1"/>
              <a:t>ExTEND</a:t>
            </a:r>
            <a:r>
              <a:rPr lang="en-US" dirty="0"/>
              <a:t>: DTRS</a:t>
            </a:r>
          </a:p>
        </p:txBody>
      </p:sp>
      <p:sp>
        <p:nvSpPr>
          <p:cNvPr id="4" name="Slide Number Placeholder 3"/>
          <p:cNvSpPr>
            <a:spLocks noGrp="1"/>
          </p:cNvSpPr>
          <p:nvPr>
            <p:ph type="sldNum" sz="quarter" idx="12"/>
          </p:nvPr>
        </p:nvSpPr>
        <p:spPr/>
        <p:txBody>
          <a:bodyPr/>
          <a:lstStyle/>
          <a:p>
            <a:fld id="{E61BE448-6B06-44BE-9EE6-DA6974BC7045}" type="slidenum">
              <a:rPr lang="en-US" smtClean="0"/>
              <a:t>49</a:t>
            </a:fld>
            <a:endParaRPr lang="en-US" dirty="0"/>
          </a:p>
        </p:txBody>
      </p:sp>
      <p:sp>
        <p:nvSpPr>
          <p:cNvPr id="118" name="TextBox 117"/>
          <p:cNvSpPr txBox="1"/>
          <p:nvPr/>
        </p:nvSpPr>
        <p:spPr>
          <a:xfrm rot="20207071">
            <a:off x="4838107" y="2012759"/>
            <a:ext cx="1388608" cy="338554"/>
          </a:xfrm>
          <a:prstGeom prst="rect">
            <a:avLst/>
          </a:prstGeom>
          <a:noFill/>
        </p:spPr>
        <p:txBody>
          <a:bodyPr wrap="square" rtlCol="0">
            <a:spAutoFit/>
          </a:bodyPr>
          <a:lstStyle/>
          <a:p>
            <a:r>
              <a:rPr lang="en-US" sz="1600" dirty="0"/>
              <a:t>Responders</a:t>
            </a:r>
          </a:p>
        </p:txBody>
      </p:sp>
      <p:sp>
        <p:nvSpPr>
          <p:cNvPr id="119" name="TextBox 118"/>
          <p:cNvSpPr txBox="1"/>
          <p:nvPr/>
        </p:nvSpPr>
        <p:spPr>
          <a:xfrm rot="1520432">
            <a:off x="4953631" y="2715565"/>
            <a:ext cx="1238877" cy="584775"/>
          </a:xfrm>
          <a:prstGeom prst="rect">
            <a:avLst/>
          </a:prstGeom>
          <a:noFill/>
        </p:spPr>
        <p:txBody>
          <a:bodyPr wrap="square" rtlCol="0">
            <a:spAutoFit/>
          </a:bodyPr>
          <a:lstStyle/>
          <a:p>
            <a:r>
              <a:rPr lang="en-US" sz="1600" dirty="0"/>
              <a:t>Non-responders</a:t>
            </a:r>
          </a:p>
        </p:txBody>
      </p:sp>
      <p:grpSp>
        <p:nvGrpSpPr>
          <p:cNvPr id="46" name="Group 45"/>
          <p:cNvGrpSpPr/>
          <p:nvPr/>
        </p:nvGrpSpPr>
        <p:grpSpPr>
          <a:xfrm>
            <a:off x="6098107" y="5654842"/>
            <a:ext cx="286853" cy="352028"/>
            <a:chOff x="3307217" y="1453195"/>
            <a:chExt cx="382470" cy="469370"/>
          </a:xfrm>
        </p:grpSpPr>
        <p:sp>
          <p:nvSpPr>
            <p:cNvPr id="50" name="Oval 49"/>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51" name="TextBox 50"/>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61" name="Straight Arrow Connector 60"/>
          <p:cNvCxnSpPr>
            <a:stCxn id="53" idx="3"/>
            <a:endCxn id="50" idx="2"/>
          </p:cNvCxnSpPr>
          <p:nvPr/>
        </p:nvCxnSpPr>
        <p:spPr>
          <a:xfrm>
            <a:off x="4888093" y="5028457"/>
            <a:ext cx="1214125" cy="7888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836622" y="5198656"/>
            <a:ext cx="2937201" cy="584775"/>
          </a:xfrm>
          <a:prstGeom prst="rect">
            <a:avLst/>
          </a:prstGeom>
          <a:noFill/>
          <a:ln>
            <a:solidFill>
              <a:schemeClr val="tx1"/>
            </a:solidFill>
          </a:ln>
        </p:spPr>
        <p:txBody>
          <a:bodyPr wrap="square" rtlCol="0">
            <a:spAutoFit/>
          </a:bodyPr>
          <a:lstStyle/>
          <a:p>
            <a:r>
              <a:rPr lang="en-US" sz="1600" dirty="0"/>
              <a:t>CBI+ medical management + placebo</a:t>
            </a:r>
          </a:p>
        </p:txBody>
      </p:sp>
      <p:sp>
        <p:nvSpPr>
          <p:cNvPr id="71" name="TextBox 70"/>
          <p:cNvSpPr txBox="1"/>
          <p:nvPr/>
        </p:nvSpPr>
        <p:spPr>
          <a:xfrm>
            <a:off x="6836622" y="5889224"/>
            <a:ext cx="2937200" cy="584775"/>
          </a:xfrm>
          <a:prstGeom prst="rect">
            <a:avLst/>
          </a:prstGeom>
          <a:noFill/>
          <a:ln>
            <a:solidFill>
              <a:schemeClr val="tx1"/>
            </a:solidFill>
          </a:ln>
        </p:spPr>
        <p:txBody>
          <a:bodyPr wrap="square" rtlCol="0">
            <a:spAutoFit/>
          </a:bodyPr>
          <a:lstStyle/>
          <a:p>
            <a:r>
              <a:rPr lang="en-US" sz="1600" dirty="0"/>
              <a:t>CBI+ medical management + naltrexone</a:t>
            </a:r>
          </a:p>
        </p:txBody>
      </p:sp>
      <p:cxnSp>
        <p:nvCxnSpPr>
          <p:cNvPr id="72" name="Straight Arrow Connector 71"/>
          <p:cNvCxnSpPr>
            <a:stCxn id="50" idx="6"/>
            <a:endCxn id="63" idx="1"/>
          </p:cNvCxnSpPr>
          <p:nvPr/>
        </p:nvCxnSpPr>
        <p:spPr>
          <a:xfrm flipV="1">
            <a:off x="6384959" y="5491043"/>
            <a:ext cx="451662"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0" idx="6"/>
            <a:endCxn id="71" idx="1"/>
          </p:cNvCxnSpPr>
          <p:nvPr/>
        </p:nvCxnSpPr>
        <p:spPr>
          <a:xfrm>
            <a:off x="6384960" y="5817269"/>
            <a:ext cx="451663" cy="36434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3" idx="3"/>
          </p:cNvCxnSpPr>
          <p:nvPr/>
        </p:nvCxnSpPr>
        <p:spPr>
          <a:xfrm>
            <a:off x="9773823" y="5491044"/>
            <a:ext cx="501411"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1" idx="3"/>
          </p:cNvCxnSpPr>
          <p:nvPr/>
        </p:nvCxnSpPr>
        <p:spPr>
          <a:xfrm>
            <a:off x="9773823" y="61816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098106" y="1946653"/>
            <a:ext cx="286853" cy="352028"/>
            <a:chOff x="3307217" y="1453195"/>
            <a:chExt cx="382470" cy="469370"/>
          </a:xfrm>
        </p:grpSpPr>
        <p:sp>
          <p:nvSpPr>
            <p:cNvPr id="77" name="Oval 76"/>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78" name="TextBox 77"/>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79" name="Straight Arrow Connector 78"/>
          <p:cNvCxnSpPr>
            <a:stCxn id="52" idx="3"/>
            <a:endCxn id="77" idx="2"/>
          </p:cNvCxnSpPr>
          <p:nvPr/>
        </p:nvCxnSpPr>
        <p:spPr>
          <a:xfrm flipV="1">
            <a:off x="4888092" y="2109080"/>
            <a:ext cx="1214124" cy="55247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36621" y="1706239"/>
            <a:ext cx="2937201" cy="338554"/>
          </a:xfrm>
          <a:prstGeom prst="rect">
            <a:avLst/>
          </a:prstGeom>
          <a:solidFill>
            <a:srgbClr val="FF7C80"/>
          </a:solidFill>
          <a:ln>
            <a:solidFill>
              <a:schemeClr val="tx1"/>
            </a:solidFill>
          </a:ln>
        </p:spPr>
        <p:txBody>
          <a:bodyPr wrap="square" rtlCol="0">
            <a:spAutoFit/>
          </a:bodyPr>
          <a:lstStyle/>
          <a:p>
            <a:r>
              <a:rPr lang="en-US" sz="1600" dirty="0"/>
              <a:t>Naltrexone</a:t>
            </a:r>
          </a:p>
        </p:txBody>
      </p:sp>
      <p:sp>
        <p:nvSpPr>
          <p:cNvPr id="81" name="TextBox 80"/>
          <p:cNvSpPr txBox="1"/>
          <p:nvPr/>
        </p:nvSpPr>
        <p:spPr>
          <a:xfrm>
            <a:off x="6836621" y="2181034"/>
            <a:ext cx="2937200" cy="338554"/>
          </a:xfrm>
          <a:prstGeom prst="rect">
            <a:avLst/>
          </a:prstGeom>
          <a:noFill/>
          <a:ln>
            <a:solidFill>
              <a:schemeClr val="tx1"/>
            </a:solidFill>
          </a:ln>
        </p:spPr>
        <p:txBody>
          <a:bodyPr wrap="square" rtlCol="0">
            <a:spAutoFit/>
          </a:bodyPr>
          <a:lstStyle/>
          <a:p>
            <a:r>
              <a:rPr lang="en-US" sz="1600" dirty="0"/>
              <a:t>Naltrexone + phone counseling</a:t>
            </a:r>
          </a:p>
        </p:txBody>
      </p:sp>
      <p:cxnSp>
        <p:nvCxnSpPr>
          <p:cNvPr id="82" name="Straight Arrow Connector 81"/>
          <p:cNvCxnSpPr>
            <a:stCxn id="77" idx="6"/>
            <a:endCxn id="80" idx="1"/>
          </p:cNvCxnSpPr>
          <p:nvPr/>
        </p:nvCxnSpPr>
        <p:spPr>
          <a:xfrm flipV="1">
            <a:off x="6384958" y="1875516"/>
            <a:ext cx="451662" cy="233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7" idx="6"/>
            <a:endCxn id="81" idx="1"/>
          </p:cNvCxnSpPr>
          <p:nvPr/>
        </p:nvCxnSpPr>
        <p:spPr>
          <a:xfrm>
            <a:off x="6384959" y="2109081"/>
            <a:ext cx="451663" cy="2412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0" idx="3"/>
          </p:cNvCxnSpPr>
          <p:nvPr/>
        </p:nvCxnSpPr>
        <p:spPr>
          <a:xfrm>
            <a:off x="9773822" y="1875516"/>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3"/>
          </p:cNvCxnSpPr>
          <p:nvPr/>
        </p:nvCxnSpPr>
        <p:spPr>
          <a:xfrm>
            <a:off x="9773822" y="23503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6123197" y="4394256"/>
            <a:ext cx="286853" cy="352028"/>
            <a:chOff x="3307217" y="1453195"/>
            <a:chExt cx="382470" cy="469370"/>
          </a:xfrm>
        </p:grpSpPr>
        <p:sp>
          <p:nvSpPr>
            <p:cNvPr id="87" name="Oval 86"/>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8" name="TextBox 87"/>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sp>
        <p:nvSpPr>
          <p:cNvPr id="89" name="TextBox 88"/>
          <p:cNvSpPr txBox="1"/>
          <p:nvPr/>
        </p:nvSpPr>
        <p:spPr>
          <a:xfrm>
            <a:off x="6861712" y="4153842"/>
            <a:ext cx="2937201" cy="338554"/>
          </a:xfrm>
          <a:prstGeom prst="rect">
            <a:avLst/>
          </a:prstGeom>
          <a:noFill/>
          <a:ln>
            <a:solidFill>
              <a:schemeClr val="tx1"/>
            </a:solidFill>
          </a:ln>
        </p:spPr>
        <p:txBody>
          <a:bodyPr wrap="square" rtlCol="0">
            <a:spAutoFit/>
          </a:bodyPr>
          <a:lstStyle/>
          <a:p>
            <a:r>
              <a:rPr lang="en-US" sz="1600" dirty="0"/>
              <a:t>Naltrexone</a:t>
            </a:r>
          </a:p>
        </p:txBody>
      </p:sp>
      <p:sp>
        <p:nvSpPr>
          <p:cNvPr id="90" name="TextBox 89"/>
          <p:cNvSpPr txBox="1"/>
          <p:nvPr/>
        </p:nvSpPr>
        <p:spPr>
          <a:xfrm>
            <a:off x="6861712" y="4628637"/>
            <a:ext cx="2937200" cy="338554"/>
          </a:xfrm>
          <a:prstGeom prst="rect">
            <a:avLst/>
          </a:prstGeom>
          <a:noFill/>
          <a:ln>
            <a:solidFill>
              <a:schemeClr val="tx1"/>
            </a:solidFill>
          </a:ln>
        </p:spPr>
        <p:txBody>
          <a:bodyPr wrap="square" rtlCol="0">
            <a:spAutoFit/>
          </a:bodyPr>
          <a:lstStyle/>
          <a:p>
            <a:r>
              <a:rPr lang="en-US" sz="1600" dirty="0"/>
              <a:t>Naltrexone + phone counseling</a:t>
            </a:r>
          </a:p>
        </p:txBody>
      </p:sp>
      <p:cxnSp>
        <p:nvCxnSpPr>
          <p:cNvPr id="91" name="Straight Arrow Connector 90"/>
          <p:cNvCxnSpPr>
            <a:stCxn id="87" idx="6"/>
            <a:endCxn id="89" idx="1"/>
          </p:cNvCxnSpPr>
          <p:nvPr/>
        </p:nvCxnSpPr>
        <p:spPr>
          <a:xfrm flipV="1">
            <a:off x="6410049" y="4323119"/>
            <a:ext cx="451662" cy="233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7" idx="6"/>
            <a:endCxn id="90" idx="1"/>
          </p:cNvCxnSpPr>
          <p:nvPr/>
        </p:nvCxnSpPr>
        <p:spPr>
          <a:xfrm>
            <a:off x="6410050" y="4556684"/>
            <a:ext cx="451663" cy="2412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9" idx="3"/>
          </p:cNvCxnSpPr>
          <p:nvPr/>
        </p:nvCxnSpPr>
        <p:spPr>
          <a:xfrm>
            <a:off x="9798913" y="4323119"/>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0" idx="3"/>
          </p:cNvCxnSpPr>
          <p:nvPr/>
        </p:nvCxnSpPr>
        <p:spPr>
          <a:xfrm>
            <a:off x="9798913" y="479791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3" idx="3"/>
            <a:endCxn id="88" idx="1"/>
          </p:cNvCxnSpPr>
          <p:nvPr/>
        </p:nvCxnSpPr>
        <p:spPr>
          <a:xfrm flipV="1">
            <a:off x="4888092" y="4577007"/>
            <a:ext cx="1235104" cy="4514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20207071">
            <a:off x="4817286" y="4460556"/>
            <a:ext cx="1388608" cy="338554"/>
          </a:xfrm>
          <a:prstGeom prst="rect">
            <a:avLst/>
          </a:prstGeom>
          <a:noFill/>
        </p:spPr>
        <p:txBody>
          <a:bodyPr wrap="square" rtlCol="0">
            <a:spAutoFit/>
          </a:bodyPr>
          <a:lstStyle/>
          <a:p>
            <a:r>
              <a:rPr lang="en-US" sz="1600" dirty="0"/>
              <a:t>Responders</a:t>
            </a:r>
          </a:p>
        </p:txBody>
      </p:sp>
      <p:sp>
        <p:nvSpPr>
          <p:cNvPr id="105" name="TextBox 104"/>
          <p:cNvSpPr txBox="1"/>
          <p:nvPr/>
        </p:nvSpPr>
        <p:spPr>
          <a:xfrm rot="1958221">
            <a:off x="4932810" y="5163362"/>
            <a:ext cx="1238877" cy="584775"/>
          </a:xfrm>
          <a:prstGeom prst="rect">
            <a:avLst/>
          </a:prstGeom>
          <a:noFill/>
        </p:spPr>
        <p:txBody>
          <a:bodyPr wrap="square" rtlCol="0">
            <a:spAutoFit/>
          </a:bodyPr>
          <a:lstStyle/>
          <a:p>
            <a:r>
              <a:rPr lang="en-US" sz="1600" dirty="0"/>
              <a:t>Non-responders</a:t>
            </a:r>
          </a:p>
        </p:txBody>
      </p:sp>
    </p:spTree>
    <p:extLst>
      <p:ext uri="{BB962C8B-B14F-4D97-AF65-F5344CB8AC3E}">
        <p14:creationId xmlns:p14="http://schemas.microsoft.com/office/powerpoint/2010/main" val="86459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Definition of dynamic treatment regimen (DTR)</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Why use DTRs?</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Design goals for DTRs</a:t>
            </a:r>
          </a:p>
        </p:txBody>
      </p:sp>
      <p:sp>
        <p:nvSpPr>
          <p:cNvPr id="5" name="Slide Number Placeholder 4"/>
          <p:cNvSpPr>
            <a:spLocks noGrp="1"/>
          </p:cNvSpPr>
          <p:nvPr>
            <p:ph type="sldNum" sz="quarter" idx="12"/>
          </p:nvPr>
        </p:nvSpPr>
        <p:spPr/>
        <p:txBody>
          <a:bodyPr/>
          <a:lstStyle/>
          <a:p>
            <a:fld id="{9DCF266C-2C2B-4FD8-88EF-84D42B4CF5B3}" type="slidenum">
              <a:rPr lang="en-US" smtClean="0"/>
              <a:t>5</a:t>
            </a:fld>
            <a:endParaRPr lang="en-US" dirty="0"/>
          </a:p>
        </p:txBody>
      </p:sp>
    </p:spTree>
    <p:extLst>
      <p:ext uri="{BB962C8B-B14F-4D97-AF65-F5344CB8AC3E}">
        <p14:creationId xmlns:p14="http://schemas.microsoft.com/office/powerpoint/2010/main" val="3757026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  Primary Outcome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a:t>Binary</a:t>
            </a:r>
            <a:r>
              <a:rPr lang="en-US" sz="2400" dirty="0"/>
              <a:t> - abstinence between the second and the third visit occurring at the end of the second stage</a:t>
            </a:r>
          </a:p>
          <a:p>
            <a:pPr marL="0" indent="0">
              <a:buNone/>
            </a:pPr>
            <a:endParaRPr lang="en-US" sz="2400" dirty="0"/>
          </a:p>
          <a:p>
            <a:pPr>
              <a:buFont typeface="Courier New" panose="02070309020205020404" pitchFamily="49" charset="0"/>
              <a:buChar char="o"/>
            </a:pPr>
            <a:r>
              <a:rPr lang="en-US" sz="2400" b="1" dirty="0"/>
              <a:t>Longitudinal</a:t>
            </a:r>
            <a:r>
              <a:rPr lang="en-US" sz="2400" dirty="0"/>
              <a:t> – alcohol craving, assessed using the Penn Alcohol Craving Scale, values of this variable are reverse coded (ranging from 0 to 30), such that higher values indicate less alcohol craving, which is more favorable.</a:t>
            </a:r>
          </a:p>
        </p:txBody>
      </p:sp>
      <p:sp>
        <p:nvSpPr>
          <p:cNvPr id="4" name="Slide Number Placeholder 3"/>
          <p:cNvSpPr>
            <a:spLocks noGrp="1"/>
          </p:cNvSpPr>
          <p:nvPr>
            <p:ph type="sldNum" sz="quarter" idx="12"/>
          </p:nvPr>
        </p:nvSpPr>
        <p:spPr/>
        <p:txBody>
          <a:bodyPr/>
          <a:lstStyle/>
          <a:p>
            <a:fld id="{7919409A-A7FA-4E07-A6C0-ED4EB73ED649}" type="slidenum">
              <a:rPr lang="en-US" smtClean="0"/>
              <a:t>50</a:t>
            </a:fld>
            <a:endParaRPr lang="en-US" dirty="0"/>
          </a:p>
        </p:txBody>
      </p:sp>
    </p:spTree>
    <p:extLst>
      <p:ext uri="{BB962C8B-B14F-4D97-AF65-F5344CB8AC3E}">
        <p14:creationId xmlns:p14="http://schemas.microsoft.com/office/powerpoint/2010/main" val="3946735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813029" y="678165"/>
            <a:ext cx="9218083" cy="1325563"/>
          </a:xfrm>
        </p:spPr>
        <p:txBody>
          <a:bodyPr/>
          <a:lstStyle/>
          <a:p>
            <a:r>
              <a:rPr lang="en-US" dirty="0"/>
              <a:t>CASE STUDY #3: Autism Study</a:t>
            </a:r>
          </a:p>
        </p:txBody>
      </p:sp>
      <p:sp>
        <p:nvSpPr>
          <p:cNvPr id="46" name="Content Placeholder 2"/>
          <p:cNvSpPr>
            <a:spLocks noGrp="1"/>
          </p:cNvSpPr>
          <p:nvPr>
            <p:ph idx="1"/>
          </p:nvPr>
        </p:nvSpPr>
        <p:spPr>
          <a:xfrm>
            <a:off x="736600" y="2119366"/>
            <a:ext cx="10693400" cy="4351338"/>
          </a:xfrm>
        </p:spPr>
        <p:txBody>
          <a:bodyPr>
            <a:normAutofit/>
          </a:bodyPr>
          <a:lstStyle/>
          <a:p>
            <a:pPr>
              <a:buFont typeface="Courier New" panose="02070309020205020404" pitchFamily="49" charset="0"/>
              <a:buChar char="o"/>
            </a:pPr>
            <a:r>
              <a:rPr lang="en-US" dirty="0"/>
              <a:t>Population: Minimally verbal school-aged children</a:t>
            </a:r>
          </a:p>
          <a:p>
            <a:pPr>
              <a:buFont typeface="Courier New" panose="02070309020205020404" pitchFamily="49" charset="0"/>
              <a:buChar char="o"/>
            </a:pPr>
            <a:r>
              <a:rPr lang="en-US" dirty="0"/>
              <a:t>Study PI:  Dr. Connie Kasari, UCLA</a:t>
            </a:r>
          </a:p>
          <a:p>
            <a:pPr>
              <a:buFont typeface="Courier New" panose="02070309020205020404" pitchFamily="49" charset="0"/>
              <a:buChar char="o"/>
            </a:pPr>
            <a:r>
              <a:rPr lang="en-US" dirty="0"/>
              <a:t>Clinical trial registration information - Developmental and Augmented Intervention for Facilitating Expressive Language (CCNIA) </a:t>
            </a:r>
            <a:r>
              <a:rPr lang="en-US" dirty="0">
                <a:hlinkClick r:id="rId3"/>
              </a:rPr>
              <a:t>https://clinicaltrials.gov/ct2/show/NCT01013545</a:t>
            </a:r>
            <a:r>
              <a:rPr lang="en-US" dirty="0"/>
              <a:t> </a:t>
            </a:r>
          </a:p>
          <a:p>
            <a:pPr>
              <a:buFont typeface="Courier New" panose="02070309020205020404" pitchFamily="49" charset="0"/>
              <a:buChar char="o"/>
            </a:pPr>
            <a:endParaRPr lang="en-US" dirty="0"/>
          </a:p>
          <a:p>
            <a:pPr>
              <a:buFont typeface="Courier New" panose="02070309020205020404" pitchFamily="49" charset="0"/>
              <a:buChar char="o"/>
            </a:pPr>
            <a:r>
              <a:rPr lang="en-US" dirty="0"/>
              <a:t>Began July 2009</a:t>
            </a:r>
          </a:p>
          <a:p>
            <a:pPr>
              <a:buFont typeface="Courier New" panose="02070309020205020404" pitchFamily="49" charset="0"/>
              <a:buChar char="o"/>
            </a:pPr>
            <a:r>
              <a:rPr lang="en-US" dirty="0"/>
              <a:t>Completed in 2012</a:t>
            </a:r>
          </a:p>
          <a:p>
            <a:pPr>
              <a:buFont typeface="Courier New" panose="02070309020205020404" pitchFamily="49" charset="0"/>
              <a:buChar char="o"/>
            </a:pPr>
            <a:r>
              <a:rPr lang="en-US" dirty="0"/>
              <a:t>Estimated enrollment: n=96</a:t>
            </a:r>
          </a:p>
          <a:p>
            <a:pPr>
              <a:buFont typeface="Courier New" panose="02070309020205020404" pitchFamily="49" charset="0"/>
              <a:buChar char="o"/>
            </a:pPr>
            <a:r>
              <a:rPr lang="en-US" dirty="0"/>
              <a:t>Actual enrolled: n=61</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fld id="{E61BE448-6B06-44BE-9EE6-DA6974BC7045}" type="slidenum">
              <a:rPr lang="en-US" smtClean="0"/>
              <a:t>51</a:t>
            </a:fld>
            <a:endParaRPr lang="en-US" dirty="0"/>
          </a:p>
        </p:txBody>
      </p:sp>
    </p:spTree>
    <p:extLst>
      <p:ext uri="{BB962C8B-B14F-4D97-AF65-F5344CB8AC3E}">
        <p14:creationId xmlns:p14="http://schemas.microsoft.com/office/powerpoint/2010/main" val="2937636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Study: Background</a:t>
            </a:r>
          </a:p>
        </p:txBody>
      </p:sp>
      <p:sp>
        <p:nvSpPr>
          <p:cNvPr id="3" name="Content Placeholder 2"/>
          <p:cNvSpPr>
            <a:spLocks noGrp="1"/>
          </p:cNvSpPr>
          <p:nvPr>
            <p:ph idx="1"/>
          </p:nvPr>
        </p:nvSpPr>
        <p:spPr/>
        <p:txBody>
          <a:bodyPr>
            <a:normAutofit fontScale="92500" lnSpcReduction="20000"/>
          </a:bodyPr>
          <a:lstStyle/>
          <a:p>
            <a:pPr>
              <a:buFont typeface="Courier New" panose="02070309020205020404" pitchFamily="49" charset="0"/>
              <a:buChar char="o"/>
            </a:pPr>
            <a:r>
              <a:rPr lang="en-US" sz="2400" dirty="0"/>
              <a:t>Communication is a core deficit of autistic children</a:t>
            </a:r>
          </a:p>
          <a:p>
            <a:pPr>
              <a:buFont typeface="Courier New" panose="02070309020205020404" pitchFamily="49" charset="0"/>
              <a:buChar char="o"/>
            </a:pPr>
            <a:r>
              <a:rPr lang="en-US" sz="2400" dirty="0"/>
              <a:t>Autistic children have widely varied responses to interventions</a:t>
            </a:r>
          </a:p>
          <a:p>
            <a:pPr>
              <a:buFont typeface="Courier New" panose="02070309020205020404" pitchFamily="49" charset="0"/>
              <a:buChar char="o"/>
            </a:pPr>
            <a:r>
              <a:rPr lang="en-US" sz="2400" dirty="0"/>
              <a:t>25-30% of children remain minimally verbal by age 5, even after years of intervention</a:t>
            </a:r>
          </a:p>
          <a:p>
            <a:pPr>
              <a:buFont typeface="Courier New" panose="02070309020205020404" pitchFamily="49" charset="0"/>
              <a:buChar char="o"/>
            </a:pPr>
            <a:r>
              <a:rPr lang="en-US" sz="2400" dirty="0"/>
              <a:t>Inability to speak after age 5 has poor long-term prognoses in terms of social and adaptive functioning</a:t>
            </a:r>
          </a:p>
          <a:p>
            <a:pPr>
              <a:buFont typeface="Courier New" panose="02070309020205020404" pitchFamily="49" charset="0"/>
              <a:buChar char="o"/>
            </a:pPr>
            <a:r>
              <a:rPr lang="en-US" sz="2400" dirty="0"/>
              <a:t>The window of opportunity to learn to speak after age 5 shrinks, and most who do learn, do it by age 7</a:t>
            </a:r>
          </a:p>
          <a:p>
            <a:pPr>
              <a:buFont typeface="Courier New" panose="02070309020205020404" pitchFamily="49" charset="0"/>
              <a:buChar char="o"/>
            </a:pPr>
            <a:r>
              <a:rPr lang="en-US" sz="2400" dirty="0"/>
              <a:t>Only 1/3 who begin to use spoken language, progress toward speaking in phrases</a:t>
            </a:r>
          </a:p>
          <a:p>
            <a:pPr>
              <a:buFont typeface="Courier New" panose="02070309020205020404" pitchFamily="49" charset="0"/>
              <a:buChar char="o"/>
            </a:pPr>
            <a:r>
              <a:rPr lang="en-US" sz="2400" b="1" dirty="0"/>
              <a:t>Study goal</a:t>
            </a:r>
            <a:r>
              <a:rPr lang="en-US" sz="2400" dirty="0"/>
              <a:t>: Identify DTR that best increases the number of speech utterances in minimally verbal autistic children age 5-8</a:t>
            </a:r>
          </a:p>
          <a:p>
            <a:pPr>
              <a:buFont typeface="Courier New" panose="02070309020205020404" pitchFamily="49" charset="0"/>
              <a:buChar char="o"/>
            </a:pPr>
            <a:endParaRPr lang="en-US" sz="1800" dirty="0"/>
          </a:p>
        </p:txBody>
      </p:sp>
      <p:sp>
        <p:nvSpPr>
          <p:cNvPr id="4" name="Slide Number Placeholder 3"/>
          <p:cNvSpPr>
            <a:spLocks noGrp="1"/>
          </p:cNvSpPr>
          <p:nvPr>
            <p:ph type="sldNum" sz="quarter" idx="12"/>
          </p:nvPr>
        </p:nvSpPr>
        <p:spPr/>
        <p:txBody>
          <a:bodyPr/>
          <a:lstStyle/>
          <a:p>
            <a:fld id="{7919409A-A7FA-4E07-A6C0-ED4EB73ED649}" type="slidenum">
              <a:rPr lang="en-US" smtClean="0"/>
              <a:t>52</a:t>
            </a:fld>
            <a:endParaRPr lang="en-US" dirty="0"/>
          </a:p>
        </p:txBody>
      </p:sp>
    </p:spTree>
    <p:extLst>
      <p:ext uri="{BB962C8B-B14F-4D97-AF65-F5344CB8AC3E}">
        <p14:creationId xmlns:p14="http://schemas.microsoft.com/office/powerpoint/2010/main" val="2020737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49331"/>
            <a:ext cx="10684933" cy="1325563"/>
          </a:xfrm>
        </p:spPr>
        <p:txBody>
          <a:bodyPr/>
          <a:lstStyle/>
          <a:p>
            <a:r>
              <a:rPr lang="en-US" dirty="0"/>
              <a:t>Autism Study: Treatments under Consideration</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A blend of two evidence-based, communication-focused therapies:  </a:t>
            </a:r>
          </a:p>
          <a:p>
            <a:pPr marL="971550" lvl="1" indent="-514350">
              <a:buFont typeface="Courier New" panose="02070309020205020404" pitchFamily="49" charset="0"/>
              <a:buChar char="o"/>
            </a:pPr>
            <a:r>
              <a:rPr lang="en-US" sz="2200" dirty="0"/>
              <a:t>Joint Attention Symbolic Play Engagement and Regulation (play-based communication incorporating pre-linguistic gestures)</a:t>
            </a:r>
          </a:p>
          <a:p>
            <a:pPr marL="971550" lvl="1" indent="-514350">
              <a:buFont typeface="Courier New" panose="02070309020205020404" pitchFamily="49" charset="0"/>
              <a:buChar char="o"/>
            </a:pPr>
            <a:r>
              <a:rPr lang="en-US" sz="2200" dirty="0"/>
              <a:t>Enhanced Milieu Teaching (uses responsive intervention and algorithmic modelling to promote spontaneous speech.)</a:t>
            </a:r>
          </a:p>
          <a:p>
            <a:pPr>
              <a:buFont typeface="Courier New" panose="02070309020205020404" pitchFamily="49" charset="0"/>
              <a:buChar char="o"/>
            </a:pPr>
            <a:r>
              <a:rPr lang="en-US" sz="2400" dirty="0"/>
              <a:t>The blend plus a speech-generating device (SGD), an iPad with specific apps geared toward facilitating speech in autistic children.</a:t>
            </a:r>
          </a:p>
          <a:p>
            <a:pPr>
              <a:buFont typeface="Courier New" panose="02070309020205020404" pitchFamily="49" charset="0"/>
              <a:buChar char="o"/>
            </a:pPr>
            <a:endParaRPr lang="en-US" sz="2400" dirty="0"/>
          </a:p>
        </p:txBody>
      </p:sp>
      <p:sp>
        <p:nvSpPr>
          <p:cNvPr id="4" name="Slide Number Placeholder 3"/>
          <p:cNvSpPr>
            <a:spLocks noGrp="1"/>
          </p:cNvSpPr>
          <p:nvPr>
            <p:ph type="sldNum" sz="quarter" idx="12"/>
          </p:nvPr>
        </p:nvSpPr>
        <p:spPr/>
        <p:txBody>
          <a:bodyPr/>
          <a:lstStyle/>
          <a:p>
            <a:fld id="{7919409A-A7FA-4E07-A6C0-ED4EB73ED649}" type="slidenum">
              <a:rPr lang="en-US" smtClean="0"/>
              <a:t>53</a:t>
            </a:fld>
            <a:endParaRPr lang="en-US" dirty="0"/>
          </a:p>
        </p:txBody>
      </p:sp>
    </p:spTree>
    <p:extLst>
      <p:ext uri="{BB962C8B-B14F-4D97-AF65-F5344CB8AC3E}">
        <p14:creationId xmlns:p14="http://schemas.microsoft.com/office/powerpoint/2010/main" val="281654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11828" y="2302381"/>
            <a:ext cx="1277546" cy="830997"/>
          </a:xfrm>
          <a:prstGeom prst="rect">
            <a:avLst/>
          </a:prstGeom>
          <a:noFill/>
        </p:spPr>
        <p:txBody>
          <a:bodyPr wrap="square" rtlCol="0">
            <a:spAutoFit/>
          </a:bodyPr>
          <a:lstStyle/>
          <a:p>
            <a:r>
              <a:rPr lang="en-US" sz="1600" dirty="0"/>
              <a:t>Minimally verbal children</a:t>
            </a:r>
          </a:p>
        </p:txBody>
      </p:sp>
      <p:grpSp>
        <p:nvGrpSpPr>
          <p:cNvPr id="10" name="Group 9"/>
          <p:cNvGrpSpPr/>
          <p:nvPr/>
        </p:nvGrpSpPr>
        <p:grpSpPr>
          <a:xfrm>
            <a:off x="2604213" y="3340166"/>
            <a:ext cx="282742" cy="362546"/>
            <a:chOff x="1861629" y="2986138"/>
            <a:chExt cx="282742" cy="362546"/>
          </a:xfrm>
        </p:grpSpPr>
        <p:sp>
          <p:nvSpPr>
            <p:cNvPr id="16" name="Oval 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7" name="TextBox 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40" name="Group 39"/>
          <p:cNvGrpSpPr/>
          <p:nvPr/>
        </p:nvGrpSpPr>
        <p:grpSpPr>
          <a:xfrm>
            <a:off x="5836345" y="3121622"/>
            <a:ext cx="286853" cy="352028"/>
            <a:chOff x="3307217" y="1453195"/>
            <a:chExt cx="382470" cy="469370"/>
          </a:xfrm>
        </p:grpSpPr>
        <p:sp>
          <p:nvSpPr>
            <p:cNvPr id="41" name="Oval 40"/>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2" name="TextBox 41"/>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44" name="Straight Arrow Connector 43"/>
          <p:cNvCxnSpPr>
            <a:stCxn id="52" idx="3"/>
            <a:endCxn id="41" idx="2"/>
          </p:cNvCxnSpPr>
          <p:nvPr/>
        </p:nvCxnSpPr>
        <p:spPr>
          <a:xfrm>
            <a:off x="4920789" y="2419217"/>
            <a:ext cx="919667" cy="86483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2" idx="3"/>
            <a:endCxn id="64" idx="1"/>
          </p:cNvCxnSpPr>
          <p:nvPr/>
        </p:nvCxnSpPr>
        <p:spPr>
          <a:xfrm>
            <a:off x="4920788" y="2419216"/>
            <a:ext cx="166410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3" idx="3"/>
            <a:endCxn id="65" idx="1"/>
          </p:cNvCxnSpPr>
          <p:nvPr/>
        </p:nvCxnSpPr>
        <p:spPr>
          <a:xfrm flipV="1">
            <a:off x="5182551" y="4626937"/>
            <a:ext cx="1392310" cy="680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052194" y="2124208"/>
            <a:ext cx="1388608" cy="338554"/>
          </a:xfrm>
          <a:prstGeom prst="rect">
            <a:avLst/>
          </a:prstGeom>
          <a:noFill/>
        </p:spPr>
        <p:txBody>
          <a:bodyPr wrap="square" rtlCol="0">
            <a:spAutoFit/>
          </a:bodyPr>
          <a:lstStyle/>
          <a:p>
            <a:r>
              <a:rPr lang="en-US" sz="1600" dirty="0"/>
              <a:t>Early response</a:t>
            </a:r>
          </a:p>
        </p:txBody>
      </p:sp>
      <p:sp>
        <p:nvSpPr>
          <p:cNvPr id="49" name="TextBox 48"/>
          <p:cNvSpPr txBox="1"/>
          <p:nvPr/>
        </p:nvSpPr>
        <p:spPr>
          <a:xfrm rot="2729318">
            <a:off x="4975513" y="2567013"/>
            <a:ext cx="955345" cy="584775"/>
          </a:xfrm>
          <a:prstGeom prst="rect">
            <a:avLst/>
          </a:prstGeom>
          <a:noFill/>
        </p:spPr>
        <p:txBody>
          <a:bodyPr wrap="square" rtlCol="0">
            <a:spAutoFit/>
          </a:bodyPr>
          <a:lstStyle/>
          <a:p>
            <a:r>
              <a:rPr lang="en-US" sz="1600" dirty="0"/>
              <a:t>Slow response</a:t>
            </a:r>
          </a:p>
        </p:txBody>
      </p:sp>
      <p:sp>
        <p:nvSpPr>
          <p:cNvPr id="52" name="TextBox 51"/>
          <p:cNvSpPr txBox="1"/>
          <p:nvPr/>
        </p:nvSpPr>
        <p:spPr>
          <a:xfrm>
            <a:off x="3774072" y="2126829"/>
            <a:ext cx="1146717" cy="584775"/>
          </a:xfrm>
          <a:prstGeom prst="rect">
            <a:avLst/>
          </a:prstGeom>
          <a:noFill/>
          <a:ln>
            <a:solidFill>
              <a:schemeClr val="tx1"/>
            </a:solidFill>
          </a:ln>
        </p:spPr>
        <p:txBody>
          <a:bodyPr wrap="square" rtlCol="0">
            <a:spAutoFit/>
          </a:bodyPr>
          <a:lstStyle/>
          <a:p>
            <a:r>
              <a:rPr lang="en-US" sz="1600" dirty="0"/>
              <a:t>Blended therapy</a:t>
            </a:r>
          </a:p>
        </p:txBody>
      </p:sp>
      <p:sp>
        <p:nvSpPr>
          <p:cNvPr id="53" name="TextBox 52"/>
          <p:cNvSpPr txBox="1"/>
          <p:nvPr/>
        </p:nvSpPr>
        <p:spPr>
          <a:xfrm>
            <a:off x="3662569" y="4218245"/>
            <a:ext cx="1519982" cy="830997"/>
          </a:xfrm>
          <a:prstGeom prst="rect">
            <a:avLst/>
          </a:prstGeom>
          <a:noFill/>
          <a:ln>
            <a:solidFill>
              <a:schemeClr val="tx1"/>
            </a:solidFill>
          </a:ln>
        </p:spPr>
        <p:txBody>
          <a:bodyPr wrap="square" rtlCol="0">
            <a:spAutoFit/>
          </a:bodyPr>
          <a:lstStyle/>
          <a:p>
            <a:r>
              <a:rPr lang="en-US" sz="1600" dirty="0"/>
              <a:t>Blended therapy plus SGD</a:t>
            </a:r>
          </a:p>
        </p:txBody>
      </p:sp>
      <p:cxnSp>
        <p:nvCxnSpPr>
          <p:cNvPr id="54" name="Straight Arrow Connector 53"/>
          <p:cNvCxnSpPr>
            <a:stCxn id="16" idx="6"/>
            <a:endCxn id="52" idx="1"/>
          </p:cNvCxnSpPr>
          <p:nvPr/>
        </p:nvCxnSpPr>
        <p:spPr>
          <a:xfrm flipV="1">
            <a:off x="2886955" y="2419217"/>
            <a:ext cx="887116" cy="108337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6"/>
            <a:endCxn id="53" idx="1"/>
          </p:cNvCxnSpPr>
          <p:nvPr/>
        </p:nvCxnSpPr>
        <p:spPr>
          <a:xfrm>
            <a:off x="2886955" y="3502593"/>
            <a:ext cx="775614" cy="11311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74860" y="2665436"/>
            <a:ext cx="2012824" cy="584775"/>
          </a:xfrm>
          <a:prstGeom prst="rect">
            <a:avLst/>
          </a:prstGeom>
          <a:noFill/>
          <a:ln>
            <a:solidFill>
              <a:schemeClr val="tx1"/>
            </a:solidFill>
          </a:ln>
        </p:spPr>
        <p:txBody>
          <a:bodyPr wrap="square" rtlCol="0">
            <a:spAutoFit/>
          </a:bodyPr>
          <a:lstStyle/>
          <a:p>
            <a:r>
              <a:rPr lang="en-US" sz="1600" dirty="0"/>
              <a:t>Intensified blended therapy</a:t>
            </a:r>
          </a:p>
        </p:txBody>
      </p:sp>
      <p:sp>
        <p:nvSpPr>
          <p:cNvPr id="57" name="TextBox 56"/>
          <p:cNvSpPr txBox="1"/>
          <p:nvPr/>
        </p:nvSpPr>
        <p:spPr>
          <a:xfrm>
            <a:off x="6574860" y="3356004"/>
            <a:ext cx="2012824" cy="584775"/>
          </a:xfrm>
          <a:prstGeom prst="rect">
            <a:avLst/>
          </a:prstGeom>
          <a:noFill/>
          <a:ln>
            <a:solidFill>
              <a:schemeClr val="tx1"/>
            </a:solidFill>
          </a:ln>
        </p:spPr>
        <p:txBody>
          <a:bodyPr wrap="square" rtlCol="0">
            <a:spAutoFit/>
          </a:bodyPr>
          <a:lstStyle/>
          <a:p>
            <a:r>
              <a:rPr lang="en-US" sz="1600" dirty="0"/>
              <a:t>Blended therapy plus SGD</a:t>
            </a:r>
          </a:p>
        </p:txBody>
      </p:sp>
      <p:cxnSp>
        <p:nvCxnSpPr>
          <p:cNvPr id="58" name="Straight Arrow Connector 57"/>
          <p:cNvCxnSpPr>
            <a:stCxn id="41" idx="6"/>
            <a:endCxn id="56" idx="1"/>
          </p:cNvCxnSpPr>
          <p:nvPr/>
        </p:nvCxnSpPr>
        <p:spPr>
          <a:xfrm flipV="1">
            <a:off x="6123198" y="2957823"/>
            <a:ext cx="451663"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1" idx="6"/>
            <a:endCxn id="57" idx="1"/>
          </p:cNvCxnSpPr>
          <p:nvPr/>
        </p:nvCxnSpPr>
        <p:spPr>
          <a:xfrm>
            <a:off x="6123198" y="3284049"/>
            <a:ext cx="451662" cy="36434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584888" y="5156267"/>
            <a:ext cx="2025712" cy="584775"/>
          </a:xfrm>
          <a:prstGeom prst="rect">
            <a:avLst/>
          </a:prstGeom>
          <a:noFill/>
          <a:ln>
            <a:solidFill>
              <a:schemeClr val="tx1"/>
            </a:solidFill>
          </a:ln>
        </p:spPr>
        <p:txBody>
          <a:bodyPr wrap="square" rtlCol="0">
            <a:spAutoFit/>
          </a:bodyPr>
          <a:lstStyle/>
          <a:p>
            <a:r>
              <a:rPr lang="en-US" sz="1600" dirty="0"/>
              <a:t>Intensified blended therapy plus SGD</a:t>
            </a:r>
          </a:p>
        </p:txBody>
      </p:sp>
      <p:cxnSp>
        <p:nvCxnSpPr>
          <p:cNvPr id="62" name="Straight Arrow Connector 61"/>
          <p:cNvCxnSpPr>
            <a:stCxn id="53" idx="3"/>
            <a:endCxn id="60" idx="1"/>
          </p:cNvCxnSpPr>
          <p:nvPr/>
        </p:nvCxnSpPr>
        <p:spPr>
          <a:xfrm>
            <a:off x="5182551" y="4633744"/>
            <a:ext cx="1402337" cy="81491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584889" y="2249939"/>
            <a:ext cx="2012823" cy="338554"/>
          </a:xfrm>
          <a:prstGeom prst="rect">
            <a:avLst/>
          </a:prstGeom>
          <a:noFill/>
          <a:ln>
            <a:solidFill>
              <a:schemeClr val="tx1"/>
            </a:solidFill>
          </a:ln>
        </p:spPr>
        <p:txBody>
          <a:bodyPr wrap="square" rtlCol="0">
            <a:spAutoFit/>
          </a:bodyPr>
          <a:lstStyle/>
          <a:p>
            <a:r>
              <a:rPr lang="en-US" sz="1600" dirty="0"/>
              <a:t>Blended therapy</a:t>
            </a:r>
          </a:p>
        </p:txBody>
      </p:sp>
      <p:sp>
        <p:nvSpPr>
          <p:cNvPr id="65" name="TextBox 64"/>
          <p:cNvSpPr txBox="1"/>
          <p:nvPr/>
        </p:nvSpPr>
        <p:spPr>
          <a:xfrm>
            <a:off x="6574861" y="4334549"/>
            <a:ext cx="2022850" cy="584775"/>
          </a:xfrm>
          <a:prstGeom prst="rect">
            <a:avLst/>
          </a:prstGeom>
          <a:noFill/>
          <a:ln>
            <a:solidFill>
              <a:schemeClr val="tx1"/>
            </a:solidFill>
          </a:ln>
        </p:spPr>
        <p:txBody>
          <a:bodyPr wrap="square" rtlCol="0">
            <a:spAutoFit/>
          </a:bodyPr>
          <a:lstStyle/>
          <a:p>
            <a:r>
              <a:rPr lang="en-US" sz="1600" dirty="0"/>
              <a:t>Blended therapy  plus SGD</a:t>
            </a:r>
          </a:p>
        </p:txBody>
      </p:sp>
      <p:cxnSp>
        <p:nvCxnSpPr>
          <p:cNvPr id="66" name="Straight Arrow Connector 65"/>
          <p:cNvCxnSpPr>
            <a:stCxn id="64" idx="3"/>
          </p:cNvCxnSpPr>
          <p:nvPr/>
        </p:nvCxnSpPr>
        <p:spPr>
          <a:xfrm>
            <a:off x="8597711" y="2419216"/>
            <a:ext cx="1383442"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3"/>
          </p:cNvCxnSpPr>
          <p:nvPr/>
        </p:nvCxnSpPr>
        <p:spPr>
          <a:xfrm>
            <a:off x="8587685" y="2957823"/>
            <a:ext cx="1425787"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3"/>
          </p:cNvCxnSpPr>
          <p:nvPr/>
        </p:nvCxnSpPr>
        <p:spPr>
          <a:xfrm>
            <a:off x="8587684" y="3648392"/>
            <a:ext cx="1393469" cy="1662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p:cNvCxnSpPr>
          <p:nvPr/>
        </p:nvCxnSpPr>
        <p:spPr>
          <a:xfrm flipV="1">
            <a:off x="8597711" y="4623425"/>
            <a:ext cx="1383442" cy="35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0" idx="3"/>
          </p:cNvCxnSpPr>
          <p:nvPr/>
        </p:nvCxnSpPr>
        <p:spPr>
          <a:xfrm flipV="1">
            <a:off x="8610600" y="5426747"/>
            <a:ext cx="1377482" cy="219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Title 1"/>
          <p:cNvSpPr>
            <a:spLocks noGrp="1"/>
          </p:cNvSpPr>
          <p:nvPr>
            <p:ph type="title"/>
          </p:nvPr>
        </p:nvSpPr>
        <p:spPr>
          <a:xfrm>
            <a:off x="1108844" y="625285"/>
            <a:ext cx="7886700" cy="1325563"/>
          </a:xfrm>
        </p:spPr>
        <p:txBody>
          <a:bodyPr/>
          <a:lstStyle/>
          <a:p>
            <a:r>
              <a:rPr lang="en-US" dirty="0"/>
              <a:t>Case Study 3: Autism</a:t>
            </a:r>
          </a:p>
        </p:txBody>
      </p:sp>
      <p:sp>
        <p:nvSpPr>
          <p:cNvPr id="4" name="Slide Number Placeholder 3"/>
          <p:cNvSpPr>
            <a:spLocks noGrp="1"/>
          </p:cNvSpPr>
          <p:nvPr>
            <p:ph type="sldNum" sz="quarter" idx="12"/>
          </p:nvPr>
        </p:nvSpPr>
        <p:spPr/>
        <p:txBody>
          <a:bodyPr/>
          <a:lstStyle/>
          <a:p>
            <a:fld id="{E61BE448-6B06-44BE-9EE6-DA6974BC7045}" type="slidenum">
              <a:rPr lang="en-US" smtClean="0"/>
              <a:t>54</a:t>
            </a:fld>
            <a:endParaRPr lang="en-US" dirty="0"/>
          </a:p>
        </p:txBody>
      </p:sp>
      <p:sp>
        <p:nvSpPr>
          <p:cNvPr id="118" name="TextBox 117"/>
          <p:cNvSpPr txBox="1"/>
          <p:nvPr/>
        </p:nvSpPr>
        <p:spPr>
          <a:xfrm>
            <a:off x="5253332" y="4306376"/>
            <a:ext cx="1388608" cy="338554"/>
          </a:xfrm>
          <a:prstGeom prst="rect">
            <a:avLst/>
          </a:prstGeom>
          <a:noFill/>
        </p:spPr>
        <p:txBody>
          <a:bodyPr wrap="square" rtlCol="0">
            <a:spAutoFit/>
          </a:bodyPr>
          <a:lstStyle/>
          <a:p>
            <a:r>
              <a:rPr lang="en-US" sz="1600" dirty="0"/>
              <a:t>Early response</a:t>
            </a:r>
          </a:p>
        </p:txBody>
      </p:sp>
      <p:sp>
        <p:nvSpPr>
          <p:cNvPr id="119" name="TextBox 118"/>
          <p:cNvSpPr txBox="1"/>
          <p:nvPr/>
        </p:nvSpPr>
        <p:spPr>
          <a:xfrm rot="1958433">
            <a:off x="5396021" y="4729147"/>
            <a:ext cx="955345" cy="584775"/>
          </a:xfrm>
          <a:prstGeom prst="rect">
            <a:avLst/>
          </a:prstGeom>
          <a:noFill/>
        </p:spPr>
        <p:txBody>
          <a:bodyPr wrap="square" rtlCol="0">
            <a:spAutoFit/>
          </a:bodyPr>
          <a:lstStyle/>
          <a:p>
            <a:r>
              <a:rPr lang="en-US" sz="1600" dirty="0"/>
              <a:t>Slow response</a:t>
            </a:r>
          </a:p>
        </p:txBody>
      </p:sp>
    </p:spTree>
    <p:extLst>
      <p:ext uri="{BB962C8B-B14F-4D97-AF65-F5344CB8AC3E}">
        <p14:creationId xmlns:p14="http://schemas.microsoft.com/office/powerpoint/2010/main" val="473733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Autism Study: Intermediary Outcome</a:t>
            </a:r>
          </a:p>
        </p:txBody>
      </p:sp>
      <p:sp>
        <p:nvSpPr>
          <p:cNvPr id="3" name="Content Placeholder 2"/>
          <p:cNvSpPr>
            <a:spLocks noGrp="1"/>
          </p:cNvSpPr>
          <p:nvPr>
            <p:ph idx="1"/>
          </p:nvPr>
        </p:nvSpPr>
        <p:spPr>
          <a:xfrm>
            <a:off x="740491" y="2084832"/>
            <a:ext cx="10625666" cy="4351338"/>
          </a:xfrm>
        </p:spPr>
        <p:txBody>
          <a:bodyPr>
            <a:normAutofit/>
          </a:bodyPr>
          <a:lstStyle/>
          <a:p>
            <a:pPr>
              <a:buFont typeface="Courier New" panose="02070309020205020404" pitchFamily="49" charset="0"/>
              <a:buChar char="o"/>
            </a:pPr>
            <a:r>
              <a:rPr lang="en-US" sz="2400" dirty="0"/>
              <a:t>14 measures from 2 sources: </a:t>
            </a:r>
          </a:p>
          <a:p>
            <a:pPr lvl="1">
              <a:buFont typeface="Courier New" panose="02070309020205020404" pitchFamily="49" charset="0"/>
              <a:buChar char="o"/>
            </a:pPr>
            <a:r>
              <a:rPr lang="en-US" sz="2200" dirty="0"/>
              <a:t>seven communication variables from the Natural Language Sample (a standardized instrument) with blinded assessor</a:t>
            </a:r>
          </a:p>
          <a:p>
            <a:pPr lvl="1">
              <a:buFont typeface="Courier New" panose="02070309020205020404" pitchFamily="49" charset="0"/>
              <a:buChar char="o"/>
            </a:pPr>
            <a:r>
              <a:rPr lang="en-US" sz="2200" dirty="0"/>
              <a:t>same seven communication variables from the intervention transcripts.</a:t>
            </a:r>
          </a:p>
          <a:p>
            <a:pPr>
              <a:buFont typeface="Courier New" panose="02070309020205020404" pitchFamily="49" charset="0"/>
              <a:buChar char="o"/>
            </a:pPr>
            <a:r>
              <a:rPr lang="en-US" sz="2400" dirty="0"/>
              <a:t>Taken at baseline and week 12</a:t>
            </a:r>
          </a:p>
          <a:p>
            <a:pPr>
              <a:buFont typeface="Courier New" panose="02070309020205020404" pitchFamily="49" charset="0"/>
              <a:buChar char="o"/>
            </a:pPr>
            <a:r>
              <a:rPr lang="en-US" sz="2400" dirty="0"/>
              <a:t>For each of the 14 variables, calculate percent change from baseline to week 12 </a:t>
            </a:r>
          </a:p>
        </p:txBody>
      </p:sp>
      <p:sp>
        <p:nvSpPr>
          <p:cNvPr id="4" name="Slide Number Placeholder 3"/>
          <p:cNvSpPr>
            <a:spLocks noGrp="1"/>
          </p:cNvSpPr>
          <p:nvPr>
            <p:ph type="sldNum" sz="quarter" idx="12"/>
          </p:nvPr>
        </p:nvSpPr>
        <p:spPr/>
        <p:txBody>
          <a:bodyPr/>
          <a:lstStyle/>
          <a:p>
            <a:fld id="{7919409A-A7FA-4E07-A6C0-ED4EB73ED649}" type="slidenum">
              <a:rPr lang="en-US" smtClean="0"/>
              <a:t>55</a:t>
            </a:fld>
            <a:endParaRPr lang="en-US" dirty="0"/>
          </a:p>
        </p:txBody>
      </p:sp>
    </p:spTree>
    <p:extLst>
      <p:ext uri="{BB962C8B-B14F-4D97-AF65-F5344CB8AC3E}">
        <p14:creationId xmlns:p14="http://schemas.microsoft.com/office/powerpoint/2010/main" val="2486025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Study:  Decision Rule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At week 12, if the child demonstrated 25% or greater change on at least half of the variables (7 out of 14), then the participant is considered an </a:t>
            </a:r>
            <a:r>
              <a:rPr lang="en-US" sz="2400" b="1" dirty="0"/>
              <a:t>early responder</a:t>
            </a:r>
            <a:endParaRPr lang="en-US" sz="2400" dirty="0"/>
          </a:p>
          <a:p>
            <a:pPr>
              <a:buFont typeface="Courier New" panose="02070309020205020404" pitchFamily="49" charset="0"/>
              <a:buChar char="o"/>
            </a:pPr>
            <a:r>
              <a:rPr lang="en-US" sz="2400" dirty="0"/>
              <a:t>Otherwise, the child is considered a </a:t>
            </a:r>
            <a:r>
              <a:rPr lang="en-US" sz="2400" b="1" dirty="0"/>
              <a:t>slow responder</a:t>
            </a:r>
            <a:r>
              <a:rPr lang="en-US" sz="2400" dirty="0"/>
              <a:t>.</a:t>
            </a:r>
          </a:p>
        </p:txBody>
      </p:sp>
      <p:sp>
        <p:nvSpPr>
          <p:cNvPr id="4" name="Slide Number Placeholder 3"/>
          <p:cNvSpPr>
            <a:spLocks noGrp="1"/>
          </p:cNvSpPr>
          <p:nvPr>
            <p:ph type="sldNum" sz="quarter" idx="12"/>
          </p:nvPr>
        </p:nvSpPr>
        <p:spPr/>
        <p:txBody>
          <a:bodyPr/>
          <a:lstStyle/>
          <a:p>
            <a:fld id="{7919409A-A7FA-4E07-A6C0-ED4EB73ED649}" type="slidenum">
              <a:rPr lang="en-US" smtClean="0"/>
              <a:t>56</a:t>
            </a:fld>
            <a:endParaRPr lang="en-US" dirty="0"/>
          </a:p>
        </p:txBody>
      </p:sp>
    </p:spTree>
    <p:extLst>
      <p:ext uri="{BB962C8B-B14F-4D97-AF65-F5344CB8AC3E}">
        <p14:creationId xmlns:p14="http://schemas.microsoft.com/office/powerpoint/2010/main" val="533636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11828" y="2302381"/>
            <a:ext cx="1277546" cy="830997"/>
          </a:xfrm>
          <a:prstGeom prst="rect">
            <a:avLst/>
          </a:prstGeom>
          <a:noFill/>
        </p:spPr>
        <p:txBody>
          <a:bodyPr wrap="square" rtlCol="0">
            <a:spAutoFit/>
          </a:bodyPr>
          <a:lstStyle/>
          <a:p>
            <a:r>
              <a:rPr lang="en-US" sz="1600" dirty="0"/>
              <a:t>Minimally verbal children</a:t>
            </a:r>
          </a:p>
        </p:txBody>
      </p:sp>
      <p:grpSp>
        <p:nvGrpSpPr>
          <p:cNvPr id="10" name="Group 9"/>
          <p:cNvGrpSpPr/>
          <p:nvPr/>
        </p:nvGrpSpPr>
        <p:grpSpPr>
          <a:xfrm>
            <a:off x="2604213" y="3340166"/>
            <a:ext cx="282742" cy="362546"/>
            <a:chOff x="1861629" y="2986138"/>
            <a:chExt cx="282742" cy="362546"/>
          </a:xfrm>
        </p:grpSpPr>
        <p:sp>
          <p:nvSpPr>
            <p:cNvPr id="16" name="Oval 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7" name="TextBox 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40" name="Group 39"/>
          <p:cNvGrpSpPr/>
          <p:nvPr/>
        </p:nvGrpSpPr>
        <p:grpSpPr>
          <a:xfrm>
            <a:off x="5836345" y="3121622"/>
            <a:ext cx="286853" cy="352028"/>
            <a:chOff x="3307217" y="1453195"/>
            <a:chExt cx="382470" cy="469370"/>
          </a:xfrm>
        </p:grpSpPr>
        <p:sp>
          <p:nvSpPr>
            <p:cNvPr id="41" name="Oval 40"/>
            <p:cNvSpPr/>
            <p:nvPr/>
          </p:nvSpPr>
          <p:spPr>
            <a:xfrm>
              <a:off x="3312698" y="1453195"/>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2" name="TextBox 41"/>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44" name="Straight Arrow Connector 43"/>
          <p:cNvCxnSpPr>
            <a:stCxn id="52" idx="3"/>
            <a:endCxn id="41" idx="2"/>
          </p:cNvCxnSpPr>
          <p:nvPr/>
        </p:nvCxnSpPr>
        <p:spPr>
          <a:xfrm>
            <a:off x="4920789" y="2419217"/>
            <a:ext cx="919667" cy="86483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2" idx="3"/>
            <a:endCxn id="64" idx="1"/>
          </p:cNvCxnSpPr>
          <p:nvPr/>
        </p:nvCxnSpPr>
        <p:spPr>
          <a:xfrm>
            <a:off x="4920788" y="2419216"/>
            <a:ext cx="166410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3" idx="3"/>
            <a:endCxn id="65" idx="1"/>
          </p:cNvCxnSpPr>
          <p:nvPr/>
        </p:nvCxnSpPr>
        <p:spPr>
          <a:xfrm flipV="1">
            <a:off x="5182551" y="4626937"/>
            <a:ext cx="1392310" cy="680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052194" y="2124208"/>
            <a:ext cx="1388608" cy="338554"/>
          </a:xfrm>
          <a:prstGeom prst="rect">
            <a:avLst/>
          </a:prstGeom>
          <a:noFill/>
        </p:spPr>
        <p:txBody>
          <a:bodyPr wrap="square" rtlCol="0">
            <a:spAutoFit/>
          </a:bodyPr>
          <a:lstStyle/>
          <a:p>
            <a:r>
              <a:rPr lang="en-US" sz="1600" dirty="0"/>
              <a:t>Early response</a:t>
            </a:r>
          </a:p>
        </p:txBody>
      </p:sp>
      <p:sp>
        <p:nvSpPr>
          <p:cNvPr id="49" name="TextBox 48"/>
          <p:cNvSpPr txBox="1"/>
          <p:nvPr/>
        </p:nvSpPr>
        <p:spPr>
          <a:xfrm rot="2729318">
            <a:off x="4975513" y="2567013"/>
            <a:ext cx="955345" cy="584775"/>
          </a:xfrm>
          <a:prstGeom prst="rect">
            <a:avLst/>
          </a:prstGeom>
          <a:noFill/>
        </p:spPr>
        <p:txBody>
          <a:bodyPr wrap="square" rtlCol="0">
            <a:spAutoFit/>
          </a:bodyPr>
          <a:lstStyle/>
          <a:p>
            <a:r>
              <a:rPr lang="en-US" sz="1600" dirty="0"/>
              <a:t>Slow response</a:t>
            </a:r>
          </a:p>
        </p:txBody>
      </p:sp>
      <p:sp>
        <p:nvSpPr>
          <p:cNvPr id="52" name="TextBox 51"/>
          <p:cNvSpPr txBox="1"/>
          <p:nvPr/>
        </p:nvSpPr>
        <p:spPr>
          <a:xfrm>
            <a:off x="3774072" y="2126829"/>
            <a:ext cx="1146717" cy="584775"/>
          </a:xfrm>
          <a:prstGeom prst="rect">
            <a:avLst/>
          </a:prstGeom>
          <a:solidFill>
            <a:srgbClr val="FF7C80"/>
          </a:solidFill>
          <a:ln>
            <a:solidFill>
              <a:schemeClr val="tx1"/>
            </a:solidFill>
          </a:ln>
        </p:spPr>
        <p:txBody>
          <a:bodyPr wrap="square" rtlCol="0">
            <a:spAutoFit/>
          </a:bodyPr>
          <a:lstStyle/>
          <a:p>
            <a:r>
              <a:rPr lang="en-US" sz="1600" dirty="0"/>
              <a:t>Blended therapy</a:t>
            </a:r>
          </a:p>
        </p:txBody>
      </p:sp>
      <p:sp>
        <p:nvSpPr>
          <p:cNvPr id="53" name="TextBox 52"/>
          <p:cNvSpPr txBox="1"/>
          <p:nvPr/>
        </p:nvSpPr>
        <p:spPr>
          <a:xfrm>
            <a:off x="3662569" y="4218245"/>
            <a:ext cx="1519982" cy="830997"/>
          </a:xfrm>
          <a:prstGeom prst="rect">
            <a:avLst/>
          </a:prstGeom>
          <a:noFill/>
          <a:ln>
            <a:solidFill>
              <a:schemeClr val="tx1"/>
            </a:solidFill>
          </a:ln>
        </p:spPr>
        <p:txBody>
          <a:bodyPr wrap="square" rtlCol="0">
            <a:spAutoFit/>
          </a:bodyPr>
          <a:lstStyle/>
          <a:p>
            <a:r>
              <a:rPr lang="en-US" sz="1600" dirty="0"/>
              <a:t>Blended therapy plus SGD</a:t>
            </a:r>
          </a:p>
        </p:txBody>
      </p:sp>
      <p:cxnSp>
        <p:nvCxnSpPr>
          <p:cNvPr id="54" name="Straight Arrow Connector 53"/>
          <p:cNvCxnSpPr>
            <a:stCxn id="16" idx="6"/>
            <a:endCxn id="52" idx="1"/>
          </p:cNvCxnSpPr>
          <p:nvPr/>
        </p:nvCxnSpPr>
        <p:spPr>
          <a:xfrm flipV="1">
            <a:off x="2886955" y="2419217"/>
            <a:ext cx="887116" cy="108337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6"/>
            <a:endCxn id="53" idx="1"/>
          </p:cNvCxnSpPr>
          <p:nvPr/>
        </p:nvCxnSpPr>
        <p:spPr>
          <a:xfrm>
            <a:off x="2886955" y="3502593"/>
            <a:ext cx="775614" cy="11311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74860" y="2665436"/>
            <a:ext cx="2012824" cy="584775"/>
          </a:xfrm>
          <a:prstGeom prst="rect">
            <a:avLst/>
          </a:prstGeom>
          <a:solidFill>
            <a:srgbClr val="FF7C80"/>
          </a:solidFill>
          <a:ln>
            <a:solidFill>
              <a:schemeClr val="tx1"/>
            </a:solidFill>
          </a:ln>
        </p:spPr>
        <p:txBody>
          <a:bodyPr wrap="square" rtlCol="0">
            <a:spAutoFit/>
          </a:bodyPr>
          <a:lstStyle/>
          <a:p>
            <a:r>
              <a:rPr lang="en-US" sz="1600" dirty="0"/>
              <a:t>Intensified blended therapy</a:t>
            </a:r>
          </a:p>
        </p:txBody>
      </p:sp>
      <p:sp>
        <p:nvSpPr>
          <p:cNvPr id="57" name="TextBox 56"/>
          <p:cNvSpPr txBox="1"/>
          <p:nvPr/>
        </p:nvSpPr>
        <p:spPr>
          <a:xfrm>
            <a:off x="6574860" y="3356004"/>
            <a:ext cx="2012824" cy="584775"/>
          </a:xfrm>
          <a:prstGeom prst="rect">
            <a:avLst/>
          </a:prstGeom>
          <a:noFill/>
          <a:ln>
            <a:solidFill>
              <a:schemeClr val="tx1"/>
            </a:solidFill>
          </a:ln>
        </p:spPr>
        <p:txBody>
          <a:bodyPr wrap="square" rtlCol="0">
            <a:spAutoFit/>
          </a:bodyPr>
          <a:lstStyle/>
          <a:p>
            <a:r>
              <a:rPr lang="en-US" sz="1600" dirty="0"/>
              <a:t>Blended therapy plus SGD</a:t>
            </a:r>
          </a:p>
        </p:txBody>
      </p:sp>
      <p:cxnSp>
        <p:nvCxnSpPr>
          <p:cNvPr id="58" name="Straight Arrow Connector 57"/>
          <p:cNvCxnSpPr>
            <a:stCxn id="41" idx="6"/>
            <a:endCxn id="56" idx="1"/>
          </p:cNvCxnSpPr>
          <p:nvPr/>
        </p:nvCxnSpPr>
        <p:spPr>
          <a:xfrm flipV="1">
            <a:off x="6123198" y="2957823"/>
            <a:ext cx="451663" cy="3262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1" idx="6"/>
            <a:endCxn id="57" idx="1"/>
          </p:cNvCxnSpPr>
          <p:nvPr/>
        </p:nvCxnSpPr>
        <p:spPr>
          <a:xfrm>
            <a:off x="6123198" y="3284049"/>
            <a:ext cx="451662" cy="36434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584888" y="5156267"/>
            <a:ext cx="2012823" cy="584775"/>
          </a:xfrm>
          <a:prstGeom prst="rect">
            <a:avLst/>
          </a:prstGeom>
          <a:noFill/>
          <a:ln>
            <a:solidFill>
              <a:schemeClr val="tx1"/>
            </a:solidFill>
          </a:ln>
        </p:spPr>
        <p:txBody>
          <a:bodyPr wrap="square" rtlCol="0">
            <a:spAutoFit/>
          </a:bodyPr>
          <a:lstStyle/>
          <a:p>
            <a:r>
              <a:rPr lang="en-US" sz="1600" dirty="0"/>
              <a:t>Intensified blended therapy plus SGD</a:t>
            </a:r>
          </a:p>
        </p:txBody>
      </p:sp>
      <p:cxnSp>
        <p:nvCxnSpPr>
          <p:cNvPr id="62" name="Straight Arrow Connector 61"/>
          <p:cNvCxnSpPr>
            <a:stCxn id="53" idx="3"/>
            <a:endCxn id="60" idx="1"/>
          </p:cNvCxnSpPr>
          <p:nvPr/>
        </p:nvCxnSpPr>
        <p:spPr>
          <a:xfrm>
            <a:off x="5182551" y="4633744"/>
            <a:ext cx="1402337" cy="81491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584889" y="2249939"/>
            <a:ext cx="2012823" cy="338554"/>
          </a:xfrm>
          <a:prstGeom prst="rect">
            <a:avLst/>
          </a:prstGeom>
          <a:solidFill>
            <a:srgbClr val="FF7C80"/>
          </a:solidFill>
          <a:ln>
            <a:solidFill>
              <a:schemeClr val="tx1"/>
            </a:solidFill>
          </a:ln>
        </p:spPr>
        <p:txBody>
          <a:bodyPr wrap="square" rtlCol="0">
            <a:spAutoFit/>
          </a:bodyPr>
          <a:lstStyle/>
          <a:p>
            <a:r>
              <a:rPr lang="en-US" sz="1600" dirty="0"/>
              <a:t>Blended therapy</a:t>
            </a:r>
          </a:p>
        </p:txBody>
      </p:sp>
      <p:sp>
        <p:nvSpPr>
          <p:cNvPr id="65" name="TextBox 64"/>
          <p:cNvSpPr txBox="1"/>
          <p:nvPr/>
        </p:nvSpPr>
        <p:spPr>
          <a:xfrm>
            <a:off x="6574861" y="4334549"/>
            <a:ext cx="2012823" cy="584775"/>
          </a:xfrm>
          <a:prstGeom prst="rect">
            <a:avLst/>
          </a:prstGeom>
          <a:noFill/>
          <a:ln>
            <a:solidFill>
              <a:schemeClr val="tx1"/>
            </a:solidFill>
          </a:ln>
        </p:spPr>
        <p:txBody>
          <a:bodyPr wrap="square" rtlCol="0">
            <a:spAutoFit/>
          </a:bodyPr>
          <a:lstStyle/>
          <a:p>
            <a:r>
              <a:rPr lang="en-US" sz="1600" dirty="0"/>
              <a:t>Blended therapy  plus SGD</a:t>
            </a:r>
          </a:p>
        </p:txBody>
      </p:sp>
      <p:cxnSp>
        <p:nvCxnSpPr>
          <p:cNvPr id="66" name="Straight Arrow Connector 65"/>
          <p:cNvCxnSpPr>
            <a:stCxn id="64" idx="3"/>
          </p:cNvCxnSpPr>
          <p:nvPr/>
        </p:nvCxnSpPr>
        <p:spPr>
          <a:xfrm>
            <a:off x="8597711" y="2419216"/>
            <a:ext cx="1383442"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3"/>
          </p:cNvCxnSpPr>
          <p:nvPr/>
        </p:nvCxnSpPr>
        <p:spPr>
          <a:xfrm>
            <a:off x="8587685" y="2957823"/>
            <a:ext cx="1425787"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3"/>
          </p:cNvCxnSpPr>
          <p:nvPr/>
        </p:nvCxnSpPr>
        <p:spPr>
          <a:xfrm>
            <a:off x="8587684" y="3648392"/>
            <a:ext cx="1393469"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p:cNvCxnSpPr>
          <p:nvPr/>
        </p:nvCxnSpPr>
        <p:spPr>
          <a:xfrm flipV="1">
            <a:off x="8587684" y="4623425"/>
            <a:ext cx="1393469" cy="35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0" idx="3"/>
          </p:cNvCxnSpPr>
          <p:nvPr/>
        </p:nvCxnSpPr>
        <p:spPr>
          <a:xfrm flipV="1">
            <a:off x="8597711" y="5426747"/>
            <a:ext cx="1390371" cy="2190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Title 1"/>
          <p:cNvSpPr>
            <a:spLocks noGrp="1"/>
          </p:cNvSpPr>
          <p:nvPr>
            <p:ph type="title"/>
          </p:nvPr>
        </p:nvSpPr>
        <p:spPr>
          <a:xfrm>
            <a:off x="1239201" y="649305"/>
            <a:ext cx="7886700" cy="1325563"/>
          </a:xfrm>
        </p:spPr>
        <p:txBody>
          <a:bodyPr/>
          <a:lstStyle/>
          <a:p>
            <a:r>
              <a:rPr lang="en-US" dirty="0"/>
              <a:t>Autism SMART: DTRS</a:t>
            </a:r>
          </a:p>
        </p:txBody>
      </p:sp>
      <p:sp>
        <p:nvSpPr>
          <p:cNvPr id="4" name="Slide Number Placeholder 3"/>
          <p:cNvSpPr>
            <a:spLocks noGrp="1"/>
          </p:cNvSpPr>
          <p:nvPr>
            <p:ph type="sldNum" sz="quarter" idx="12"/>
          </p:nvPr>
        </p:nvSpPr>
        <p:spPr/>
        <p:txBody>
          <a:bodyPr/>
          <a:lstStyle/>
          <a:p>
            <a:fld id="{E61BE448-6B06-44BE-9EE6-DA6974BC7045}" type="slidenum">
              <a:rPr lang="en-US" smtClean="0"/>
              <a:t>57</a:t>
            </a:fld>
            <a:endParaRPr lang="en-US" dirty="0"/>
          </a:p>
        </p:txBody>
      </p:sp>
      <p:sp>
        <p:nvSpPr>
          <p:cNvPr id="118" name="TextBox 117"/>
          <p:cNvSpPr txBox="1"/>
          <p:nvPr/>
        </p:nvSpPr>
        <p:spPr>
          <a:xfrm>
            <a:off x="5253332" y="4306376"/>
            <a:ext cx="1388608" cy="338554"/>
          </a:xfrm>
          <a:prstGeom prst="rect">
            <a:avLst/>
          </a:prstGeom>
          <a:noFill/>
        </p:spPr>
        <p:txBody>
          <a:bodyPr wrap="square" rtlCol="0">
            <a:spAutoFit/>
          </a:bodyPr>
          <a:lstStyle/>
          <a:p>
            <a:r>
              <a:rPr lang="en-US" sz="1600" dirty="0"/>
              <a:t>Early response</a:t>
            </a:r>
          </a:p>
        </p:txBody>
      </p:sp>
      <p:sp>
        <p:nvSpPr>
          <p:cNvPr id="119" name="TextBox 118"/>
          <p:cNvSpPr txBox="1"/>
          <p:nvPr/>
        </p:nvSpPr>
        <p:spPr>
          <a:xfrm rot="1958433">
            <a:off x="5396021" y="4729147"/>
            <a:ext cx="955345" cy="584775"/>
          </a:xfrm>
          <a:prstGeom prst="rect">
            <a:avLst/>
          </a:prstGeom>
          <a:noFill/>
        </p:spPr>
        <p:txBody>
          <a:bodyPr wrap="square" rtlCol="0">
            <a:spAutoFit/>
          </a:bodyPr>
          <a:lstStyle/>
          <a:p>
            <a:r>
              <a:rPr lang="en-US" sz="1600" dirty="0"/>
              <a:t>Slow response</a:t>
            </a:r>
          </a:p>
        </p:txBody>
      </p:sp>
    </p:spTree>
    <p:extLst>
      <p:ext uri="{BB962C8B-B14F-4D97-AF65-F5344CB8AC3E}">
        <p14:creationId xmlns:p14="http://schemas.microsoft.com/office/powerpoint/2010/main" val="3890888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804333" y="500061"/>
            <a:ext cx="10752667" cy="1325563"/>
          </a:xfrm>
        </p:spPr>
        <p:txBody>
          <a:bodyPr>
            <a:normAutofit/>
          </a:bodyPr>
          <a:lstStyle/>
          <a:p>
            <a:r>
              <a:rPr lang="en-US" dirty="0"/>
              <a:t>Case Study #4: ADEPT</a:t>
            </a:r>
          </a:p>
        </p:txBody>
      </p:sp>
      <p:sp>
        <p:nvSpPr>
          <p:cNvPr id="46" name="Content Placeholder 2"/>
          <p:cNvSpPr>
            <a:spLocks noGrp="1"/>
          </p:cNvSpPr>
          <p:nvPr>
            <p:ph idx="1"/>
          </p:nvPr>
        </p:nvSpPr>
        <p:spPr>
          <a:xfrm>
            <a:off x="804333" y="2051222"/>
            <a:ext cx="10608734" cy="4501977"/>
          </a:xfrm>
        </p:spPr>
        <p:txBody>
          <a:bodyPr>
            <a:normAutofit/>
          </a:bodyPr>
          <a:lstStyle/>
          <a:p>
            <a:pPr>
              <a:buFont typeface="Courier New" panose="02070309020205020404" pitchFamily="49" charset="0"/>
              <a:buChar char="o"/>
            </a:pPr>
            <a:r>
              <a:rPr lang="en-US" sz="2400" dirty="0"/>
              <a:t>Evidence-Based Practices (EBP) Implementation to Community Clinics</a:t>
            </a:r>
          </a:p>
          <a:p>
            <a:pPr>
              <a:buFont typeface="Courier New" panose="02070309020205020404" pitchFamily="49" charset="0"/>
              <a:buChar char="o"/>
            </a:pPr>
            <a:r>
              <a:rPr lang="en-US" sz="2400" dirty="0"/>
              <a:t>Population: adults with mood disorders seen at community-based outpatient clinics from different US regions</a:t>
            </a:r>
          </a:p>
          <a:p>
            <a:pPr>
              <a:buFont typeface="Courier New" panose="02070309020205020404" pitchFamily="49" charset="0"/>
              <a:buChar char="o"/>
            </a:pPr>
            <a:r>
              <a:rPr lang="en-US" sz="2400" dirty="0"/>
              <a:t>Primary investigator:  Amy Kilbourne, University of Michigan and VA Center for Clinical Management Research</a:t>
            </a:r>
          </a:p>
          <a:p>
            <a:pPr>
              <a:buFont typeface="Courier New" panose="02070309020205020404" pitchFamily="49" charset="0"/>
              <a:buChar char="o"/>
            </a:pPr>
            <a:r>
              <a:rPr lang="en-US" sz="2400" dirty="0">
                <a:hlinkClick r:id="rId3"/>
              </a:rPr>
              <a:t>https://clinicaltrials.gov/ct2/show/NCT02151331</a:t>
            </a:r>
            <a:endParaRPr lang="en-US" sz="2400" dirty="0"/>
          </a:p>
          <a:p>
            <a:pPr>
              <a:buFont typeface="Courier New" panose="02070309020205020404" pitchFamily="49" charset="0"/>
              <a:buChar char="o"/>
            </a:pPr>
            <a:r>
              <a:rPr lang="en-US" sz="2400" dirty="0"/>
              <a:t>Study period:  2014 to 2018</a:t>
            </a:r>
          </a:p>
          <a:p>
            <a:pPr>
              <a:buFont typeface="Courier New" panose="02070309020205020404" pitchFamily="49" charset="0"/>
              <a:buChar char="o"/>
            </a:pPr>
            <a:r>
              <a:rPr lang="en-US" sz="2400" dirty="0"/>
              <a:t>80 clinics</a:t>
            </a:r>
          </a:p>
          <a:p>
            <a:pPr>
              <a:buFont typeface="Courier New" panose="02070309020205020404" pitchFamily="49" charset="0"/>
              <a:buChar char="o"/>
            </a:pPr>
            <a:r>
              <a:rPr lang="en-US" sz="2400" dirty="0"/>
              <a:t>1600 individuals</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fld id="{E61BE448-6B06-44BE-9EE6-DA6974BC7045}" type="slidenum">
              <a:rPr lang="en-US" smtClean="0"/>
              <a:t>58</a:t>
            </a:fld>
            <a:endParaRPr lang="en-US" dirty="0"/>
          </a:p>
        </p:txBody>
      </p:sp>
    </p:spTree>
    <p:extLst>
      <p:ext uri="{BB962C8B-B14F-4D97-AF65-F5344CB8AC3E}">
        <p14:creationId xmlns:p14="http://schemas.microsoft.com/office/powerpoint/2010/main" val="1334104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641388"/>
            <a:ext cx="9465734" cy="1325563"/>
          </a:xfrm>
        </p:spPr>
        <p:txBody>
          <a:bodyPr/>
          <a:lstStyle/>
          <a:p>
            <a:r>
              <a:rPr lang="en-US" dirty="0"/>
              <a:t>Clinic Implementation:  Background</a:t>
            </a:r>
          </a:p>
        </p:txBody>
      </p:sp>
      <p:sp>
        <p:nvSpPr>
          <p:cNvPr id="3" name="Content Placeholder 2"/>
          <p:cNvSpPr>
            <a:spLocks noGrp="1"/>
          </p:cNvSpPr>
          <p:nvPr>
            <p:ph idx="1"/>
          </p:nvPr>
        </p:nvSpPr>
        <p:spPr>
          <a:xfrm>
            <a:off x="846667" y="2088291"/>
            <a:ext cx="10786533" cy="4535393"/>
          </a:xfrm>
        </p:spPr>
        <p:txBody>
          <a:bodyPr>
            <a:normAutofit/>
          </a:bodyPr>
          <a:lstStyle/>
          <a:p>
            <a:pPr>
              <a:buFont typeface="Courier New" panose="02070309020205020404" pitchFamily="49" charset="0"/>
              <a:buChar char="o"/>
            </a:pPr>
            <a:r>
              <a:rPr lang="en-US" sz="2400" dirty="0"/>
              <a:t>Mood disorders lead to functional impairment, high costs, mortality.</a:t>
            </a:r>
          </a:p>
          <a:p>
            <a:pPr>
              <a:buFont typeface="Courier New" panose="02070309020205020404" pitchFamily="49" charset="0"/>
              <a:buChar char="o"/>
            </a:pPr>
            <a:r>
              <a:rPr lang="en-US" sz="2400" dirty="0"/>
              <a:t>98% of patients receive care from small clinical practices.</a:t>
            </a:r>
          </a:p>
          <a:p>
            <a:pPr>
              <a:buFont typeface="Courier New" panose="02070309020205020404" pitchFamily="49" charset="0"/>
              <a:buChar char="o"/>
            </a:pPr>
            <a:r>
              <a:rPr lang="en-US" sz="2400" dirty="0"/>
              <a:t>These clinics may not have the tools to implement EBPs.</a:t>
            </a:r>
          </a:p>
          <a:p>
            <a:pPr>
              <a:buFont typeface="Courier New" panose="02070309020205020404" pitchFamily="49" charset="0"/>
              <a:buChar char="o"/>
            </a:pPr>
            <a:r>
              <a:rPr lang="en-US" sz="2400" dirty="0"/>
              <a:t>It can take years to implement EBP into community-based settings.</a:t>
            </a:r>
          </a:p>
          <a:p>
            <a:pPr>
              <a:buFont typeface="Courier New" panose="02070309020205020404" pitchFamily="49" charset="0"/>
              <a:buChar char="o"/>
            </a:pPr>
            <a:r>
              <a:rPr lang="en-US" sz="2400" dirty="0"/>
              <a:t>Especially for patients with psychosocial disorders.</a:t>
            </a:r>
          </a:p>
          <a:p>
            <a:pPr>
              <a:buFont typeface="Courier New" panose="02070309020205020404" pitchFamily="49" charset="0"/>
              <a:buChar char="o"/>
            </a:pPr>
            <a:r>
              <a:rPr lang="en-US" sz="2400" dirty="0"/>
              <a:t>Lack of strategy to imbed EBP into clinic workflow, gain leader support.</a:t>
            </a:r>
          </a:p>
        </p:txBody>
      </p:sp>
      <p:sp>
        <p:nvSpPr>
          <p:cNvPr id="4" name="Slide Number Placeholder 3"/>
          <p:cNvSpPr>
            <a:spLocks noGrp="1"/>
          </p:cNvSpPr>
          <p:nvPr>
            <p:ph type="sldNum" sz="quarter" idx="12"/>
          </p:nvPr>
        </p:nvSpPr>
        <p:spPr/>
        <p:txBody>
          <a:bodyPr/>
          <a:lstStyle/>
          <a:p>
            <a:fld id="{7919409A-A7FA-4E07-A6C0-ED4EB73ED649}" type="slidenum">
              <a:rPr lang="en-US" smtClean="0"/>
              <a:t>59</a:t>
            </a:fld>
            <a:endParaRPr lang="en-US" dirty="0"/>
          </a:p>
        </p:txBody>
      </p:sp>
    </p:spTree>
    <p:extLst>
      <p:ext uri="{BB962C8B-B14F-4D97-AF65-F5344CB8AC3E}">
        <p14:creationId xmlns:p14="http://schemas.microsoft.com/office/powerpoint/2010/main" val="191323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Treatment regimens aka</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b="1" dirty="0"/>
              <a:t>Adaptive interventions</a:t>
            </a:r>
          </a:p>
          <a:p>
            <a:pPr>
              <a:buFont typeface="Courier New" panose="02070309020205020404" pitchFamily="49" charset="0"/>
              <a:buChar char="o"/>
            </a:pPr>
            <a:r>
              <a:rPr lang="en-US" dirty="0"/>
              <a:t>Adaptive health interventions</a:t>
            </a:r>
          </a:p>
          <a:p>
            <a:pPr>
              <a:buFont typeface="Courier New" panose="02070309020205020404" pitchFamily="49" charset="0"/>
              <a:buChar char="o"/>
            </a:pPr>
            <a:r>
              <a:rPr lang="en-US" dirty="0"/>
              <a:t>Adaptive treatment strategies</a:t>
            </a:r>
          </a:p>
          <a:p>
            <a:pPr>
              <a:buFont typeface="Courier New" panose="02070309020205020404" pitchFamily="49" charset="0"/>
              <a:buChar char="o"/>
            </a:pPr>
            <a:r>
              <a:rPr lang="en-US" dirty="0"/>
              <a:t>Individualized interventions</a:t>
            </a:r>
          </a:p>
          <a:p>
            <a:pPr>
              <a:buFont typeface="Courier New" panose="02070309020205020404" pitchFamily="49" charset="0"/>
              <a:buChar char="o"/>
            </a:pPr>
            <a:r>
              <a:rPr lang="en-US" dirty="0"/>
              <a:t>Protocolized treatment sequences</a:t>
            </a:r>
          </a:p>
          <a:p>
            <a:pPr>
              <a:buFont typeface="Courier New" panose="02070309020205020404" pitchFamily="49" charset="0"/>
              <a:buChar char="o"/>
            </a:pPr>
            <a:r>
              <a:rPr lang="en-US" dirty="0"/>
              <a:t>Stepped care models</a:t>
            </a:r>
          </a:p>
          <a:p>
            <a:pPr>
              <a:buFont typeface="Courier New" panose="02070309020205020404" pitchFamily="49" charset="0"/>
              <a:buChar char="o"/>
            </a:pPr>
            <a:r>
              <a:rPr lang="en-US" dirty="0"/>
              <a:t>Treatment algorithms</a:t>
            </a:r>
          </a:p>
          <a:p>
            <a:pPr>
              <a:buFont typeface="Courier New" panose="02070309020205020404" pitchFamily="49" charset="0"/>
              <a:buChar char="o"/>
            </a:pPr>
            <a:r>
              <a:rPr lang="en-US" dirty="0"/>
              <a:t>Treatment protocols</a:t>
            </a:r>
          </a:p>
        </p:txBody>
      </p:sp>
      <p:sp>
        <p:nvSpPr>
          <p:cNvPr id="5" name="Slide Number Placeholder 4"/>
          <p:cNvSpPr>
            <a:spLocks noGrp="1"/>
          </p:cNvSpPr>
          <p:nvPr>
            <p:ph type="sldNum" sz="quarter" idx="12"/>
          </p:nvPr>
        </p:nvSpPr>
        <p:spPr/>
        <p:txBody>
          <a:bodyPr/>
          <a:lstStyle/>
          <a:p>
            <a:fld id="{9DCF266C-2C2B-4FD8-88EF-84D42B4CF5B3}" type="slidenum">
              <a:rPr lang="en-US" smtClean="0"/>
              <a:t>6</a:t>
            </a:fld>
            <a:endParaRPr lang="en-US" dirty="0"/>
          </a:p>
        </p:txBody>
      </p:sp>
    </p:spTree>
    <p:extLst>
      <p:ext uri="{BB962C8B-B14F-4D97-AF65-F5344CB8AC3E}">
        <p14:creationId xmlns:p14="http://schemas.microsoft.com/office/powerpoint/2010/main" val="4173286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636976"/>
            <a:ext cx="10507132" cy="1325563"/>
          </a:xfrm>
        </p:spPr>
        <p:txBody>
          <a:bodyPr/>
          <a:lstStyle/>
          <a:p>
            <a:r>
              <a:rPr lang="en-US" dirty="0"/>
              <a:t>Clinic Implementation:  The REP Approach</a:t>
            </a:r>
          </a:p>
        </p:txBody>
      </p:sp>
      <p:sp>
        <p:nvSpPr>
          <p:cNvPr id="3" name="Content Placeholder 2"/>
          <p:cNvSpPr>
            <a:spLocks noGrp="1"/>
          </p:cNvSpPr>
          <p:nvPr>
            <p:ph idx="1"/>
          </p:nvPr>
        </p:nvSpPr>
        <p:spPr>
          <a:xfrm>
            <a:off x="846667" y="2199503"/>
            <a:ext cx="10786533" cy="4424182"/>
          </a:xfrm>
        </p:spPr>
        <p:txBody>
          <a:bodyPr>
            <a:normAutofit/>
          </a:bodyPr>
          <a:lstStyle/>
          <a:p>
            <a:pPr>
              <a:buFont typeface="Courier New" panose="02070309020205020404" pitchFamily="49" charset="0"/>
              <a:buChar char="o"/>
            </a:pPr>
            <a:r>
              <a:rPr lang="en-US" sz="2400" dirty="0"/>
              <a:t>Replicating Effective Programs (REP) implementation strategy</a:t>
            </a:r>
          </a:p>
          <a:p>
            <a:pPr lvl="1">
              <a:buFont typeface="Courier New" panose="02070309020205020404" pitchFamily="49" charset="0"/>
              <a:buChar char="o"/>
            </a:pPr>
            <a:r>
              <a:rPr lang="en-US" sz="2200" dirty="0"/>
              <a:t>Toolkit development and marketing</a:t>
            </a:r>
          </a:p>
          <a:p>
            <a:pPr lvl="1">
              <a:buFont typeface="Courier New" panose="02070309020205020404" pitchFamily="49" charset="0"/>
              <a:buChar char="o"/>
            </a:pPr>
            <a:r>
              <a:rPr lang="en-US" sz="2200" dirty="0"/>
              <a:t>Provider training</a:t>
            </a:r>
          </a:p>
          <a:p>
            <a:pPr lvl="1">
              <a:buFont typeface="Courier New" panose="02070309020205020404" pitchFamily="49" charset="0"/>
              <a:buChar char="o"/>
            </a:pPr>
            <a:r>
              <a:rPr lang="en-US" sz="2200" dirty="0"/>
              <a:t>Program assistance, monitoring</a:t>
            </a:r>
          </a:p>
          <a:p>
            <a:pPr lvl="1">
              <a:buFont typeface="Courier New" panose="02070309020205020404" pitchFamily="49" charset="0"/>
              <a:buChar char="o"/>
            </a:pPr>
            <a:r>
              <a:rPr lang="en-US" sz="2200" dirty="0"/>
              <a:t>Low intensity, low-cost for clinics</a:t>
            </a:r>
          </a:p>
          <a:p>
            <a:pPr lvl="1">
              <a:buFont typeface="Courier New" panose="02070309020205020404" pitchFamily="49" charset="0"/>
              <a:buChar char="o"/>
            </a:pPr>
            <a:r>
              <a:rPr lang="en-US" sz="2200" dirty="0"/>
              <a:t>Effective in implementing EBPs such as AIDs treatment</a:t>
            </a:r>
          </a:p>
          <a:p>
            <a:pPr>
              <a:buFont typeface="Courier New" panose="02070309020205020404" pitchFamily="49" charset="0"/>
              <a:buChar char="o"/>
            </a:pPr>
            <a:r>
              <a:rPr lang="en-US" sz="2400" dirty="0"/>
              <a:t>Applied to implanting an EBP for mood disorders, REP resulted in &lt;1/2 of sites having a successful implementation</a:t>
            </a:r>
          </a:p>
        </p:txBody>
      </p:sp>
      <p:sp>
        <p:nvSpPr>
          <p:cNvPr id="4" name="Slide Number Placeholder 3"/>
          <p:cNvSpPr>
            <a:spLocks noGrp="1"/>
          </p:cNvSpPr>
          <p:nvPr>
            <p:ph type="sldNum" sz="quarter" idx="12"/>
          </p:nvPr>
        </p:nvSpPr>
        <p:spPr/>
        <p:txBody>
          <a:bodyPr/>
          <a:lstStyle/>
          <a:p>
            <a:fld id="{7919409A-A7FA-4E07-A6C0-ED4EB73ED649}" type="slidenum">
              <a:rPr lang="en-US" smtClean="0"/>
              <a:t>60</a:t>
            </a:fld>
            <a:endParaRPr lang="en-US" dirty="0"/>
          </a:p>
        </p:txBody>
      </p:sp>
    </p:spTree>
    <p:extLst>
      <p:ext uri="{BB962C8B-B14F-4D97-AF65-F5344CB8AC3E}">
        <p14:creationId xmlns:p14="http://schemas.microsoft.com/office/powerpoint/2010/main" val="3583538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 Implementation:  The EBP</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“Life goals sessions” is a psychosocial intervention for mood disorders</a:t>
            </a:r>
          </a:p>
          <a:p>
            <a:pPr lvl="1">
              <a:buFont typeface="Courier New" panose="02070309020205020404" pitchFamily="49" charset="0"/>
              <a:buChar char="o"/>
            </a:pPr>
            <a:r>
              <a:rPr lang="en-US" sz="2200" dirty="0"/>
              <a:t>6 individual or group sessions</a:t>
            </a:r>
          </a:p>
          <a:p>
            <a:pPr lvl="1">
              <a:buFont typeface="Courier New" panose="02070309020205020404" pitchFamily="49" charset="0"/>
              <a:buChar char="o"/>
            </a:pPr>
            <a:r>
              <a:rPr lang="en-US" sz="2200" dirty="0"/>
              <a:t>Focus on healthy behavior change</a:t>
            </a:r>
          </a:p>
          <a:p>
            <a:pPr lvl="1">
              <a:buFont typeface="Courier New" panose="02070309020205020404" pitchFamily="49" charset="0"/>
              <a:buChar char="o"/>
            </a:pPr>
            <a:r>
              <a:rPr lang="en-US" sz="2200" dirty="0"/>
              <a:t>Focus on symptom management strategies</a:t>
            </a:r>
          </a:p>
          <a:p>
            <a:pPr lvl="1">
              <a:buFont typeface="Courier New" panose="02070309020205020404" pitchFamily="49" charset="0"/>
              <a:buChar char="o"/>
            </a:pPr>
            <a:r>
              <a:rPr lang="en-US" sz="2200" dirty="0"/>
              <a:t>Developed in cooperation with community-based practices</a:t>
            </a:r>
          </a:p>
          <a:p>
            <a:pPr lvl="1">
              <a:buFont typeface="Courier New" panose="02070309020205020404" pitchFamily="49" charset="0"/>
              <a:buChar char="o"/>
            </a:pPr>
            <a:r>
              <a:rPr lang="en-US" sz="2200" dirty="0"/>
              <a:t>Effective in improving mental and physical HRQL scores</a:t>
            </a:r>
          </a:p>
          <a:p>
            <a:pPr>
              <a:buFont typeface="Courier New" panose="02070309020205020404" pitchFamily="49" charset="0"/>
              <a:buChar char="o"/>
            </a:pPr>
            <a:r>
              <a:rPr lang="en-US" sz="2400" dirty="0"/>
              <a:t>Chosen for this study because people with mood disorders are a high-priority population according to community partners</a:t>
            </a:r>
          </a:p>
        </p:txBody>
      </p:sp>
      <p:sp>
        <p:nvSpPr>
          <p:cNvPr id="4" name="Slide Number Placeholder 3"/>
          <p:cNvSpPr>
            <a:spLocks noGrp="1"/>
          </p:cNvSpPr>
          <p:nvPr>
            <p:ph type="sldNum" sz="quarter" idx="12"/>
          </p:nvPr>
        </p:nvSpPr>
        <p:spPr/>
        <p:txBody>
          <a:bodyPr/>
          <a:lstStyle/>
          <a:p>
            <a:fld id="{7919409A-A7FA-4E07-A6C0-ED4EB73ED649}" type="slidenum">
              <a:rPr lang="en-US" smtClean="0"/>
              <a:t>61</a:t>
            </a:fld>
            <a:endParaRPr lang="en-US" dirty="0"/>
          </a:p>
        </p:txBody>
      </p:sp>
    </p:spTree>
    <p:extLst>
      <p:ext uri="{BB962C8B-B14F-4D97-AF65-F5344CB8AC3E}">
        <p14:creationId xmlns:p14="http://schemas.microsoft.com/office/powerpoint/2010/main" val="2700223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69804" y="3980194"/>
            <a:ext cx="282742" cy="362546"/>
            <a:chOff x="1861629" y="2986138"/>
            <a:chExt cx="282742" cy="362546"/>
          </a:xfrm>
        </p:grpSpPr>
        <p:sp>
          <p:nvSpPr>
            <p:cNvPr id="16" name="Oval 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7" name="TextBox 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40" name="Group 39"/>
          <p:cNvGrpSpPr/>
          <p:nvPr/>
        </p:nvGrpSpPr>
        <p:grpSpPr>
          <a:xfrm>
            <a:off x="6887191" y="4046592"/>
            <a:ext cx="286853" cy="352027"/>
            <a:chOff x="3307217" y="1453196"/>
            <a:chExt cx="382470" cy="469369"/>
          </a:xfrm>
        </p:grpSpPr>
        <p:sp>
          <p:nvSpPr>
            <p:cNvPr id="41" name="Oval 40"/>
            <p:cNvSpPr/>
            <p:nvPr/>
          </p:nvSpPr>
          <p:spPr>
            <a:xfrm>
              <a:off x="3312698" y="1453196"/>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2" name="TextBox 41"/>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44" name="Straight Arrow Connector 43"/>
          <p:cNvCxnSpPr>
            <a:stCxn id="52" idx="3"/>
            <a:endCxn id="41" idx="2"/>
          </p:cNvCxnSpPr>
          <p:nvPr/>
        </p:nvCxnSpPr>
        <p:spPr>
          <a:xfrm>
            <a:off x="6024617" y="3190018"/>
            <a:ext cx="866684" cy="101900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2" idx="3"/>
            <a:endCxn id="64" idx="1"/>
          </p:cNvCxnSpPr>
          <p:nvPr/>
        </p:nvCxnSpPr>
        <p:spPr>
          <a:xfrm>
            <a:off x="6024618" y="3190019"/>
            <a:ext cx="1610007" cy="1036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3" idx="3"/>
            <a:endCxn id="65" idx="1"/>
          </p:cNvCxnSpPr>
          <p:nvPr/>
        </p:nvCxnSpPr>
        <p:spPr>
          <a:xfrm>
            <a:off x="6248142" y="5273772"/>
            <a:ext cx="1402336" cy="429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17785" y="2895010"/>
            <a:ext cx="1388608" cy="338554"/>
          </a:xfrm>
          <a:prstGeom prst="rect">
            <a:avLst/>
          </a:prstGeom>
          <a:noFill/>
        </p:spPr>
        <p:txBody>
          <a:bodyPr wrap="square" rtlCol="0">
            <a:spAutoFit/>
          </a:bodyPr>
          <a:lstStyle/>
          <a:p>
            <a:r>
              <a:rPr lang="en-US" sz="1600" dirty="0"/>
              <a:t>Responder</a:t>
            </a:r>
          </a:p>
        </p:txBody>
      </p:sp>
      <p:sp>
        <p:nvSpPr>
          <p:cNvPr id="49" name="TextBox 48"/>
          <p:cNvSpPr txBox="1"/>
          <p:nvPr/>
        </p:nvSpPr>
        <p:spPr>
          <a:xfrm rot="3041002">
            <a:off x="5983457" y="3440505"/>
            <a:ext cx="1072687" cy="584775"/>
          </a:xfrm>
          <a:prstGeom prst="rect">
            <a:avLst/>
          </a:prstGeom>
          <a:noFill/>
        </p:spPr>
        <p:txBody>
          <a:bodyPr wrap="square" rtlCol="0">
            <a:spAutoFit/>
          </a:bodyPr>
          <a:lstStyle/>
          <a:p>
            <a:r>
              <a:rPr lang="en-US" sz="1600" dirty="0"/>
              <a:t>Non- responder</a:t>
            </a:r>
          </a:p>
        </p:txBody>
      </p:sp>
      <p:sp>
        <p:nvSpPr>
          <p:cNvPr id="52" name="TextBox 51"/>
          <p:cNvSpPr txBox="1"/>
          <p:nvPr/>
        </p:nvSpPr>
        <p:spPr>
          <a:xfrm>
            <a:off x="4877901" y="2774520"/>
            <a:ext cx="1146717" cy="830997"/>
          </a:xfrm>
          <a:prstGeom prst="rect">
            <a:avLst/>
          </a:prstGeom>
          <a:noFill/>
          <a:ln>
            <a:solidFill>
              <a:schemeClr val="tx1"/>
            </a:solidFill>
          </a:ln>
        </p:spPr>
        <p:txBody>
          <a:bodyPr wrap="square" rtlCol="0">
            <a:spAutoFit/>
          </a:bodyPr>
          <a:lstStyle/>
          <a:p>
            <a:r>
              <a:rPr lang="en-US" sz="1600" dirty="0"/>
              <a:t>Add external facilitator</a:t>
            </a:r>
          </a:p>
        </p:txBody>
      </p:sp>
      <p:sp>
        <p:nvSpPr>
          <p:cNvPr id="53" name="TextBox 52"/>
          <p:cNvSpPr txBox="1"/>
          <p:nvPr/>
        </p:nvSpPr>
        <p:spPr>
          <a:xfrm>
            <a:off x="4728160" y="4858273"/>
            <a:ext cx="1519982" cy="830997"/>
          </a:xfrm>
          <a:prstGeom prst="rect">
            <a:avLst/>
          </a:prstGeom>
          <a:noFill/>
          <a:ln>
            <a:solidFill>
              <a:schemeClr val="tx1"/>
            </a:solidFill>
          </a:ln>
        </p:spPr>
        <p:txBody>
          <a:bodyPr wrap="square" rtlCol="0">
            <a:spAutoFit/>
          </a:bodyPr>
          <a:lstStyle/>
          <a:p>
            <a:r>
              <a:rPr lang="en-US" sz="1600" dirty="0"/>
              <a:t>Add internal and external facilitator</a:t>
            </a:r>
          </a:p>
        </p:txBody>
      </p:sp>
      <p:cxnSp>
        <p:nvCxnSpPr>
          <p:cNvPr id="54" name="Straight Arrow Connector 53"/>
          <p:cNvCxnSpPr>
            <a:stCxn id="16" idx="6"/>
            <a:endCxn id="52" idx="1"/>
          </p:cNvCxnSpPr>
          <p:nvPr/>
        </p:nvCxnSpPr>
        <p:spPr>
          <a:xfrm flipV="1">
            <a:off x="3952546" y="3190019"/>
            <a:ext cx="925354" cy="95260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6"/>
            <a:endCxn id="53" idx="1"/>
          </p:cNvCxnSpPr>
          <p:nvPr/>
        </p:nvCxnSpPr>
        <p:spPr>
          <a:xfrm>
            <a:off x="3952546" y="4142621"/>
            <a:ext cx="775614" cy="11311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650478" y="3583338"/>
            <a:ext cx="2937079" cy="584775"/>
          </a:xfrm>
          <a:prstGeom prst="rect">
            <a:avLst/>
          </a:prstGeom>
          <a:noFill/>
          <a:ln>
            <a:solidFill>
              <a:schemeClr val="tx1"/>
            </a:solidFill>
          </a:ln>
        </p:spPr>
        <p:txBody>
          <a:bodyPr wrap="square" rtlCol="0">
            <a:spAutoFit/>
          </a:bodyPr>
          <a:lstStyle/>
          <a:p>
            <a:r>
              <a:rPr lang="en-US" sz="1600" dirty="0"/>
              <a:t>Continue implementation with external facilitator</a:t>
            </a:r>
          </a:p>
        </p:txBody>
      </p:sp>
      <p:sp>
        <p:nvSpPr>
          <p:cNvPr id="57" name="TextBox 56"/>
          <p:cNvSpPr txBox="1"/>
          <p:nvPr/>
        </p:nvSpPr>
        <p:spPr>
          <a:xfrm>
            <a:off x="7650477" y="4315350"/>
            <a:ext cx="2962178" cy="338554"/>
          </a:xfrm>
          <a:prstGeom prst="rect">
            <a:avLst/>
          </a:prstGeom>
          <a:noFill/>
          <a:ln>
            <a:solidFill>
              <a:schemeClr val="tx1"/>
            </a:solidFill>
          </a:ln>
        </p:spPr>
        <p:txBody>
          <a:bodyPr wrap="square" rtlCol="0">
            <a:spAutoFit/>
          </a:bodyPr>
          <a:lstStyle/>
          <a:p>
            <a:r>
              <a:rPr lang="en-US" sz="1600" dirty="0"/>
              <a:t>Add internal facilitator</a:t>
            </a:r>
          </a:p>
        </p:txBody>
      </p:sp>
      <p:cxnSp>
        <p:nvCxnSpPr>
          <p:cNvPr id="58" name="Straight Arrow Connector 57"/>
          <p:cNvCxnSpPr>
            <a:stCxn id="41" idx="6"/>
            <a:endCxn id="56" idx="1"/>
          </p:cNvCxnSpPr>
          <p:nvPr/>
        </p:nvCxnSpPr>
        <p:spPr>
          <a:xfrm flipV="1">
            <a:off x="7174043" y="3875726"/>
            <a:ext cx="476434" cy="33329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1" idx="6"/>
            <a:endCxn id="57" idx="1"/>
          </p:cNvCxnSpPr>
          <p:nvPr/>
        </p:nvCxnSpPr>
        <p:spPr>
          <a:xfrm>
            <a:off x="7174043" y="4209019"/>
            <a:ext cx="476434" cy="27560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50478" y="5618493"/>
            <a:ext cx="2945828" cy="584775"/>
          </a:xfrm>
          <a:prstGeom prst="rect">
            <a:avLst/>
          </a:prstGeom>
          <a:noFill/>
          <a:ln>
            <a:solidFill>
              <a:schemeClr val="tx1"/>
            </a:solidFill>
          </a:ln>
        </p:spPr>
        <p:txBody>
          <a:bodyPr wrap="square" rtlCol="0">
            <a:spAutoFit/>
          </a:bodyPr>
          <a:lstStyle/>
          <a:p>
            <a:r>
              <a:rPr lang="en-US" sz="1600" dirty="0"/>
              <a:t>Continue implementation with internal and external facilitator</a:t>
            </a:r>
          </a:p>
        </p:txBody>
      </p:sp>
      <p:cxnSp>
        <p:nvCxnSpPr>
          <p:cNvPr id="62" name="Straight Arrow Connector 61"/>
          <p:cNvCxnSpPr>
            <a:stCxn id="53" idx="3"/>
            <a:endCxn id="60" idx="1"/>
          </p:cNvCxnSpPr>
          <p:nvPr/>
        </p:nvCxnSpPr>
        <p:spPr>
          <a:xfrm>
            <a:off x="6248142" y="5273772"/>
            <a:ext cx="1402336" cy="63710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34625" y="3031104"/>
            <a:ext cx="2937079" cy="338554"/>
          </a:xfrm>
          <a:prstGeom prst="rect">
            <a:avLst/>
          </a:prstGeom>
          <a:noFill/>
          <a:ln>
            <a:solidFill>
              <a:schemeClr val="tx1"/>
            </a:solidFill>
          </a:ln>
        </p:spPr>
        <p:txBody>
          <a:bodyPr wrap="square" rtlCol="0">
            <a:spAutoFit/>
          </a:bodyPr>
          <a:lstStyle/>
          <a:p>
            <a:r>
              <a:rPr lang="en-US" sz="1600" dirty="0"/>
              <a:t>Continue follow-up assessments</a:t>
            </a:r>
          </a:p>
        </p:txBody>
      </p:sp>
      <p:sp>
        <p:nvSpPr>
          <p:cNvPr id="65" name="TextBox 64"/>
          <p:cNvSpPr txBox="1"/>
          <p:nvPr/>
        </p:nvSpPr>
        <p:spPr>
          <a:xfrm>
            <a:off x="7650478" y="5108788"/>
            <a:ext cx="2945828" cy="338554"/>
          </a:xfrm>
          <a:prstGeom prst="rect">
            <a:avLst/>
          </a:prstGeom>
          <a:noFill/>
          <a:ln>
            <a:solidFill>
              <a:schemeClr val="tx1"/>
            </a:solidFill>
          </a:ln>
        </p:spPr>
        <p:txBody>
          <a:bodyPr wrap="square" rtlCol="0">
            <a:spAutoFit/>
          </a:bodyPr>
          <a:lstStyle/>
          <a:p>
            <a:r>
              <a:rPr lang="en-US" sz="1600" dirty="0"/>
              <a:t>Continue follow-up assessments</a:t>
            </a:r>
          </a:p>
        </p:txBody>
      </p:sp>
      <p:cxnSp>
        <p:nvCxnSpPr>
          <p:cNvPr id="66" name="Straight Arrow Connector 65"/>
          <p:cNvCxnSpPr>
            <a:stCxn id="64" idx="3"/>
          </p:cNvCxnSpPr>
          <p:nvPr/>
        </p:nvCxnSpPr>
        <p:spPr>
          <a:xfrm>
            <a:off x="10571704" y="3200381"/>
            <a:ext cx="517385"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3"/>
          </p:cNvCxnSpPr>
          <p:nvPr/>
        </p:nvCxnSpPr>
        <p:spPr>
          <a:xfrm>
            <a:off x="10587557" y="3875726"/>
            <a:ext cx="501533"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3"/>
          </p:cNvCxnSpPr>
          <p:nvPr/>
        </p:nvCxnSpPr>
        <p:spPr>
          <a:xfrm>
            <a:off x="10612655" y="4484627"/>
            <a:ext cx="476434"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p:cNvCxnSpPr>
          <p:nvPr/>
        </p:nvCxnSpPr>
        <p:spPr>
          <a:xfrm>
            <a:off x="10596306" y="5278065"/>
            <a:ext cx="508636" cy="73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0" idx="3"/>
          </p:cNvCxnSpPr>
          <p:nvPr/>
        </p:nvCxnSpPr>
        <p:spPr>
          <a:xfrm>
            <a:off x="10596307" y="5910880"/>
            <a:ext cx="492783"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Title 1"/>
          <p:cNvSpPr>
            <a:spLocks noGrp="1"/>
          </p:cNvSpPr>
          <p:nvPr>
            <p:ph type="title"/>
          </p:nvPr>
        </p:nvSpPr>
        <p:spPr>
          <a:xfrm>
            <a:off x="1022311" y="464292"/>
            <a:ext cx="10788689" cy="1325563"/>
          </a:xfrm>
        </p:spPr>
        <p:txBody>
          <a:bodyPr/>
          <a:lstStyle/>
          <a:p>
            <a:r>
              <a:rPr lang="en-US" dirty="0"/>
              <a:t>Case Study #4: ADEPT</a:t>
            </a:r>
          </a:p>
        </p:txBody>
      </p:sp>
      <p:sp>
        <p:nvSpPr>
          <p:cNvPr id="4" name="Slide Number Placeholder 3"/>
          <p:cNvSpPr>
            <a:spLocks noGrp="1"/>
          </p:cNvSpPr>
          <p:nvPr>
            <p:ph type="sldNum" sz="quarter" idx="12"/>
          </p:nvPr>
        </p:nvSpPr>
        <p:spPr/>
        <p:txBody>
          <a:bodyPr/>
          <a:lstStyle/>
          <a:p>
            <a:fld id="{E61BE448-6B06-44BE-9EE6-DA6974BC7045}" type="slidenum">
              <a:rPr lang="en-US" smtClean="0"/>
              <a:t>62</a:t>
            </a:fld>
            <a:endParaRPr lang="en-US" dirty="0"/>
          </a:p>
        </p:txBody>
      </p:sp>
      <p:sp>
        <p:nvSpPr>
          <p:cNvPr id="35" name="TextBox 34"/>
          <p:cNvSpPr txBox="1"/>
          <p:nvPr/>
        </p:nvSpPr>
        <p:spPr>
          <a:xfrm>
            <a:off x="6457900" y="4985433"/>
            <a:ext cx="1388608" cy="338554"/>
          </a:xfrm>
          <a:prstGeom prst="rect">
            <a:avLst/>
          </a:prstGeom>
          <a:noFill/>
        </p:spPr>
        <p:txBody>
          <a:bodyPr wrap="square" rtlCol="0">
            <a:spAutoFit/>
          </a:bodyPr>
          <a:lstStyle/>
          <a:p>
            <a:r>
              <a:rPr lang="en-US" sz="1600" dirty="0"/>
              <a:t>Responder</a:t>
            </a:r>
          </a:p>
        </p:txBody>
      </p:sp>
      <p:sp>
        <p:nvSpPr>
          <p:cNvPr id="36" name="TextBox 35"/>
          <p:cNvSpPr txBox="1"/>
          <p:nvPr/>
        </p:nvSpPr>
        <p:spPr>
          <a:xfrm rot="1487655">
            <a:off x="6558475" y="5375809"/>
            <a:ext cx="1072687" cy="584775"/>
          </a:xfrm>
          <a:prstGeom prst="rect">
            <a:avLst/>
          </a:prstGeom>
          <a:noFill/>
        </p:spPr>
        <p:txBody>
          <a:bodyPr wrap="square" rtlCol="0">
            <a:spAutoFit/>
          </a:bodyPr>
          <a:lstStyle/>
          <a:p>
            <a:r>
              <a:rPr lang="en-US" sz="1600" dirty="0"/>
              <a:t>Non- responder</a:t>
            </a:r>
          </a:p>
        </p:txBody>
      </p:sp>
      <p:cxnSp>
        <p:nvCxnSpPr>
          <p:cNvPr id="37" name="Straight Arrow Connector 36"/>
          <p:cNvCxnSpPr>
            <a:stCxn id="39" idx="3"/>
            <a:endCxn id="43" idx="1"/>
          </p:cNvCxnSpPr>
          <p:nvPr/>
        </p:nvCxnSpPr>
        <p:spPr>
          <a:xfrm>
            <a:off x="3098800" y="2018987"/>
            <a:ext cx="1779100" cy="48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339552" y="1680433"/>
            <a:ext cx="1388608" cy="338554"/>
          </a:xfrm>
          <a:prstGeom prst="rect">
            <a:avLst/>
          </a:prstGeom>
          <a:noFill/>
        </p:spPr>
        <p:txBody>
          <a:bodyPr wrap="square" rtlCol="0">
            <a:spAutoFit/>
          </a:bodyPr>
          <a:lstStyle/>
          <a:p>
            <a:r>
              <a:rPr lang="en-US" sz="1600" dirty="0"/>
              <a:t>Responder</a:t>
            </a:r>
          </a:p>
        </p:txBody>
      </p:sp>
      <p:sp>
        <p:nvSpPr>
          <p:cNvPr id="39" name="TextBox 38"/>
          <p:cNvSpPr txBox="1"/>
          <p:nvPr/>
        </p:nvSpPr>
        <p:spPr>
          <a:xfrm>
            <a:off x="338667" y="1726599"/>
            <a:ext cx="2760133" cy="584775"/>
          </a:xfrm>
          <a:prstGeom prst="rect">
            <a:avLst/>
          </a:prstGeom>
          <a:noFill/>
          <a:ln>
            <a:solidFill>
              <a:schemeClr val="tx1"/>
            </a:solidFill>
          </a:ln>
        </p:spPr>
        <p:txBody>
          <a:bodyPr wrap="square" rtlCol="0">
            <a:spAutoFit/>
          </a:bodyPr>
          <a:lstStyle/>
          <a:p>
            <a:r>
              <a:rPr lang="en-US" sz="1600" dirty="0"/>
              <a:t>Implementation to all clinics, patients start EBP by month 3</a:t>
            </a:r>
          </a:p>
        </p:txBody>
      </p:sp>
      <p:sp>
        <p:nvSpPr>
          <p:cNvPr id="43" name="TextBox 42"/>
          <p:cNvSpPr txBox="1"/>
          <p:nvPr/>
        </p:nvSpPr>
        <p:spPr>
          <a:xfrm>
            <a:off x="4877900" y="1854594"/>
            <a:ext cx="5709657" cy="338554"/>
          </a:xfrm>
          <a:prstGeom prst="rect">
            <a:avLst/>
          </a:prstGeom>
          <a:noFill/>
          <a:ln>
            <a:solidFill>
              <a:schemeClr val="tx1"/>
            </a:solidFill>
          </a:ln>
        </p:spPr>
        <p:txBody>
          <a:bodyPr wrap="square" rtlCol="0">
            <a:spAutoFit/>
          </a:bodyPr>
          <a:lstStyle/>
          <a:p>
            <a:r>
              <a:rPr lang="en-US" sz="1600" dirty="0"/>
              <a:t>Continue follow-up assessments</a:t>
            </a:r>
          </a:p>
        </p:txBody>
      </p:sp>
      <p:cxnSp>
        <p:nvCxnSpPr>
          <p:cNvPr id="50" name="Straight Arrow Connector 49"/>
          <p:cNvCxnSpPr>
            <a:stCxn id="39" idx="2"/>
            <a:endCxn id="16" idx="1"/>
          </p:cNvCxnSpPr>
          <p:nvPr/>
        </p:nvCxnSpPr>
        <p:spPr>
          <a:xfrm>
            <a:off x="1718734" y="2311374"/>
            <a:ext cx="1992477" cy="171639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84046" y="2733951"/>
            <a:ext cx="1826056" cy="1323439"/>
          </a:xfrm>
          <a:prstGeom prst="rect">
            <a:avLst/>
          </a:prstGeom>
          <a:noFill/>
        </p:spPr>
        <p:txBody>
          <a:bodyPr wrap="square" rtlCol="0">
            <a:spAutoFit/>
          </a:bodyPr>
          <a:lstStyle/>
          <a:p>
            <a:r>
              <a:rPr lang="en-US" sz="1600" dirty="0"/>
              <a:t>Clinics not responding to implementation strategy by month six.</a:t>
            </a:r>
          </a:p>
        </p:txBody>
      </p:sp>
      <p:cxnSp>
        <p:nvCxnSpPr>
          <p:cNvPr id="61" name="Straight Arrow Connector 60"/>
          <p:cNvCxnSpPr>
            <a:stCxn id="43" idx="3"/>
          </p:cNvCxnSpPr>
          <p:nvPr/>
        </p:nvCxnSpPr>
        <p:spPr>
          <a:xfrm flipV="1">
            <a:off x="10587557" y="2018987"/>
            <a:ext cx="517385" cy="48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91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03580" cy="1499616"/>
          </a:xfrm>
        </p:spPr>
        <p:txBody>
          <a:bodyPr/>
          <a:lstStyle/>
          <a:p>
            <a:r>
              <a:rPr lang="en-US" dirty="0"/>
              <a:t>Clinic Implementation: Intermediary Outcome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Number of life goals session received per patient.</a:t>
            </a:r>
          </a:p>
          <a:p>
            <a:pPr>
              <a:buFont typeface="Courier New" panose="02070309020205020404" pitchFamily="49" charset="0"/>
              <a:buChar char="o"/>
            </a:pPr>
            <a:r>
              <a:rPr lang="en-US" sz="2400" dirty="0"/>
              <a:t>Taken at month 6 and 12.</a:t>
            </a:r>
          </a:p>
        </p:txBody>
      </p:sp>
      <p:sp>
        <p:nvSpPr>
          <p:cNvPr id="4" name="Slide Number Placeholder 3"/>
          <p:cNvSpPr>
            <a:spLocks noGrp="1"/>
          </p:cNvSpPr>
          <p:nvPr>
            <p:ph type="sldNum" sz="quarter" idx="12"/>
          </p:nvPr>
        </p:nvSpPr>
        <p:spPr/>
        <p:txBody>
          <a:bodyPr/>
          <a:lstStyle/>
          <a:p>
            <a:fld id="{7919409A-A7FA-4E07-A6C0-ED4EB73ED649}" type="slidenum">
              <a:rPr lang="en-US" smtClean="0"/>
              <a:t>63</a:t>
            </a:fld>
            <a:endParaRPr lang="en-US" dirty="0"/>
          </a:p>
        </p:txBody>
      </p:sp>
    </p:spTree>
    <p:extLst>
      <p:ext uri="{BB962C8B-B14F-4D97-AF65-F5344CB8AC3E}">
        <p14:creationId xmlns:p14="http://schemas.microsoft.com/office/powerpoint/2010/main" val="1033020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 Implementation: Decision Rules</a:t>
            </a:r>
          </a:p>
        </p:txBody>
      </p:sp>
      <p:sp>
        <p:nvSpPr>
          <p:cNvPr id="3" name="Content Placeholder 2"/>
          <p:cNvSpPr>
            <a:spLocks noGrp="1"/>
          </p:cNvSpPr>
          <p:nvPr>
            <p:ph idx="1"/>
          </p:nvPr>
        </p:nvSpPr>
        <p:spPr>
          <a:xfrm>
            <a:off x="838199" y="2360140"/>
            <a:ext cx="10684933" cy="4258373"/>
          </a:xfrm>
        </p:spPr>
        <p:txBody>
          <a:bodyPr>
            <a:normAutofit/>
          </a:bodyPr>
          <a:lstStyle/>
          <a:p>
            <a:pPr>
              <a:buFont typeface="Courier New" panose="02070309020205020404" pitchFamily="49" charset="0"/>
              <a:buChar char="o"/>
            </a:pPr>
            <a:r>
              <a:rPr lang="en-US" sz="2400" dirty="0"/>
              <a:t>Month 0: Implement EPB using REP in all clinics.</a:t>
            </a:r>
          </a:p>
          <a:p>
            <a:pPr>
              <a:buFont typeface="Courier New" panose="02070309020205020404" pitchFamily="49" charset="0"/>
              <a:buChar char="o"/>
            </a:pPr>
            <a:r>
              <a:rPr lang="en-US" sz="2400" dirty="0"/>
              <a:t>Month 6:  If &gt;50 % of patients have received no life goals sessions, the clinic will be considered non-responsive.</a:t>
            </a:r>
          </a:p>
          <a:p>
            <a:pPr>
              <a:buFont typeface="Courier New" panose="02070309020205020404" pitchFamily="49" charset="0"/>
              <a:buChar char="o"/>
            </a:pPr>
            <a:r>
              <a:rPr lang="en-US" sz="2400" dirty="0"/>
              <a:t>Month 6: Otherwise, consider clinic responsive.</a:t>
            </a:r>
          </a:p>
          <a:p>
            <a:pPr>
              <a:buFont typeface="Courier New" panose="02070309020205020404" pitchFamily="49" charset="0"/>
              <a:buChar char="o"/>
            </a:pPr>
            <a:r>
              <a:rPr lang="en-US" sz="2400" dirty="0"/>
              <a:t>Month 12:  If &gt;50% of patients at a clinic have received less than 3 life goals sessions, then clinic is non-responsive. </a:t>
            </a:r>
          </a:p>
          <a:p>
            <a:pPr>
              <a:buFont typeface="Courier New" panose="02070309020205020404" pitchFamily="49" charset="0"/>
              <a:buChar char="o"/>
            </a:pPr>
            <a:r>
              <a:rPr lang="en-US" sz="2400" dirty="0"/>
              <a:t>Month 12:  Otherwise, consider clinic responsive.</a:t>
            </a:r>
          </a:p>
        </p:txBody>
      </p:sp>
      <p:sp>
        <p:nvSpPr>
          <p:cNvPr id="4" name="Slide Number Placeholder 3"/>
          <p:cNvSpPr>
            <a:spLocks noGrp="1"/>
          </p:cNvSpPr>
          <p:nvPr>
            <p:ph type="sldNum" sz="quarter" idx="12"/>
          </p:nvPr>
        </p:nvSpPr>
        <p:spPr/>
        <p:txBody>
          <a:bodyPr/>
          <a:lstStyle/>
          <a:p>
            <a:fld id="{7919409A-A7FA-4E07-A6C0-ED4EB73ED649}" type="slidenum">
              <a:rPr lang="en-US" smtClean="0"/>
              <a:t>64</a:t>
            </a:fld>
            <a:endParaRPr lang="en-US" dirty="0"/>
          </a:p>
        </p:txBody>
      </p:sp>
    </p:spTree>
    <p:extLst>
      <p:ext uri="{BB962C8B-B14F-4D97-AF65-F5344CB8AC3E}">
        <p14:creationId xmlns:p14="http://schemas.microsoft.com/office/powerpoint/2010/main" val="4178865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69804" y="3980194"/>
            <a:ext cx="282742" cy="362546"/>
            <a:chOff x="1861629" y="2986138"/>
            <a:chExt cx="282742" cy="362546"/>
          </a:xfrm>
        </p:grpSpPr>
        <p:sp>
          <p:nvSpPr>
            <p:cNvPr id="16" name="Oval 1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7" name="TextBox 1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40" name="Group 39"/>
          <p:cNvGrpSpPr/>
          <p:nvPr/>
        </p:nvGrpSpPr>
        <p:grpSpPr>
          <a:xfrm>
            <a:off x="6887191" y="4046592"/>
            <a:ext cx="286853" cy="352027"/>
            <a:chOff x="3307217" y="1453196"/>
            <a:chExt cx="382470" cy="469369"/>
          </a:xfrm>
        </p:grpSpPr>
        <p:sp>
          <p:nvSpPr>
            <p:cNvPr id="41" name="Oval 40"/>
            <p:cNvSpPr/>
            <p:nvPr/>
          </p:nvSpPr>
          <p:spPr>
            <a:xfrm>
              <a:off x="3312698" y="1453196"/>
              <a:ext cx="376989" cy="433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42" name="TextBox 41"/>
            <p:cNvSpPr txBox="1"/>
            <p:nvPr/>
          </p:nvSpPr>
          <p:spPr>
            <a:xfrm>
              <a:off x="3307217" y="1471160"/>
              <a:ext cx="296778" cy="451405"/>
            </a:xfrm>
            <a:prstGeom prst="rect">
              <a:avLst/>
            </a:prstGeom>
            <a:noFill/>
            <a:ln>
              <a:noFill/>
            </a:ln>
          </p:spPr>
          <p:txBody>
            <a:bodyPr wrap="square" rtlCol="0">
              <a:spAutoFit/>
            </a:bodyPr>
            <a:lstStyle/>
            <a:p>
              <a:r>
                <a:rPr lang="en-US" sz="1600" dirty="0"/>
                <a:t>R</a:t>
              </a:r>
            </a:p>
          </p:txBody>
        </p:sp>
      </p:grpSp>
      <p:cxnSp>
        <p:nvCxnSpPr>
          <p:cNvPr id="44" name="Straight Arrow Connector 43"/>
          <p:cNvCxnSpPr>
            <a:stCxn id="52" idx="3"/>
            <a:endCxn id="41" idx="2"/>
          </p:cNvCxnSpPr>
          <p:nvPr/>
        </p:nvCxnSpPr>
        <p:spPr>
          <a:xfrm>
            <a:off x="6024617" y="3190018"/>
            <a:ext cx="866684" cy="101900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2" idx="3"/>
            <a:endCxn id="64" idx="1"/>
          </p:cNvCxnSpPr>
          <p:nvPr/>
        </p:nvCxnSpPr>
        <p:spPr>
          <a:xfrm>
            <a:off x="6024618" y="3190019"/>
            <a:ext cx="1610007" cy="1036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3" idx="3"/>
            <a:endCxn id="65" idx="1"/>
          </p:cNvCxnSpPr>
          <p:nvPr/>
        </p:nvCxnSpPr>
        <p:spPr>
          <a:xfrm>
            <a:off x="6248142" y="5273772"/>
            <a:ext cx="1402336" cy="429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17785" y="2895010"/>
            <a:ext cx="1388608" cy="338554"/>
          </a:xfrm>
          <a:prstGeom prst="rect">
            <a:avLst/>
          </a:prstGeom>
          <a:noFill/>
        </p:spPr>
        <p:txBody>
          <a:bodyPr wrap="square" rtlCol="0">
            <a:spAutoFit/>
          </a:bodyPr>
          <a:lstStyle/>
          <a:p>
            <a:r>
              <a:rPr lang="en-US" sz="1600" dirty="0"/>
              <a:t>Responder</a:t>
            </a:r>
          </a:p>
        </p:txBody>
      </p:sp>
      <p:sp>
        <p:nvSpPr>
          <p:cNvPr id="49" name="TextBox 48"/>
          <p:cNvSpPr txBox="1"/>
          <p:nvPr/>
        </p:nvSpPr>
        <p:spPr>
          <a:xfrm rot="3041002">
            <a:off x="5983457" y="3440505"/>
            <a:ext cx="1072687" cy="584775"/>
          </a:xfrm>
          <a:prstGeom prst="rect">
            <a:avLst/>
          </a:prstGeom>
          <a:noFill/>
        </p:spPr>
        <p:txBody>
          <a:bodyPr wrap="square" rtlCol="0">
            <a:spAutoFit/>
          </a:bodyPr>
          <a:lstStyle/>
          <a:p>
            <a:r>
              <a:rPr lang="en-US" sz="1600" dirty="0"/>
              <a:t>Non- responder</a:t>
            </a:r>
          </a:p>
        </p:txBody>
      </p:sp>
      <p:sp>
        <p:nvSpPr>
          <p:cNvPr id="52" name="TextBox 51"/>
          <p:cNvSpPr txBox="1"/>
          <p:nvPr/>
        </p:nvSpPr>
        <p:spPr>
          <a:xfrm>
            <a:off x="4877901" y="2774520"/>
            <a:ext cx="1146717" cy="830997"/>
          </a:xfrm>
          <a:prstGeom prst="rect">
            <a:avLst/>
          </a:prstGeom>
          <a:solidFill>
            <a:srgbClr val="FF7C80"/>
          </a:solidFill>
          <a:ln>
            <a:solidFill>
              <a:schemeClr val="tx1"/>
            </a:solidFill>
          </a:ln>
        </p:spPr>
        <p:txBody>
          <a:bodyPr wrap="square" rtlCol="0">
            <a:spAutoFit/>
          </a:bodyPr>
          <a:lstStyle/>
          <a:p>
            <a:r>
              <a:rPr lang="en-US" sz="1600" dirty="0"/>
              <a:t>Add external facilitator</a:t>
            </a:r>
          </a:p>
        </p:txBody>
      </p:sp>
      <p:sp>
        <p:nvSpPr>
          <p:cNvPr id="53" name="TextBox 52"/>
          <p:cNvSpPr txBox="1"/>
          <p:nvPr/>
        </p:nvSpPr>
        <p:spPr>
          <a:xfrm>
            <a:off x="4728160" y="4858273"/>
            <a:ext cx="1519982" cy="830997"/>
          </a:xfrm>
          <a:prstGeom prst="rect">
            <a:avLst/>
          </a:prstGeom>
          <a:noFill/>
          <a:ln>
            <a:solidFill>
              <a:schemeClr val="tx1"/>
            </a:solidFill>
          </a:ln>
        </p:spPr>
        <p:txBody>
          <a:bodyPr wrap="square" rtlCol="0">
            <a:spAutoFit/>
          </a:bodyPr>
          <a:lstStyle/>
          <a:p>
            <a:r>
              <a:rPr lang="en-US" sz="1600" dirty="0"/>
              <a:t>Add internal and external facilitator</a:t>
            </a:r>
          </a:p>
        </p:txBody>
      </p:sp>
      <p:cxnSp>
        <p:nvCxnSpPr>
          <p:cNvPr id="54" name="Straight Arrow Connector 53"/>
          <p:cNvCxnSpPr>
            <a:stCxn id="16" idx="6"/>
            <a:endCxn id="52" idx="1"/>
          </p:cNvCxnSpPr>
          <p:nvPr/>
        </p:nvCxnSpPr>
        <p:spPr>
          <a:xfrm flipV="1">
            <a:off x="3952546" y="3190019"/>
            <a:ext cx="925354" cy="95260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6"/>
            <a:endCxn id="53" idx="1"/>
          </p:cNvCxnSpPr>
          <p:nvPr/>
        </p:nvCxnSpPr>
        <p:spPr>
          <a:xfrm>
            <a:off x="3952546" y="4142621"/>
            <a:ext cx="775614" cy="11311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650478" y="3583338"/>
            <a:ext cx="2937079" cy="584775"/>
          </a:xfrm>
          <a:prstGeom prst="rect">
            <a:avLst/>
          </a:prstGeom>
          <a:solidFill>
            <a:srgbClr val="FF7C80"/>
          </a:solidFill>
          <a:ln>
            <a:solidFill>
              <a:schemeClr val="tx1"/>
            </a:solidFill>
          </a:ln>
        </p:spPr>
        <p:txBody>
          <a:bodyPr wrap="square" rtlCol="0">
            <a:spAutoFit/>
          </a:bodyPr>
          <a:lstStyle/>
          <a:p>
            <a:r>
              <a:rPr lang="en-US" sz="1600" dirty="0"/>
              <a:t>Continue implementation with external facilitator</a:t>
            </a:r>
          </a:p>
        </p:txBody>
      </p:sp>
      <p:sp>
        <p:nvSpPr>
          <p:cNvPr id="57" name="TextBox 56"/>
          <p:cNvSpPr txBox="1"/>
          <p:nvPr/>
        </p:nvSpPr>
        <p:spPr>
          <a:xfrm>
            <a:off x="7650477" y="4315350"/>
            <a:ext cx="2962178" cy="338554"/>
          </a:xfrm>
          <a:prstGeom prst="rect">
            <a:avLst/>
          </a:prstGeom>
          <a:noFill/>
          <a:ln>
            <a:solidFill>
              <a:schemeClr val="tx1"/>
            </a:solidFill>
          </a:ln>
        </p:spPr>
        <p:txBody>
          <a:bodyPr wrap="square" rtlCol="0">
            <a:spAutoFit/>
          </a:bodyPr>
          <a:lstStyle/>
          <a:p>
            <a:r>
              <a:rPr lang="en-US" sz="1600" dirty="0"/>
              <a:t>Add internal facilitator</a:t>
            </a:r>
          </a:p>
        </p:txBody>
      </p:sp>
      <p:cxnSp>
        <p:nvCxnSpPr>
          <p:cNvPr id="58" name="Straight Arrow Connector 57"/>
          <p:cNvCxnSpPr>
            <a:stCxn id="41" idx="6"/>
            <a:endCxn id="56" idx="1"/>
          </p:cNvCxnSpPr>
          <p:nvPr/>
        </p:nvCxnSpPr>
        <p:spPr>
          <a:xfrm flipV="1">
            <a:off x="7174043" y="3875726"/>
            <a:ext cx="476434" cy="33329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1" idx="6"/>
            <a:endCxn id="57" idx="1"/>
          </p:cNvCxnSpPr>
          <p:nvPr/>
        </p:nvCxnSpPr>
        <p:spPr>
          <a:xfrm>
            <a:off x="7174043" y="4209019"/>
            <a:ext cx="476434" cy="27560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50478" y="5618493"/>
            <a:ext cx="2945828" cy="584775"/>
          </a:xfrm>
          <a:prstGeom prst="rect">
            <a:avLst/>
          </a:prstGeom>
          <a:noFill/>
          <a:ln>
            <a:solidFill>
              <a:schemeClr val="tx1"/>
            </a:solidFill>
          </a:ln>
        </p:spPr>
        <p:txBody>
          <a:bodyPr wrap="square" rtlCol="0">
            <a:spAutoFit/>
          </a:bodyPr>
          <a:lstStyle/>
          <a:p>
            <a:r>
              <a:rPr lang="en-US" sz="1600" dirty="0"/>
              <a:t>Continue implementation with internal and external facilitator</a:t>
            </a:r>
          </a:p>
        </p:txBody>
      </p:sp>
      <p:cxnSp>
        <p:nvCxnSpPr>
          <p:cNvPr id="62" name="Straight Arrow Connector 61"/>
          <p:cNvCxnSpPr>
            <a:stCxn id="53" idx="3"/>
            <a:endCxn id="60" idx="1"/>
          </p:cNvCxnSpPr>
          <p:nvPr/>
        </p:nvCxnSpPr>
        <p:spPr>
          <a:xfrm>
            <a:off x="6248142" y="5273772"/>
            <a:ext cx="1402336" cy="63710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34625" y="3031104"/>
            <a:ext cx="2937079" cy="338554"/>
          </a:xfrm>
          <a:prstGeom prst="rect">
            <a:avLst/>
          </a:prstGeom>
          <a:solidFill>
            <a:srgbClr val="FF7C80"/>
          </a:solidFill>
          <a:ln>
            <a:solidFill>
              <a:schemeClr val="tx1"/>
            </a:solidFill>
          </a:ln>
        </p:spPr>
        <p:txBody>
          <a:bodyPr wrap="square" rtlCol="0">
            <a:spAutoFit/>
          </a:bodyPr>
          <a:lstStyle/>
          <a:p>
            <a:r>
              <a:rPr lang="en-US" sz="1600" dirty="0"/>
              <a:t>Continue follow-up assessments</a:t>
            </a:r>
          </a:p>
        </p:txBody>
      </p:sp>
      <p:sp>
        <p:nvSpPr>
          <p:cNvPr id="65" name="TextBox 64"/>
          <p:cNvSpPr txBox="1"/>
          <p:nvPr/>
        </p:nvSpPr>
        <p:spPr>
          <a:xfrm>
            <a:off x="7650478" y="5108788"/>
            <a:ext cx="2945828" cy="338554"/>
          </a:xfrm>
          <a:prstGeom prst="rect">
            <a:avLst/>
          </a:prstGeom>
          <a:noFill/>
          <a:ln>
            <a:solidFill>
              <a:schemeClr val="tx1"/>
            </a:solidFill>
          </a:ln>
        </p:spPr>
        <p:txBody>
          <a:bodyPr wrap="square" rtlCol="0">
            <a:spAutoFit/>
          </a:bodyPr>
          <a:lstStyle/>
          <a:p>
            <a:r>
              <a:rPr lang="en-US" sz="1600" dirty="0"/>
              <a:t>Continue follow-up assessments</a:t>
            </a:r>
          </a:p>
        </p:txBody>
      </p:sp>
      <p:cxnSp>
        <p:nvCxnSpPr>
          <p:cNvPr id="66" name="Straight Arrow Connector 65"/>
          <p:cNvCxnSpPr>
            <a:stCxn id="64" idx="3"/>
          </p:cNvCxnSpPr>
          <p:nvPr/>
        </p:nvCxnSpPr>
        <p:spPr>
          <a:xfrm>
            <a:off x="10571704" y="3200381"/>
            <a:ext cx="517385"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3"/>
          </p:cNvCxnSpPr>
          <p:nvPr/>
        </p:nvCxnSpPr>
        <p:spPr>
          <a:xfrm>
            <a:off x="10587557" y="3875726"/>
            <a:ext cx="501533"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3"/>
          </p:cNvCxnSpPr>
          <p:nvPr/>
        </p:nvCxnSpPr>
        <p:spPr>
          <a:xfrm>
            <a:off x="10612655" y="4484627"/>
            <a:ext cx="476434"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p:cNvCxnSpPr>
          <p:nvPr/>
        </p:nvCxnSpPr>
        <p:spPr>
          <a:xfrm>
            <a:off x="10596306" y="5278065"/>
            <a:ext cx="508636" cy="731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0" idx="3"/>
          </p:cNvCxnSpPr>
          <p:nvPr/>
        </p:nvCxnSpPr>
        <p:spPr>
          <a:xfrm>
            <a:off x="10596307" y="5910880"/>
            <a:ext cx="492783"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Title 1"/>
          <p:cNvSpPr>
            <a:spLocks noGrp="1"/>
          </p:cNvSpPr>
          <p:nvPr>
            <p:ph type="title"/>
          </p:nvPr>
        </p:nvSpPr>
        <p:spPr>
          <a:xfrm>
            <a:off x="1018510" y="487375"/>
            <a:ext cx="10788689" cy="1325563"/>
          </a:xfrm>
        </p:spPr>
        <p:txBody>
          <a:bodyPr/>
          <a:lstStyle/>
          <a:p>
            <a:r>
              <a:rPr lang="en-US" dirty="0"/>
              <a:t>Cluster-randomized SMART: DTRS</a:t>
            </a:r>
          </a:p>
        </p:txBody>
      </p:sp>
      <p:sp>
        <p:nvSpPr>
          <p:cNvPr id="4" name="Slide Number Placeholder 3"/>
          <p:cNvSpPr>
            <a:spLocks noGrp="1"/>
          </p:cNvSpPr>
          <p:nvPr>
            <p:ph type="sldNum" sz="quarter" idx="12"/>
          </p:nvPr>
        </p:nvSpPr>
        <p:spPr/>
        <p:txBody>
          <a:bodyPr/>
          <a:lstStyle/>
          <a:p>
            <a:fld id="{E61BE448-6B06-44BE-9EE6-DA6974BC7045}" type="slidenum">
              <a:rPr lang="en-US" smtClean="0"/>
              <a:t>65</a:t>
            </a:fld>
            <a:endParaRPr lang="en-US" dirty="0"/>
          </a:p>
        </p:txBody>
      </p:sp>
      <p:sp>
        <p:nvSpPr>
          <p:cNvPr id="35" name="TextBox 34"/>
          <p:cNvSpPr txBox="1"/>
          <p:nvPr/>
        </p:nvSpPr>
        <p:spPr>
          <a:xfrm>
            <a:off x="6457900" y="4985433"/>
            <a:ext cx="1388608" cy="338554"/>
          </a:xfrm>
          <a:prstGeom prst="rect">
            <a:avLst/>
          </a:prstGeom>
          <a:noFill/>
        </p:spPr>
        <p:txBody>
          <a:bodyPr wrap="square" rtlCol="0">
            <a:spAutoFit/>
          </a:bodyPr>
          <a:lstStyle/>
          <a:p>
            <a:r>
              <a:rPr lang="en-US" sz="1600" dirty="0"/>
              <a:t>Responder</a:t>
            </a:r>
          </a:p>
        </p:txBody>
      </p:sp>
      <p:sp>
        <p:nvSpPr>
          <p:cNvPr id="36" name="TextBox 35"/>
          <p:cNvSpPr txBox="1"/>
          <p:nvPr/>
        </p:nvSpPr>
        <p:spPr>
          <a:xfrm rot="1487655">
            <a:off x="6558475" y="5375809"/>
            <a:ext cx="1072687" cy="584775"/>
          </a:xfrm>
          <a:prstGeom prst="rect">
            <a:avLst/>
          </a:prstGeom>
          <a:noFill/>
        </p:spPr>
        <p:txBody>
          <a:bodyPr wrap="square" rtlCol="0">
            <a:spAutoFit/>
          </a:bodyPr>
          <a:lstStyle/>
          <a:p>
            <a:r>
              <a:rPr lang="en-US" sz="1600" dirty="0"/>
              <a:t>Non- responder</a:t>
            </a:r>
          </a:p>
        </p:txBody>
      </p:sp>
      <p:cxnSp>
        <p:nvCxnSpPr>
          <p:cNvPr id="37" name="Straight Arrow Connector 36"/>
          <p:cNvCxnSpPr>
            <a:stCxn id="39" idx="3"/>
            <a:endCxn id="43" idx="1"/>
          </p:cNvCxnSpPr>
          <p:nvPr/>
        </p:nvCxnSpPr>
        <p:spPr>
          <a:xfrm>
            <a:off x="3098800" y="2018987"/>
            <a:ext cx="1779100" cy="48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339552" y="1680433"/>
            <a:ext cx="1388608" cy="338554"/>
          </a:xfrm>
          <a:prstGeom prst="rect">
            <a:avLst/>
          </a:prstGeom>
          <a:noFill/>
        </p:spPr>
        <p:txBody>
          <a:bodyPr wrap="square" rtlCol="0">
            <a:spAutoFit/>
          </a:bodyPr>
          <a:lstStyle/>
          <a:p>
            <a:r>
              <a:rPr lang="en-US" sz="1600" dirty="0"/>
              <a:t>Responder</a:t>
            </a:r>
          </a:p>
        </p:txBody>
      </p:sp>
      <p:sp>
        <p:nvSpPr>
          <p:cNvPr id="39" name="TextBox 38"/>
          <p:cNvSpPr txBox="1"/>
          <p:nvPr/>
        </p:nvSpPr>
        <p:spPr>
          <a:xfrm>
            <a:off x="338667" y="1726599"/>
            <a:ext cx="2760133" cy="584775"/>
          </a:xfrm>
          <a:prstGeom prst="rect">
            <a:avLst/>
          </a:prstGeom>
          <a:solidFill>
            <a:srgbClr val="FF7C80"/>
          </a:solidFill>
          <a:ln>
            <a:solidFill>
              <a:schemeClr val="tx1"/>
            </a:solidFill>
          </a:ln>
        </p:spPr>
        <p:txBody>
          <a:bodyPr wrap="square" rtlCol="0">
            <a:spAutoFit/>
          </a:bodyPr>
          <a:lstStyle/>
          <a:p>
            <a:r>
              <a:rPr lang="en-US" sz="1600" dirty="0"/>
              <a:t>Implementation to all clinics, patients start EBP by month 3</a:t>
            </a:r>
          </a:p>
        </p:txBody>
      </p:sp>
      <p:sp>
        <p:nvSpPr>
          <p:cNvPr id="43" name="TextBox 42"/>
          <p:cNvSpPr txBox="1"/>
          <p:nvPr/>
        </p:nvSpPr>
        <p:spPr>
          <a:xfrm>
            <a:off x="4877900" y="1854594"/>
            <a:ext cx="5709657" cy="338554"/>
          </a:xfrm>
          <a:prstGeom prst="rect">
            <a:avLst/>
          </a:prstGeom>
          <a:solidFill>
            <a:srgbClr val="FF7C80"/>
          </a:solidFill>
          <a:ln>
            <a:solidFill>
              <a:schemeClr val="tx1"/>
            </a:solidFill>
          </a:ln>
        </p:spPr>
        <p:txBody>
          <a:bodyPr wrap="square" rtlCol="0">
            <a:spAutoFit/>
          </a:bodyPr>
          <a:lstStyle/>
          <a:p>
            <a:r>
              <a:rPr lang="en-US" sz="1600" dirty="0"/>
              <a:t>Continue follow-up assessments</a:t>
            </a:r>
          </a:p>
        </p:txBody>
      </p:sp>
      <p:cxnSp>
        <p:nvCxnSpPr>
          <p:cNvPr id="50" name="Straight Arrow Connector 49"/>
          <p:cNvCxnSpPr>
            <a:stCxn id="39" idx="2"/>
            <a:endCxn id="16" idx="1"/>
          </p:cNvCxnSpPr>
          <p:nvPr/>
        </p:nvCxnSpPr>
        <p:spPr>
          <a:xfrm>
            <a:off x="1718734" y="2311374"/>
            <a:ext cx="1992477" cy="171639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84046" y="2733951"/>
            <a:ext cx="1826056" cy="1323439"/>
          </a:xfrm>
          <a:prstGeom prst="rect">
            <a:avLst/>
          </a:prstGeom>
          <a:noFill/>
        </p:spPr>
        <p:txBody>
          <a:bodyPr wrap="square" rtlCol="0">
            <a:spAutoFit/>
          </a:bodyPr>
          <a:lstStyle/>
          <a:p>
            <a:r>
              <a:rPr lang="en-US" sz="1600" dirty="0"/>
              <a:t>Clinics not responding to implementation strategy by month six.</a:t>
            </a:r>
          </a:p>
        </p:txBody>
      </p:sp>
      <p:cxnSp>
        <p:nvCxnSpPr>
          <p:cNvPr id="61" name="Straight Arrow Connector 60"/>
          <p:cNvCxnSpPr>
            <a:stCxn id="43" idx="3"/>
          </p:cNvCxnSpPr>
          <p:nvPr/>
        </p:nvCxnSpPr>
        <p:spPr>
          <a:xfrm flipV="1">
            <a:off x="10587557" y="2018987"/>
            <a:ext cx="517385" cy="48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36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 Implementation: Outcomes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The following patient-level, longitudinal data will be examined:</a:t>
            </a:r>
          </a:p>
          <a:p>
            <a:pPr lvl="1">
              <a:buFont typeface="Courier New" panose="02070309020205020404" pitchFamily="49" charset="0"/>
              <a:buChar char="o"/>
            </a:pPr>
            <a:r>
              <a:rPr lang="en-US" sz="2200" dirty="0"/>
              <a:t>(primary) SF-12 for MH-QOL (mental health-related quality of life) taken monthly up to month 24</a:t>
            </a:r>
          </a:p>
          <a:p>
            <a:pPr lvl="1">
              <a:buFont typeface="Courier New" panose="02070309020205020404" pitchFamily="49" charset="0"/>
              <a:buChar char="o"/>
            </a:pPr>
            <a:r>
              <a:rPr lang="en-US" sz="2200" dirty="0"/>
              <a:t>(secondary) Change in number of LG sessions received</a:t>
            </a:r>
          </a:p>
          <a:p>
            <a:pPr lvl="1">
              <a:buFont typeface="Courier New" panose="02070309020205020404" pitchFamily="49" charset="0"/>
              <a:buChar char="o"/>
            </a:pPr>
            <a:r>
              <a:rPr lang="en-US" sz="2200" dirty="0"/>
              <a:t>(secondary) PHQ-9 scores</a:t>
            </a:r>
          </a:p>
          <a:p>
            <a:pPr>
              <a:buFont typeface="Courier New" panose="02070309020205020404" pitchFamily="49" charset="0"/>
              <a:buChar char="o"/>
            </a:pPr>
            <a:r>
              <a:rPr lang="en-US" sz="2400" dirty="0"/>
              <a:t>Site-level costs using a standardized list of REP, external and internal facilitator activities</a:t>
            </a:r>
          </a:p>
          <a:p>
            <a:pPr>
              <a:buFont typeface="Courier New" panose="02070309020205020404" pitchFamily="49" charset="0"/>
              <a:buChar char="o"/>
            </a:pPr>
            <a:endParaRPr lang="en-US" sz="2400" dirty="0"/>
          </a:p>
        </p:txBody>
      </p:sp>
      <p:sp>
        <p:nvSpPr>
          <p:cNvPr id="4" name="Slide Number Placeholder 3"/>
          <p:cNvSpPr>
            <a:spLocks noGrp="1"/>
          </p:cNvSpPr>
          <p:nvPr>
            <p:ph type="sldNum" sz="quarter" idx="12"/>
          </p:nvPr>
        </p:nvSpPr>
        <p:spPr/>
        <p:txBody>
          <a:bodyPr/>
          <a:lstStyle/>
          <a:p>
            <a:fld id="{7919409A-A7FA-4E07-A6C0-ED4EB73ED649}" type="slidenum">
              <a:rPr lang="en-US" smtClean="0"/>
              <a:t>66</a:t>
            </a:fld>
            <a:endParaRPr lang="en-US" dirty="0"/>
          </a:p>
        </p:txBody>
      </p:sp>
    </p:spTree>
    <p:extLst>
      <p:ext uri="{BB962C8B-B14F-4D97-AF65-F5344CB8AC3E}">
        <p14:creationId xmlns:p14="http://schemas.microsoft.com/office/powerpoint/2010/main" val="4094847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315A39-CDE9-4B96-8BE2-D9C5AF510F05}"/>
              </a:ext>
            </a:extLst>
          </p:cNvPr>
          <p:cNvSpPr>
            <a:spLocks noGrp="1"/>
          </p:cNvSpPr>
          <p:nvPr>
            <p:ph type="title"/>
          </p:nvPr>
        </p:nvSpPr>
        <p:spPr/>
        <p:txBody>
          <a:bodyPr/>
          <a:lstStyle/>
          <a:p>
            <a:r>
              <a:rPr lang="en-US" dirty="0"/>
              <a:t>SMARTs vs. other designs &amp; Alternative approaches</a:t>
            </a:r>
          </a:p>
        </p:txBody>
      </p:sp>
      <p:sp>
        <p:nvSpPr>
          <p:cNvPr id="4" name="Slide Number Placeholder 3">
            <a:extLst>
              <a:ext uri="{FF2B5EF4-FFF2-40B4-BE49-F238E27FC236}">
                <a16:creationId xmlns:a16="http://schemas.microsoft.com/office/drawing/2014/main" id="{B503E679-C76E-4513-8F9E-FA46D1D5A003}"/>
              </a:ext>
            </a:extLst>
          </p:cNvPr>
          <p:cNvSpPr>
            <a:spLocks noGrp="1"/>
          </p:cNvSpPr>
          <p:nvPr>
            <p:ph type="sldNum" sz="quarter" idx="12"/>
          </p:nvPr>
        </p:nvSpPr>
        <p:spPr/>
        <p:txBody>
          <a:bodyPr/>
          <a:lstStyle/>
          <a:p>
            <a:fld id="{9DCF266C-2C2B-4FD8-88EF-84D42B4CF5B3}" type="slidenum">
              <a:rPr lang="en-US" smtClean="0"/>
              <a:t>67</a:t>
            </a:fld>
            <a:endParaRPr lang="en-US" dirty="0"/>
          </a:p>
        </p:txBody>
      </p:sp>
    </p:spTree>
    <p:extLst>
      <p:ext uri="{BB962C8B-B14F-4D97-AF65-F5344CB8AC3E}">
        <p14:creationId xmlns:p14="http://schemas.microsoft.com/office/powerpoint/2010/main" val="33923702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SMARTs VS. Adaptive Trials</a:t>
            </a:r>
          </a:p>
        </p:txBody>
      </p:sp>
      <p:sp>
        <p:nvSpPr>
          <p:cNvPr id="3" name="Content Placeholder 2"/>
          <p:cNvSpPr>
            <a:spLocks noGrp="1"/>
          </p:cNvSpPr>
          <p:nvPr>
            <p:ph idx="1"/>
          </p:nvPr>
        </p:nvSpPr>
        <p:spPr/>
        <p:txBody>
          <a:bodyPr>
            <a:noAutofit/>
          </a:bodyPr>
          <a:lstStyle/>
          <a:p>
            <a:pPr marL="0" indent="0" algn="ctr">
              <a:buNone/>
            </a:pPr>
            <a:r>
              <a:rPr lang="en-US" sz="2200" dirty="0"/>
              <a:t>SMARTs are generally not adaptive trials</a:t>
            </a:r>
          </a:p>
          <a:p>
            <a:pPr>
              <a:buFont typeface="Courier New" panose="02070309020205020404" pitchFamily="49" charset="0"/>
              <a:buChar char="o"/>
            </a:pPr>
            <a:r>
              <a:rPr lang="en-US" sz="2200" dirty="0"/>
              <a:t>SMART: operational characteristics are set a priori and the same patients are followed throughout the trial</a:t>
            </a:r>
          </a:p>
          <a:p>
            <a:pPr lvl="1">
              <a:buFont typeface="Courier New" panose="02070309020205020404" pitchFamily="49" charset="0"/>
              <a:buChar char="o"/>
            </a:pPr>
            <a:r>
              <a:rPr lang="en-US" sz="2000" dirty="0"/>
              <a:t>“within” patient adaptive</a:t>
            </a:r>
          </a:p>
          <a:p>
            <a:pPr>
              <a:buFont typeface="Courier New" panose="02070309020205020404" pitchFamily="49" charset="0"/>
              <a:buChar char="o"/>
            </a:pPr>
            <a:r>
              <a:rPr lang="en-US" sz="2200" dirty="0"/>
              <a:t>Adaptive trial: operational characteristics of a trial can adjust throughout the trial duration for future patients based on data collected from previous patients</a:t>
            </a:r>
          </a:p>
          <a:p>
            <a:pPr lvl="1">
              <a:buFont typeface="Courier New" panose="02070309020205020404" pitchFamily="49" charset="0"/>
              <a:buChar char="o"/>
            </a:pPr>
            <a:r>
              <a:rPr lang="en-US" sz="2000" dirty="0"/>
              <a:t>Response adaptive randomization</a:t>
            </a:r>
          </a:p>
          <a:p>
            <a:pPr lvl="1">
              <a:buFont typeface="Courier New" panose="02070309020205020404" pitchFamily="49" charset="0"/>
              <a:buChar char="o"/>
            </a:pPr>
            <a:r>
              <a:rPr lang="en-US" sz="2000" dirty="0"/>
              <a:t>Changing of eligibility criteria</a:t>
            </a:r>
          </a:p>
          <a:p>
            <a:pPr lvl="1">
              <a:buFont typeface="Courier New" panose="02070309020205020404" pitchFamily="49" charset="0"/>
              <a:buChar char="o"/>
            </a:pPr>
            <a:r>
              <a:rPr lang="en-US" sz="2000" dirty="0"/>
              <a:t>“between” patient adaptive</a:t>
            </a:r>
          </a:p>
          <a:p>
            <a:pPr>
              <a:buFont typeface="Courier New" panose="02070309020205020404" pitchFamily="49" charset="0"/>
              <a:buChar char="o"/>
            </a:pPr>
            <a:r>
              <a:rPr lang="en-US" sz="2200" dirty="0"/>
              <a:t>2 concepts can be combined (Lee, Thall, Ji &amp; Muller 2014 JASA; Cheung, Chakraborty &amp; Davison 2014 Biometrics)</a:t>
            </a:r>
          </a:p>
          <a:p>
            <a:pPr lvl="1">
              <a:buFont typeface="Courier New" panose="02070309020205020404" pitchFamily="49" charset="0"/>
              <a:buChar char="o"/>
            </a:pPr>
            <a:endParaRPr lang="en-US" sz="2200" dirty="0"/>
          </a:p>
          <a:p>
            <a:pPr marL="128016" lvl="1" indent="0">
              <a:buNone/>
            </a:pPr>
            <a:endParaRPr lang="en-US" sz="2200" dirty="0"/>
          </a:p>
        </p:txBody>
      </p:sp>
      <p:sp>
        <p:nvSpPr>
          <p:cNvPr id="5" name="Slide Number Placeholder 4"/>
          <p:cNvSpPr>
            <a:spLocks noGrp="1"/>
          </p:cNvSpPr>
          <p:nvPr>
            <p:ph type="sldNum" sz="quarter" idx="12"/>
          </p:nvPr>
        </p:nvSpPr>
        <p:spPr/>
        <p:txBody>
          <a:bodyPr/>
          <a:lstStyle/>
          <a:p>
            <a:fld id="{A5D432E4-8F8F-48E2-A77C-E301F9F96909}" type="slidenum">
              <a:rPr lang="en-US" smtClean="0"/>
              <a:t>68</a:t>
            </a:fld>
            <a:endParaRPr lang="en-US" dirty="0"/>
          </a:p>
        </p:txBody>
      </p:sp>
    </p:spTree>
    <p:extLst>
      <p:ext uri="{BB962C8B-B14F-4D97-AF65-F5344CB8AC3E}">
        <p14:creationId xmlns:p14="http://schemas.microsoft.com/office/powerpoint/2010/main" val="56986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SMARTs vs Crossover Trials</a:t>
            </a:r>
          </a:p>
        </p:txBody>
      </p:sp>
      <p:sp>
        <p:nvSpPr>
          <p:cNvPr id="3" name="Content Placeholder 2"/>
          <p:cNvSpPr>
            <a:spLocks noGrp="1"/>
          </p:cNvSpPr>
          <p:nvPr>
            <p:ph idx="1"/>
          </p:nvPr>
        </p:nvSpPr>
        <p:spPr>
          <a:xfrm>
            <a:off x="745407" y="2094961"/>
            <a:ext cx="6112593" cy="4481068"/>
          </a:xfrm>
        </p:spPr>
        <p:txBody>
          <a:bodyPr>
            <a:normAutofit/>
          </a:bodyPr>
          <a:lstStyle/>
          <a:p>
            <a:pPr lvl="1">
              <a:buFont typeface="Courier New" panose="02070309020205020404" pitchFamily="49" charset="0"/>
              <a:buChar char="o"/>
            </a:pPr>
            <a:r>
              <a:rPr lang="en-US" sz="2600" b="1" dirty="0"/>
              <a:t>Differences</a:t>
            </a:r>
          </a:p>
          <a:p>
            <a:pPr lvl="2">
              <a:buFont typeface="Courier New" panose="02070309020205020404" pitchFamily="49" charset="0"/>
              <a:buChar char="o"/>
            </a:pPr>
            <a:r>
              <a:rPr lang="en-US" sz="2400" u="sng" dirty="0"/>
              <a:t>SMARTs</a:t>
            </a:r>
          </a:p>
          <a:p>
            <a:pPr lvl="3">
              <a:buFont typeface="Courier New" panose="02070309020205020404" pitchFamily="49" charset="0"/>
              <a:buChar char="o"/>
            </a:pPr>
            <a:r>
              <a:rPr lang="en-US" sz="2400" dirty="0"/>
              <a:t>evaluate DTRs</a:t>
            </a:r>
          </a:p>
          <a:p>
            <a:pPr lvl="3">
              <a:buFont typeface="Courier New" panose="02070309020205020404" pitchFamily="49" charset="0"/>
              <a:buChar char="o"/>
            </a:pPr>
            <a:r>
              <a:rPr lang="en-US" sz="2400" dirty="0"/>
              <a:t>treatment allocation adapts to a subject’s intermediate outcome</a:t>
            </a:r>
          </a:p>
          <a:p>
            <a:pPr lvl="3">
              <a:buFont typeface="Courier New" panose="02070309020205020404" pitchFamily="49" charset="0"/>
              <a:buChar char="o"/>
            </a:pPr>
            <a:r>
              <a:rPr lang="en-US" sz="2400" dirty="0"/>
              <a:t>attempt to capture carryover (i.e., delayed) effects </a:t>
            </a:r>
          </a:p>
          <a:p>
            <a:pPr lvl="2">
              <a:buFont typeface="Courier New" panose="02070309020205020404" pitchFamily="49" charset="0"/>
              <a:buChar char="o"/>
            </a:pPr>
            <a:r>
              <a:rPr lang="en-US" sz="2400" u="sng" dirty="0"/>
              <a:t>Crossover</a:t>
            </a:r>
            <a:r>
              <a:rPr lang="en-US" sz="2400" dirty="0"/>
              <a:t> </a:t>
            </a:r>
          </a:p>
          <a:p>
            <a:pPr lvl="3">
              <a:buFont typeface="Courier New" panose="02070309020205020404" pitchFamily="49" charset="0"/>
              <a:buChar char="o"/>
            </a:pPr>
            <a:r>
              <a:rPr lang="en-US" sz="2400" dirty="0"/>
              <a:t>evaluate stand-alone treatments</a:t>
            </a:r>
          </a:p>
          <a:p>
            <a:pPr lvl="3">
              <a:buFont typeface="Courier New" panose="02070309020205020404" pitchFamily="49" charset="0"/>
              <a:buChar char="o"/>
            </a:pPr>
            <a:r>
              <a:rPr lang="en-US" sz="2400" dirty="0"/>
              <a:t>everyone switches treatment</a:t>
            </a:r>
          </a:p>
          <a:p>
            <a:pPr lvl="3">
              <a:buFont typeface="Courier New" panose="02070309020205020404" pitchFamily="49" charset="0"/>
              <a:buChar char="o"/>
            </a:pPr>
            <a:r>
              <a:rPr lang="en-US" sz="2400" dirty="0"/>
              <a:t>attempt to wash out the carryover effects</a:t>
            </a:r>
            <a:endParaRPr lang="en-US" dirty="0"/>
          </a:p>
          <a:p>
            <a:pPr marL="128016" lvl="1" indent="0">
              <a:buNone/>
            </a:pPr>
            <a:endParaRPr lang="en-US" sz="2200" dirty="0"/>
          </a:p>
        </p:txBody>
      </p:sp>
      <p:pic>
        <p:nvPicPr>
          <p:cNvPr id="1026" name="Picture 2" descr="Image result for crossover 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482" y="2704741"/>
            <a:ext cx="4750518" cy="2375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1955" y="4864556"/>
            <a:ext cx="2148345" cy="215444"/>
          </a:xfrm>
          <a:prstGeom prst="rect">
            <a:avLst/>
          </a:prstGeom>
        </p:spPr>
        <p:txBody>
          <a:bodyPr wrap="none">
            <a:spAutoFit/>
          </a:bodyPr>
          <a:lstStyle/>
          <a:p>
            <a:r>
              <a:rPr lang="en-US" sz="800" dirty="0"/>
              <a:t>http://en.citizendium.org/wiki/Cross-over_study</a:t>
            </a:r>
          </a:p>
        </p:txBody>
      </p:sp>
      <p:sp>
        <p:nvSpPr>
          <p:cNvPr id="6" name="Slide Number Placeholder 5"/>
          <p:cNvSpPr>
            <a:spLocks noGrp="1"/>
          </p:cNvSpPr>
          <p:nvPr>
            <p:ph type="sldNum" sz="quarter" idx="12"/>
          </p:nvPr>
        </p:nvSpPr>
        <p:spPr/>
        <p:txBody>
          <a:bodyPr/>
          <a:lstStyle/>
          <a:p>
            <a:fld id="{A5D432E4-8F8F-48E2-A77C-E301F9F96909}" type="slidenum">
              <a:rPr lang="en-US" smtClean="0"/>
              <a:t>69</a:t>
            </a:fld>
            <a:endParaRPr lang="en-US" dirty="0"/>
          </a:p>
        </p:txBody>
      </p:sp>
    </p:spTree>
    <p:extLst>
      <p:ext uri="{BB962C8B-B14F-4D97-AF65-F5344CB8AC3E}">
        <p14:creationId xmlns:p14="http://schemas.microsoft.com/office/powerpoint/2010/main" val="339547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10673" cy="1499616"/>
          </a:xfrm>
        </p:spPr>
        <p:txBody>
          <a:bodyPr/>
          <a:lstStyle/>
          <a:p>
            <a:r>
              <a:rPr lang="en-US" dirty="0"/>
              <a:t>How do health providers treat patients in real life?</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Ongoing care and follow up</a:t>
            </a:r>
          </a:p>
          <a:p>
            <a:pPr>
              <a:buFont typeface="Courier New" panose="02070309020205020404" pitchFamily="49" charset="0"/>
              <a:buChar char="o"/>
            </a:pPr>
            <a:r>
              <a:rPr lang="en-US" sz="2400" dirty="0"/>
              <a:t>Therapies are not set in stone</a:t>
            </a:r>
          </a:p>
          <a:p>
            <a:pPr>
              <a:buFont typeface="Courier New" panose="02070309020205020404" pitchFamily="49" charset="0"/>
              <a:buChar char="o"/>
            </a:pPr>
            <a:r>
              <a:rPr lang="en-US" sz="2400" dirty="0"/>
              <a:t>Therapies can be changed, intensified, discontinued</a:t>
            </a:r>
          </a:p>
          <a:p>
            <a:pPr>
              <a:buFont typeface="Courier New" panose="02070309020205020404" pitchFamily="49" charset="0"/>
              <a:buChar char="o"/>
            </a:pPr>
            <a:r>
              <a:rPr lang="en-US" sz="2400" dirty="0"/>
              <a:t>Treatment decisions can be based on health progress, treatment adherence, side effects, and patient choice</a:t>
            </a:r>
          </a:p>
          <a:p>
            <a:pPr>
              <a:buFont typeface="Courier New" panose="02070309020205020404" pitchFamily="49" charset="0"/>
              <a:buChar char="o"/>
            </a:pPr>
            <a:endParaRPr lang="en-US" sz="2400" dirty="0"/>
          </a:p>
          <a:p>
            <a:endParaRPr lang="en-US" sz="2400" dirty="0"/>
          </a:p>
        </p:txBody>
      </p:sp>
      <p:sp>
        <p:nvSpPr>
          <p:cNvPr id="5" name="Slide Number Placeholder 4"/>
          <p:cNvSpPr>
            <a:spLocks noGrp="1"/>
          </p:cNvSpPr>
          <p:nvPr>
            <p:ph type="sldNum" sz="quarter" idx="12"/>
          </p:nvPr>
        </p:nvSpPr>
        <p:spPr/>
        <p:txBody>
          <a:bodyPr/>
          <a:lstStyle/>
          <a:p>
            <a:fld id="{9DCF266C-2C2B-4FD8-88EF-84D42B4CF5B3}" type="slidenum">
              <a:rPr lang="en-US" smtClean="0"/>
              <a:t>7</a:t>
            </a:fld>
            <a:endParaRPr lang="en-US" dirty="0"/>
          </a:p>
        </p:txBody>
      </p:sp>
    </p:spTree>
    <p:extLst>
      <p:ext uri="{BB962C8B-B14F-4D97-AF65-F5344CB8AC3E}">
        <p14:creationId xmlns:p14="http://schemas.microsoft.com/office/powerpoint/2010/main" val="3421844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SMARTs vs Factorial Trials</a:t>
            </a:r>
          </a:p>
        </p:txBody>
      </p:sp>
      <p:sp>
        <p:nvSpPr>
          <p:cNvPr id="3" name="Content Placeholder 2"/>
          <p:cNvSpPr>
            <a:spLocks noGrp="1"/>
          </p:cNvSpPr>
          <p:nvPr>
            <p:ph idx="1"/>
          </p:nvPr>
        </p:nvSpPr>
        <p:spPr>
          <a:xfrm>
            <a:off x="761999" y="1993900"/>
            <a:ext cx="6502401" cy="4476804"/>
          </a:xfrm>
        </p:spPr>
        <p:txBody>
          <a:bodyPr>
            <a:normAutofit lnSpcReduction="10000"/>
          </a:bodyPr>
          <a:lstStyle/>
          <a:p>
            <a:pPr>
              <a:buFont typeface="Courier New" panose="02070309020205020404" pitchFamily="49" charset="0"/>
              <a:buChar char="o"/>
            </a:pPr>
            <a:r>
              <a:rPr lang="en-US" sz="2600" b="1" dirty="0"/>
              <a:t>Differences</a:t>
            </a:r>
            <a:r>
              <a:rPr lang="en-US" sz="2400" dirty="0"/>
              <a:t> </a:t>
            </a:r>
          </a:p>
          <a:p>
            <a:pPr lvl="1">
              <a:buFont typeface="Courier New" panose="02070309020205020404" pitchFamily="49" charset="0"/>
              <a:buChar char="o"/>
            </a:pPr>
            <a:r>
              <a:rPr lang="en-US" sz="2400" u="sng" dirty="0"/>
              <a:t>SMARTs</a:t>
            </a:r>
            <a:r>
              <a:rPr lang="en-US" sz="2400" dirty="0"/>
              <a:t> </a:t>
            </a:r>
          </a:p>
          <a:p>
            <a:pPr lvl="2">
              <a:buFont typeface="Courier New" panose="02070309020205020404" pitchFamily="49" charset="0"/>
              <a:buChar char="o"/>
            </a:pPr>
            <a:r>
              <a:rPr lang="en-US" sz="2400" dirty="0"/>
              <a:t>use repeated randomization dependent on intermediate outcomes</a:t>
            </a:r>
          </a:p>
          <a:p>
            <a:pPr lvl="2">
              <a:buFont typeface="Courier New" panose="02070309020205020404" pitchFamily="49" charset="0"/>
              <a:buChar char="o"/>
            </a:pPr>
            <a:r>
              <a:rPr lang="en-US" sz="2400" dirty="0"/>
              <a:t>treatments are given over time based on response </a:t>
            </a:r>
          </a:p>
          <a:p>
            <a:pPr lvl="2">
              <a:buFont typeface="Courier New" panose="02070309020205020404" pitchFamily="49" charset="0"/>
              <a:buChar char="o"/>
            </a:pPr>
            <a:r>
              <a:rPr lang="en-US" sz="2400" dirty="0"/>
              <a:t>take advantage of treatment interaction</a:t>
            </a:r>
          </a:p>
          <a:p>
            <a:pPr lvl="1">
              <a:buFont typeface="Courier New" panose="02070309020205020404" pitchFamily="49" charset="0"/>
              <a:buChar char="o"/>
            </a:pPr>
            <a:r>
              <a:rPr lang="en-US" sz="2400" u="sng" dirty="0"/>
              <a:t>Factorial designs </a:t>
            </a:r>
          </a:p>
          <a:p>
            <a:pPr lvl="2">
              <a:buFont typeface="Courier New" panose="02070309020205020404" pitchFamily="49" charset="0"/>
              <a:buChar char="o"/>
            </a:pPr>
            <a:r>
              <a:rPr lang="en-US" sz="2400" dirty="0"/>
              <a:t>treatment given at 1 time</a:t>
            </a:r>
          </a:p>
          <a:p>
            <a:pPr lvl="2">
              <a:buFont typeface="Courier New" panose="02070309020205020404" pitchFamily="49" charset="0"/>
              <a:buChar char="o"/>
            </a:pPr>
            <a:r>
              <a:rPr lang="en-US" sz="2400" dirty="0"/>
              <a:t>often assume active interventions are independent (no treatment interaction/synergy) to achieve 2 trials for the price of 1 whereas</a:t>
            </a:r>
          </a:p>
        </p:txBody>
      </p:sp>
      <p:pic>
        <p:nvPicPr>
          <p:cNvPr id="2050" name="Picture 2" descr="Image result for factorial clinical t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867" y="2722862"/>
            <a:ext cx="4553904" cy="2547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49256" y="5473700"/>
            <a:ext cx="2310248" cy="215444"/>
          </a:xfrm>
          <a:prstGeom prst="rect">
            <a:avLst/>
          </a:prstGeom>
        </p:spPr>
        <p:txBody>
          <a:bodyPr wrap="none">
            <a:spAutoFit/>
          </a:bodyPr>
          <a:lstStyle/>
          <a:p>
            <a:r>
              <a:rPr lang="en-US" sz="800" dirty="0"/>
              <a:t>https://www.anzmtg.org/stats/Guides/StudyDesign</a:t>
            </a:r>
          </a:p>
        </p:txBody>
      </p:sp>
      <p:sp>
        <p:nvSpPr>
          <p:cNvPr id="6" name="Slide Number Placeholder 5"/>
          <p:cNvSpPr>
            <a:spLocks noGrp="1"/>
          </p:cNvSpPr>
          <p:nvPr>
            <p:ph type="sldNum" sz="quarter" idx="12"/>
          </p:nvPr>
        </p:nvSpPr>
        <p:spPr/>
        <p:txBody>
          <a:bodyPr/>
          <a:lstStyle/>
          <a:p>
            <a:fld id="{A5D432E4-8F8F-48E2-A77C-E301F9F96909}" type="slidenum">
              <a:rPr lang="en-US" smtClean="0"/>
              <a:t>70</a:t>
            </a:fld>
            <a:endParaRPr lang="en-US" dirty="0"/>
          </a:p>
        </p:txBody>
      </p:sp>
    </p:spTree>
    <p:extLst>
      <p:ext uri="{BB962C8B-B14F-4D97-AF65-F5344CB8AC3E}">
        <p14:creationId xmlns:p14="http://schemas.microsoft.com/office/powerpoint/2010/main" val="13915842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a:t>
            </a:r>
          </a:p>
        </p:txBody>
      </p:sp>
      <p:sp>
        <p:nvSpPr>
          <p:cNvPr id="3" name="Content Placeholder 2"/>
          <p:cNvSpPr>
            <a:spLocks noGrp="1"/>
          </p:cNvSpPr>
          <p:nvPr>
            <p:ph idx="1"/>
          </p:nvPr>
        </p:nvSpPr>
        <p:spPr/>
        <p:txBody>
          <a:bodyPr>
            <a:normAutofit/>
          </a:bodyPr>
          <a:lstStyle/>
          <a:p>
            <a:r>
              <a:rPr lang="en-US" sz="3000" dirty="0"/>
              <a:t>1. Theory, experience and expert opinion </a:t>
            </a:r>
          </a:p>
          <a:p>
            <a:endParaRPr lang="en-US" sz="3000" dirty="0"/>
          </a:p>
          <a:p>
            <a:r>
              <a:rPr lang="en-US" sz="3000" dirty="0"/>
              <a:t>2. Observational longitudinal data</a:t>
            </a:r>
          </a:p>
          <a:p>
            <a:endParaRPr lang="en-US" sz="3000" dirty="0"/>
          </a:p>
          <a:p>
            <a:r>
              <a:rPr lang="en-US" sz="3000" dirty="0"/>
              <a:t>3. Data from multiple randomized trials</a:t>
            </a:r>
          </a:p>
        </p:txBody>
      </p:sp>
      <p:sp>
        <p:nvSpPr>
          <p:cNvPr id="5" name="Slide Number Placeholder 4"/>
          <p:cNvSpPr>
            <a:spLocks noGrp="1"/>
          </p:cNvSpPr>
          <p:nvPr>
            <p:ph type="sldNum" sz="quarter" idx="12"/>
          </p:nvPr>
        </p:nvSpPr>
        <p:spPr/>
        <p:txBody>
          <a:bodyPr/>
          <a:lstStyle/>
          <a:p>
            <a:fld id="{A5D432E4-8F8F-48E2-A77C-E301F9F96909}" type="slidenum">
              <a:rPr lang="en-US" smtClean="0"/>
              <a:t>71</a:t>
            </a:fld>
            <a:endParaRPr lang="en-US" dirty="0"/>
          </a:p>
        </p:txBody>
      </p:sp>
    </p:spTree>
    <p:extLst>
      <p:ext uri="{BB962C8B-B14F-4D97-AF65-F5344CB8AC3E}">
        <p14:creationId xmlns:p14="http://schemas.microsoft.com/office/powerpoint/2010/main" val="4072006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Theory &amp; Experts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Use theory, clinical experience and expert opinion to construct DTR and compare to a standard alternative in trial</a:t>
            </a:r>
          </a:p>
          <a:p>
            <a:pPr>
              <a:buFont typeface="Courier New" panose="02070309020205020404" pitchFamily="49" charset="0"/>
              <a:buChar char="o"/>
            </a:pPr>
            <a:r>
              <a:rPr lang="en-US" sz="2400" dirty="0"/>
              <a:t>May not be able to know why your DTR worked</a:t>
            </a:r>
          </a:p>
          <a:p>
            <a:pPr lvl="1">
              <a:buFont typeface="Courier New" panose="02070309020205020404" pitchFamily="49" charset="0"/>
              <a:buChar char="o"/>
            </a:pPr>
            <a:r>
              <a:rPr lang="en-US" sz="2200" dirty="0"/>
              <a:t>Why and how was each piece of the DTR decided upon </a:t>
            </a:r>
          </a:p>
          <a:p>
            <a:pPr lvl="1">
              <a:buFont typeface="Courier New" panose="02070309020205020404" pitchFamily="49" charset="0"/>
              <a:buChar char="o"/>
            </a:pPr>
            <a:r>
              <a:rPr lang="en-US" sz="2200" dirty="0"/>
              <a:t>Open up the black box of the DTRs</a:t>
            </a:r>
          </a:p>
        </p:txBody>
      </p:sp>
      <p:sp>
        <p:nvSpPr>
          <p:cNvPr id="5" name="Slide Number Placeholder 4"/>
          <p:cNvSpPr>
            <a:spLocks noGrp="1"/>
          </p:cNvSpPr>
          <p:nvPr>
            <p:ph type="sldNum" sz="quarter" idx="12"/>
          </p:nvPr>
        </p:nvSpPr>
        <p:spPr/>
        <p:txBody>
          <a:bodyPr/>
          <a:lstStyle/>
          <a:p>
            <a:fld id="{A5D432E4-8F8F-48E2-A77C-E301F9F96909}" type="slidenum">
              <a:rPr lang="en-US" smtClean="0"/>
              <a:t>72</a:t>
            </a:fld>
            <a:endParaRPr lang="en-US" dirty="0"/>
          </a:p>
        </p:txBody>
      </p:sp>
    </p:spTree>
    <p:extLst>
      <p:ext uri="{BB962C8B-B14F-4D97-AF65-F5344CB8AC3E}">
        <p14:creationId xmlns:p14="http://schemas.microsoft.com/office/powerpoint/2010/main" val="2647727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Observational</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Can be used to construct DTRs (and have been extensively)</a:t>
            </a:r>
          </a:p>
          <a:p>
            <a:pPr>
              <a:buFont typeface="Courier New" panose="02070309020205020404" pitchFamily="49" charset="0"/>
              <a:buChar char="o"/>
            </a:pPr>
            <a:r>
              <a:rPr lang="en-US" sz="2400" dirty="0"/>
              <a:t>Usual concerns with observational data: confounding and other hidden biases</a:t>
            </a:r>
          </a:p>
          <a:p>
            <a:pPr lvl="1">
              <a:buFont typeface="Courier New" panose="02070309020205020404" pitchFamily="49" charset="0"/>
              <a:buChar char="o"/>
            </a:pPr>
            <a:r>
              <a:rPr lang="en-US" sz="2200" dirty="0"/>
              <a:t>Rubin 1974</a:t>
            </a:r>
          </a:p>
          <a:p>
            <a:pPr lvl="1">
              <a:buFont typeface="Courier New" panose="02070309020205020404" pitchFamily="49" charset="0"/>
              <a:buChar char="o"/>
            </a:pPr>
            <a:r>
              <a:rPr lang="en-US" sz="2200" dirty="0"/>
              <a:t>Rosenbaum 1991</a:t>
            </a:r>
          </a:p>
          <a:p>
            <a:pPr>
              <a:buFont typeface="Courier New" panose="02070309020205020404" pitchFamily="49" charset="0"/>
              <a:buChar char="o"/>
            </a:pPr>
            <a:r>
              <a:rPr lang="en-US" sz="2400" dirty="0"/>
              <a:t>Need (often unverifiable) assumptions to make causal inference about treatment effects</a:t>
            </a:r>
          </a:p>
          <a:p>
            <a:pPr>
              <a:buFont typeface="Courier New" panose="02070309020205020404" pitchFamily="49" charset="0"/>
              <a:buChar char="o"/>
            </a:pPr>
            <a:r>
              <a:rPr lang="en-US" sz="2400" dirty="0"/>
              <a:t>Analysis is more complex</a:t>
            </a:r>
          </a:p>
          <a:p>
            <a:pPr lvl="1">
              <a:buFont typeface="Courier New" panose="02070309020205020404" pitchFamily="49" charset="0"/>
              <a:buChar char="o"/>
            </a:pPr>
            <a:r>
              <a:rPr lang="en-US" sz="2200" dirty="0"/>
              <a:t>Robins 2004</a:t>
            </a:r>
          </a:p>
          <a:p>
            <a:pPr lvl="1">
              <a:buFont typeface="Courier New" panose="02070309020205020404" pitchFamily="49" charset="0"/>
              <a:buChar char="o"/>
            </a:pPr>
            <a:r>
              <a:rPr lang="en-US" sz="2200" dirty="0"/>
              <a:t>Moodie, Chakraborty and Kramer 2012</a:t>
            </a:r>
          </a:p>
        </p:txBody>
      </p:sp>
      <p:sp>
        <p:nvSpPr>
          <p:cNvPr id="5" name="Slide Number Placeholder 4"/>
          <p:cNvSpPr>
            <a:spLocks noGrp="1"/>
          </p:cNvSpPr>
          <p:nvPr>
            <p:ph type="sldNum" sz="quarter" idx="12"/>
          </p:nvPr>
        </p:nvSpPr>
        <p:spPr/>
        <p:txBody>
          <a:bodyPr/>
          <a:lstStyle/>
          <a:p>
            <a:fld id="{A5D432E4-8F8F-48E2-A77C-E301F9F96909}" type="slidenum">
              <a:rPr lang="en-US" smtClean="0"/>
              <a:t>73</a:t>
            </a:fld>
            <a:endParaRPr lang="en-US" dirty="0"/>
          </a:p>
        </p:txBody>
      </p:sp>
    </p:spTree>
    <p:extLst>
      <p:ext uri="{BB962C8B-B14F-4D97-AF65-F5344CB8AC3E}">
        <p14:creationId xmlns:p14="http://schemas.microsoft.com/office/powerpoint/2010/main" val="3778880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200" dirty="0"/>
              <a:t>Single stage at a time approach</a:t>
            </a:r>
          </a:p>
          <a:p>
            <a:pPr lvl="1">
              <a:buFont typeface="Courier New" panose="02070309020205020404" pitchFamily="49" charset="0"/>
              <a:buChar char="o"/>
            </a:pPr>
            <a:r>
              <a:rPr lang="en-US" sz="2000" dirty="0"/>
              <a:t>Trial 1: Best initial treatment P vs. E vs. B – choose the best stage 1 treatment (e.g. P)</a:t>
            </a:r>
          </a:p>
          <a:p>
            <a:pPr lvl="1">
              <a:buFont typeface="Courier New" panose="02070309020205020404" pitchFamily="49" charset="0"/>
              <a:buChar char="o"/>
            </a:pPr>
            <a:r>
              <a:rPr lang="en-US" sz="2000" dirty="0"/>
              <a:t>Trial 2: Best secondary treatment E vs. B – choose the best stage 2 treatment</a:t>
            </a:r>
          </a:p>
          <a:p>
            <a:pPr lvl="1">
              <a:buFont typeface="Courier New" panose="02070309020205020404" pitchFamily="49" charset="0"/>
              <a:buChar char="o"/>
            </a:pPr>
            <a:endParaRPr lang="en-US" sz="2200" dirty="0"/>
          </a:p>
          <a:p>
            <a:pPr>
              <a:buFont typeface="Courier New" panose="02070309020205020404" pitchFamily="49" charset="0"/>
              <a:buChar char="o"/>
            </a:pPr>
            <a:r>
              <a:rPr lang="en-US" sz="2200" dirty="0"/>
              <a:t>Run separate trials  or trial 1 may have been completed in the past and you can propose a responder or non-responder only trial for trial 2</a:t>
            </a:r>
          </a:p>
          <a:p>
            <a:pPr lvl="1">
              <a:buFont typeface="Courier New" panose="02070309020205020404" pitchFamily="49" charset="0"/>
              <a:buChar char="o"/>
            </a:pPr>
            <a:endParaRPr lang="en-US" sz="2400" dirty="0"/>
          </a:p>
          <a:p>
            <a:pPr marL="128016" lvl="1" indent="0" algn="ctr">
              <a:buNone/>
            </a:pPr>
            <a:r>
              <a:rPr lang="en-US" sz="2400" dirty="0">
                <a:solidFill>
                  <a:srgbClr val="FF0000"/>
                </a:solidFill>
              </a:rPr>
              <a:t>Combining the best treatment for each stage, obtained from separate randomized trials does not necessarily give you the best DTR</a:t>
            </a:r>
          </a:p>
        </p:txBody>
      </p:sp>
      <p:sp>
        <p:nvSpPr>
          <p:cNvPr id="5" name="Slide Number Placeholder 4"/>
          <p:cNvSpPr>
            <a:spLocks noGrp="1"/>
          </p:cNvSpPr>
          <p:nvPr>
            <p:ph type="sldNum" sz="quarter" idx="12"/>
          </p:nvPr>
        </p:nvSpPr>
        <p:spPr/>
        <p:txBody>
          <a:bodyPr/>
          <a:lstStyle/>
          <a:p>
            <a:fld id="{A5D432E4-8F8F-48E2-A77C-E301F9F96909}" type="slidenum">
              <a:rPr lang="en-US" smtClean="0"/>
              <a:t>74</a:t>
            </a:fld>
            <a:endParaRPr lang="en-US" dirty="0"/>
          </a:p>
        </p:txBody>
      </p:sp>
    </p:spTree>
    <p:extLst>
      <p:ext uri="{BB962C8B-B14F-4D97-AF65-F5344CB8AC3E}">
        <p14:creationId xmlns:p14="http://schemas.microsoft.com/office/powerpoint/2010/main" val="2038015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p:txBody>
          <a:bodyPr>
            <a:normAutofit/>
          </a:bodyPr>
          <a:lstStyle/>
          <a:p>
            <a:r>
              <a:rPr lang="en-US" sz="2200" dirty="0"/>
              <a:t>Potential Problem 1: </a:t>
            </a:r>
            <a:r>
              <a:rPr lang="en-US" sz="2200" b="1" dirty="0"/>
              <a:t>Delayed Effects</a:t>
            </a:r>
          </a:p>
          <a:p>
            <a:pPr lvl="1"/>
            <a:r>
              <a:rPr lang="en-US" sz="2000" dirty="0"/>
              <a:t>Short term effectiveness of initial treatment does not capture its long term effectiveness when followed by subsequent treatment</a:t>
            </a:r>
          </a:p>
          <a:p>
            <a:pPr>
              <a:buFont typeface="Courier New" panose="02070309020205020404" pitchFamily="49" charset="0"/>
              <a:buChar char="o"/>
            </a:pPr>
            <a:r>
              <a:rPr lang="en-US" sz="2200" b="1" dirty="0"/>
              <a:t>Positive Synergies</a:t>
            </a:r>
            <a:r>
              <a:rPr lang="en-US" sz="2200" dirty="0"/>
              <a:t>: Treatment E may not appear best initially but may have enhanced long term effectiveness when followed by a particular treatment</a:t>
            </a:r>
          </a:p>
          <a:p>
            <a:pPr>
              <a:buFont typeface="Courier New" panose="02070309020205020404" pitchFamily="49" charset="0"/>
              <a:buChar char="o"/>
            </a:pPr>
            <a:r>
              <a:rPr lang="en-US" sz="2200" b="1" dirty="0"/>
              <a:t>Negative Synergies</a:t>
            </a:r>
            <a:r>
              <a:rPr lang="en-US" sz="2200" dirty="0"/>
              <a:t>: Treatment P may produce a higher proportion of responders initially but also result in side effects that reduce the effectiveness or variety of subsequent treatments for those that respond or burden imposed by treatment P may be sufficiently high so that non-responders are less likely to adhere to subsequent treatments</a:t>
            </a:r>
          </a:p>
          <a:p>
            <a:pPr>
              <a:buFont typeface="Courier New" panose="02070309020205020404" pitchFamily="49" charset="0"/>
              <a:buChar char="o"/>
            </a:pPr>
            <a:r>
              <a:rPr lang="en-US" sz="2200" u="sng" dirty="0"/>
              <a:t>Example</a:t>
            </a:r>
            <a:r>
              <a:rPr lang="en-US" sz="2200" dirty="0"/>
              <a:t>: In the kidney cancer setting…</a:t>
            </a:r>
          </a:p>
        </p:txBody>
      </p:sp>
      <p:sp>
        <p:nvSpPr>
          <p:cNvPr id="5" name="Slide Number Placeholder 4"/>
          <p:cNvSpPr>
            <a:spLocks noGrp="1"/>
          </p:cNvSpPr>
          <p:nvPr>
            <p:ph type="sldNum" sz="quarter" idx="12"/>
          </p:nvPr>
        </p:nvSpPr>
        <p:spPr/>
        <p:txBody>
          <a:bodyPr/>
          <a:lstStyle/>
          <a:p>
            <a:fld id="{A5D432E4-8F8F-48E2-A77C-E301F9F96909}" type="slidenum">
              <a:rPr lang="en-US" smtClean="0"/>
              <a:t>75</a:t>
            </a:fld>
            <a:endParaRPr lang="en-US" dirty="0"/>
          </a:p>
        </p:txBody>
      </p:sp>
    </p:spTree>
    <p:extLst>
      <p:ext uri="{BB962C8B-B14F-4D97-AF65-F5344CB8AC3E}">
        <p14:creationId xmlns:p14="http://schemas.microsoft.com/office/powerpoint/2010/main" val="3686828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4" name="Rounded Rectangle 3"/>
          <p:cNvSpPr/>
          <p:nvPr/>
        </p:nvSpPr>
        <p:spPr>
          <a:xfrm>
            <a:off x="1143000" y="36957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19476" y="3785800"/>
            <a:ext cx="12954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Entry</a:t>
            </a:r>
          </a:p>
        </p:txBody>
      </p:sp>
      <p:cxnSp>
        <p:nvCxnSpPr>
          <p:cNvPr id="7" name="Straight Arrow Connector 6"/>
          <p:cNvCxnSpPr>
            <a:endCxn id="13" idx="1"/>
          </p:cNvCxnSpPr>
          <p:nvPr/>
        </p:nvCxnSpPr>
        <p:spPr>
          <a:xfrm>
            <a:off x="2316480" y="3901440"/>
            <a:ext cx="1023620" cy="555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a:endCxn id="9" idx="1"/>
          </p:cNvCxnSpPr>
          <p:nvPr/>
        </p:nvCxnSpPr>
        <p:spPr>
          <a:xfrm flipV="1">
            <a:off x="2316480" y="3377000"/>
            <a:ext cx="960120" cy="524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276600" y="3238500"/>
            <a:ext cx="1143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Pazopanib</a:t>
            </a:r>
          </a:p>
        </p:txBody>
      </p:sp>
      <p:sp>
        <p:nvSpPr>
          <p:cNvPr id="12" name="TextBox 11"/>
          <p:cNvSpPr txBox="1"/>
          <p:nvPr/>
        </p:nvSpPr>
        <p:spPr>
          <a:xfrm>
            <a:off x="3276600" y="3771900"/>
            <a:ext cx="1143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Everolimus</a:t>
            </a:r>
          </a:p>
        </p:txBody>
      </p:sp>
      <p:sp>
        <p:nvSpPr>
          <p:cNvPr id="13" name="TextBox 12"/>
          <p:cNvSpPr txBox="1"/>
          <p:nvPr/>
        </p:nvSpPr>
        <p:spPr>
          <a:xfrm>
            <a:off x="3340100" y="4318000"/>
            <a:ext cx="1143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Bevacizumab</a:t>
            </a:r>
          </a:p>
        </p:txBody>
      </p:sp>
      <p:cxnSp>
        <p:nvCxnSpPr>
          <p:cNvPr id="14" name="Straight Arrow Connector 13"/>
          <p:cNvCxnSpPr/>
          <p:nvPr/>
        </p:nvCxnSpPr>
        <p:spPr>
          <a:xfrm>
            <a:off x="2316480" y="3901440"/>
            <a:ext cx="96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43000" y="2514600"/>
            <a:ext cx="3276600" cy="369332"/>
          </a:xfrm>
          <a:prstGeom prst="rect">
            <a:avLst/>
          </a:prstGeom>
          <a:noFill/>
        </p:spPr>
        <p:txBody>
          <a:bodyPr wrap="square" rtlCol="0">
            <a:spAutoFit/>
          </a:bodyPr>
          <a:lstStyle/>
          <a:p>
            <a:pPr algn="ctr"/>
            <a:r>
              <a:rPr lang="en-US" dirty="0"/>
              <a:t>Trial 1</a:t>
            </a:r>
          </a:p>
        </p:txBody>
      </p:sp>
      <p:sp>
        <p:nvSpPr>
          <p:cNvPr id="16" name="TextBox 15"/>
          <p:cNvSpPr txBox="1"/>
          <p:nvPr/>
        </p:nvSpPr>
        <p:spPr>
          <a:xfrm>
            <a:off x="6845300" y="2559034"/>
            <a:ext cx="3276600" cy="369332"/>
          </a:xfrm>
          <a:prstGeom prst="rect">
            <a:avLst/>
          </a:prstGeom>
          <a:noFill/>
        </p:spPr>
        <p:txBody>
          <a:bodyPr wrap="square" rtlCol="0">
            <a:spAutoFit/>
          </a:bodyPr>
          <a:lstStyle/>
          <a:p>
            <a:pPr algn="ctr"/>
            <a:r>
              <a:rPr lang="en-US" dirty="0"/>
              <a:t>Trial 2</a:t>
            </a:r>
          </a:p>
        </p:txBody>
      </p:sp>
      <p:sp>
        <p:nvSpPr>
          <p:cNvPr id="17" name="Rounded Rectangle 16"/>
          <p:cNvSpPr/>
          <p:nvPr/>
        </p:nvSpPr>
        <p:spPr>
          <a:xfrm>
            <a:off x="6578600" y="3458865"/>
            <a:ext cx="16764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TextBox 17"/>
          <p:cNvSpPr txBox="1"/>
          <p:nvPr/>
        </p:nvSpPr>
        <p:spPr>
          <a:xfrm>
            <a:off x="6578600" y="3573828"/>
            <a:ext cx="1676400" cy="461665"/>
          </a:xfrm>
          <a:prstGeom prst="rect">
            <a:avLst/>
          </a:prstGeom>
          <a:noFill/>
          <a:ln>
            <a:noFill/>
          </a:ln>
        </p:spPr>
        <p:txBody>
          <a:bodyPr wrap="square" rtlCol="0">
            <a:spAutoFit/>
          </a:bodyPr>
          <a:lstStyle/>
          <a:p>
            <a:pPr algn="ctr"/>
            <a:r>
              <a:rPr lang="en-US" sz="1200" dirty="0">
                <a:latin typeface="Times New Roman" pitchFamily="18" charset="0"/>
                <a:cs typeface="Times New Roman" pitchFamily="18" charset="0"/>
              </a:rPr>
              <a:t>No Response (disease progression)</a:t>
            </a:r>
          </a:p>
        </p:txBody>
      </p:sp>
      <p:cxnSp>
        <p:nvCxnSpPr>
          <p:cNvPr id="20" name="Straight Arrow Connector 19"/>
          <p:cNvCxnSpPr/>
          <p:nvPr/>
        </p:nvCxnSpPr>
        <p:spPr>
          <a:xfrm>
            <a:off x="8441489" y="37591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8441489" y="34265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9173008" y="3301869"/>
            <a:ext cx="16002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Bevacizumab</a:t>
            </a:r>
          </a:p>
        </p:txBody>
      </p:sp>
      <p:sp>
        <p:nvSpPr>
          <p:cNvPr id="23" name="TextBox 22"/>
          <p:cNvSpPr txBox="1"/>
          <p:nvPr/>
        </p:nvSpPr>
        <p:spPr>
          <a:xfrm>
            <a:off x="9173008" y="3964837"/>
            <a:ext cx="1524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Everolimus</a:t>
            </a:r>
          </a:p>
        </p:txBody>
      </p:sp>
      <p:sp>
        <p:nvSpPr>
          <p:cNvPr id="24" name="TextBox 23"/>
          <p:cNvSpPr txBox="1"/>
          <p:nvPr/>
        </p:nvSpPr>
        <p:spPr>
          <a:xfrm>
            <a:off x="2312871" y="5117100"/>
            <a:ext cx="3463624" cy="1200329"/>
          </a:xfrm>
          <a:prstGeom prst="rect">
            <a:avLst/>
          </a:prstGeom>
          <a:noFill/>
        </p:spPr>
        <p:txBody>
          <a:bodyPr wrap="square" rtlCol="0">
            <a:spAutoFit/>
          </a:bodyPr>
          <a:lstStyle/>
          <a:p>
            <a:r>
              <a:rPr lang="en-US" dirty="0"/>
              <a:t>Response Rate:</a:t>
            </a:r>
          </a:p>
          <a:p>
            <a:r>
              <a:rPr lang="en-US" dirty="0"/>
              <a:t>   P: 50%</a:t>
            </a:r>
          </a:p>
          <a:p>
            <a:r>
              <a:rPr lang="en-US" dirty="0"/>
              <a:t>   E: 40%</a:t>
            </a:r>
          </a:p>
          <a:p>
            <a:r>
              <a:rPr lang="en-US" dirty="0"/>
              <a:t>   B: 35%</a:t>
            </a:r>
          </a:p>
        </p:txBody>
      </p:sp>
      <p:sp>
        <p:nvSpPr>
          <p:cNvPr id="25" name="TextBox 24"/>
          <p:cNvSpPr txBox="1"/>
          <p:nvPr/>
        </p:nvSpPr>
        <p:spPr>
          <a:xfrm>
            <a:off x="6751788" y="4888515"/>
            <a:ext cx="3463624" cy="1754326"/>
          </a:xfrm>
          <a:prstGeom prst="rect">
            <a:avLst/>
          </a:prstGeom>
          <a:noFill/>
        </p:spPr>
        <p:txBody>
          <a:bodyPr wrap="square" rtlCol="0">
            <a:spAutoFit/>
          </a:bodyPr>
          <a:lstStyle/>
          <a:p>
            <a:r>
              <a:rPr lang="en-US" dirty="0"/>
              <a:t>Find non-responders to P and compare 2</a:t>
            </a:r>
            <a:r>
              <a:rPr lang="en-US" baseline="30000" dirty="0"/>
              <a:t>nd</a:t>
            </a:r>
            <a:r>
              <a:rPr lang="en-US" dirty="0"/>
              <a:t> stage treatments</a:t>
            </a:r>
          </a:p>
          <a:p>
            <a:endParaRPr lang="en-US" dirty="0"/>
          </a:p>
          <a:p>
            <a:r>
              <a:rPr lang="en-US" dirty="0"/>
              <a:t>Response Rate: </a:t>
            </a:r>
          </a:p>
          <a:p>
            <a:r>
              <a:rPr lang="en-US" dirty="0"/>
              <a:t>	B: 10%</a:t>
            </a:r>
          </a:p>
          <a:p>
            <a:r>
              <a:rPr lang="en-US" dirty="0"/>
              <a:t>       E: 20%</a:t>
            </a:r>
          </a:p>
        </p:txBody>
      </p:sp>
      <p:sp>
        <p:nvSpPr>
          <p:cNvPr id="26" name="Slide Number Placeholder 25"/>
          <p:cNvSpPr>
            <a:spLocks noGrp="1"/>
          </p:cNvSpPr>
          <p:nvPr>
            <p:ph type="sldNum" sz="quarter" idx="12"/>
          </p:nvPr>
        </p:nvSpPr>
        <p:spPr/>
        <p:txBody>
          <a:bodyPr/>
          <a:lstStyle/>
          <a:p>
            <a:fld id="{A5D432E4-8F8F-48E2-A77C-E301F9F96909}" type="slidenum">
              <a:rPr lang="en-US" smtClean="0"/>
              <a:t>76</a:t>
            </a:fld>
            <a:endParaRPr lang="en-US" dirty="0"/>
          </a:p>
        </p:txBody>
      </p:sp>
      <p:sp>
        <p:nvSpPr>
          <p:cNvPr id="27" name="TextBox 26"/>
          <p:cNvSpPr txBox="1"/>
          <p:nvPr/>
        </p:nvSpPr>
        <p:spPr>
          <a:xfrm>
            <a:off x="2066240" y="3724245"/>
            <a:ext cx="246631" cy="338554"/>
          </a:xfrm>
          <a:prstGeom prst="rect">
            <a:avLst/>
          </a:prstGeom>
          <a:noFill/>
          <a:ln>
            <a:noFill/>
          </a:ln>
        </p:spPr>
        <p:txBody>
          <a:bodyPr wrap="square" rtlCol="0">
            <a:spAutoFit/>
          </a:bodyPr>
          <a:lstStyle/>
          <a:p>
            <a:r>
              <a:rPr lang="en-US" sz="1600" dirty="0"/>
              <a:t>R</a:t>
            </a:r>
          </a:p>
        </p:txBody>
      </p:sp>
      <p:sp>
        <p:nvSpPr>
          <p:cNvPr id="3" name="Oval 2"/>
          <p:cNvSpPr/>
          <p:nvPr/>
        </p:nvSpPr>
        <p:spPr>
          <a:xfrm>
            <a:off x="2066240" y="3732164"/>
            <a:ext cx="253850" cy="3306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87639" y="3596912"/>
            <a:ext cx="246631" cy="338554"/>
          </a:xfrm>
          <a:prstGeom prst="rect">
            <a:avLst/>
          </a:prstGeom>
          <a:noFill/>
          <a:ln>
            <a:noFill/>
          </a:ln>
        </p:spPr>
        <p:txBody>
          <a:bodyPr wrap="square" rtlCol="0">
            <a:spAutoFit/>
          </a:bodyPr>
          <a:lstStyle/>
          <a:p>
            <a:r>
              <a:rPr lang="en-US" sz="1600" dirty="0"/>
              <a:t>R</a:t>
            </a:r>
          </a:p>
        </p:txBody>
      </p:sp>
      <p:sp>
        <p:nvSpPr>
          <p:cNvPr id="29" name="Oval 28"/>
          <p:cNvSpPr/>
          <p:nvPr/>
        </p:nvSpPr>
        <p:spPr>
          <a:xfrm>
            <a:off x="8187639" y="3604831"/>
            <a:ext cx="253850" cy="3306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099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24" name="TextBox 23"/>
          <p:cNvSpPr txBox="1"/>
          <p:nvPr/>
        </p:nvSpPr>
        <p:spPr>
          <a:xfrm>
            <a:off x="891540" y="4937361"/>
            <a:ext cx="10919460" cy="2062103"/>
          </a:xfrm>
          <a:prstGeom prst="rect">
            <a:avLst/>
          </a:prstGeom>
          <a:noFill/>
        </p:spPr>
        <p:txBody>
          <a:bodyPr wrap="square" rtlCol="0">
            <a:spAutoFit/>
          </a:bodyPr>
          <a:lstStyle/>
          <a:p>
            <a:r>
              <a:rPr lang="en-US" sz="2000" dirty="0"/>
              <a:t>DTRs from 2 trials: 1) </a:t>
            </a:r>
            <a:r>
              <a:rPr lang="en-US" sz="2000" dirty="0">
                <a:solidFill>
                  <a:srgbClr val="FF0000"/>
                </a:solidFill>
              </a:rPr>
              <a:t>P followed by B for non-responders (continue P for responders)</a:t>
            </a:r>
            <a:r>
              <a:rPr lang="en-US" sz="2000" dirty="0"/>
              <a:t>: </a:t>
            </a:r>
          </a:p>
          <a:p>
            <a:r>
              <a:rPr lang="en-US" sz="2000" dirty="0"/>
              <a:t>                                       Overall response rate: 50%+50%*10%= 55%</a:t>
            </a:r>
          </a:p>
          <a:p>
            <a:r>
              <a:rPr lang="en-US" sz="2000" dirty="0"/>
              <a:t>                           2) </a:t>
            </a:r>
            <a:r>
              <a:rPr lang="en-US" sz="2000" dirty="0">
                <a:solidFill>
                  <a:srgbClr val="FFC000"/>
                </a:solidFill>
              </a:rPr>
              <a:t>P followed by E for non-responders (continue P for responders)</a:t>
            </a:r>
            <a:r>
              <a:rPr lang="en-US" sz="2000" dirty="0"/>
              <a:t>: </a:t>
            </a:r>
          </a:p>
          <a:p>
            <a:r>
              <a:rPr lang="en-US" sz="2000" dirty="0"/>
              <a:t>                                        Overall response rate: 50%+50%*20%= 60%</a:t>
            </a:r>
          </a:p>
          <a:p>
            <a:endParaRPr lang="en-US" sz="800" dirty="0"/>
          </a:p>
          <a:p>
            <a:r>
              <a:rPr lang="en-US" sz="2000" dirty="0"/>
              <a:t>Result: Best DTR is </a:t>
            </a:r>
            <a:r>
              <a:rPr lang="en-US" sz="2000" dirty="0">
                <a:solidFill>
                  <a:srgbClr val="FFC000"/>
                </a:solidFill>
              </a:rPr>
              <a:t>P followed by E for non-responders (continue P for responders)</a:t>
            </a:r>
          </a:p>
          <a:p>
            <a:endParaRPr lang="en-US" sz="2000" dirty="0"/>
          </a:p>
        </p:txBody>
      </p:sp>
      <p:sp>
        <p:nvSpPr>
          <p:cNvPr id="25" name="Slide Number Placeholder 24"/>
          <p:cNvSpPr>
            <a:spLocks noGrp="1"/>
          </p:cNvSpPr>
          <p:nvPr>
            <p:ph type="sldNum" sz="quarter" idx="12"/>
          </p:nvPr>
        </p:nvSpPr>
        <p:spPr/>
        <p:txBody>
          <a:bodyPr/>
          <a:lstStyle/>
          <a:p>
            <a:fld id="{A5D432E4-8F8F-48E2-A77C-E301F9F96909}" type="slidenum">
              <a:rPr lang="en-US" smtClean="0"/>
              <a:t>77</a:t>
            </a:fld>
            <a:endParaRPr lang="en-US" dirty="0"/>
          </a:p>
        </p:txBody>
      </p:sp>
      <p:sp>
        <p:nvSpPr>
          <p:cNvPr id="26" name="Rounded Rectangle 25"/>
          <p:cNvSpPr/>
          <p:nvPr/>
        </p:nvSpPr>
        <p:spPr>
          <a:xfrm>
            <a:off x="1143000" y="36957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019476" y="3785800"/>
            <a:ext cx="12954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Entry</a:t>
            </a:r>
          </a:p>
        </p:txBody>
      </p:sp>
      <p:cxnSp>
        <p:nvCxnSpPr>
          <p:cNvPr id="28" name="Straight Arrow Connector 27"/>
          <p:cNvCxnSpPr>
            <a:endCxn id="32" idx="1"/>
          </p:cNvCxnSpPr>
          <p:nvPr/>
        </p:nvCxnSpPr>
        <p:spPr>
          <a:xfrm>
            <a:off x="2316480" y="3901440"/>
            <a:ext cx="1023620" cy="555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30" idx="1"/>
          </p:cNvCxnSpPr>
          <p:nvPr/>
        </p:nvCxnSpPr>
        <p:spPr>
          <a:xfrm flipV="1">
            <a:off x="2316480" y="3377000"/>
            <a:ext cx="960120" cy="524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276600" y="3238500"/>
            <a:ext cx="1143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Pazopanib</a:t>
            </a:r>
          </a:p>
        </p:txBody>
      </p:sp>
      <p:sp>
        <p:nvSpPr>
          <p:cNvPr id="31" name="TextBox 30"/>
          <p:cNvSpPr txBox="1"/>
          <p:nvPr/>
        </p:nvSpPr>
        <p:spPr>
          <a:xfrm>
            <a:off x="3276600" y="3771900"/>
            <a:ext cx="1143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Everolimus</a:t>
            </a:r>
          </a:p>
        </p:txBody>
      </p:sp>
      <p:sp>
        <p:nvSpPr>
          <p:cNvPr id="32" name="TextBox 31"/>
          <p:cNvSpPr txBox="1"/>
          <p:nvPr/>
        </p:nvSpPr>
        <p:spPr>
          <a:xfrm>
            <a:off x="3340100" y="4318000"/>
            <a:ext cx="1143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Bevacizumab</a:t>
            </a:r>
          </a:p>
        </p:txBody>
      </p:sp>
      <p:cxnSp>
        <p:nvCxnSpPr>
          <p:cNvPr id="33" name="Straight Arrow Connector 32"/>
          <p:cNvCxnSpPr/>
          <p:nvPr/>
        </p:nvCxnSpPr>
        <p:spPr>
          <a:xfrm>
            <a:off x="2316480" y="3901440"/>
            <a:ext cx="96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43000" y="2514600"/>
            <a:ext cx="3276600" cy="369332"/>
          </a:xfrm>
          <a:prstGeom prst="rect">
            <a:avLst/>
          </a:prstGeom>
          <a:noFill/>
        </p:spPr>
        <p:txBody>
          <a:bodyPr wrap="square" rtlCol="0">
            <a:spAutoFit/>
          </a:bodyPr>
          <a:lstStyle/>
          <a:p>
            <a:pPr algn="ctr"/>
            <a:r>
              <a:rPr lang="en-US" dirty="0"/>
              <a:t>Trial 1</a:t>
            </a:r>
          </a:p>
        </p:txBody>
      </p:sp>
      <p:sp>
        <p:nvSpPr>
          <p:cNvPr id="35" name="TextBox 34"/>
          <p:cNvSpPr txBox="1"/>
          <p:nvPr/>
        </p:nvSpPr>
        <p:spPr>
          <a:xfrm>
            <a:off x="6845300" y="2559034"/>
            <a:ext cx="3276600" cy="369332"/>
          </a:xfrm>
          <a:prstGeom prst="rect">
            <a:avLst/>
          </a:prstGeom>
          <a:noFill/>
        </p:spPr>
        <p:txBody>
          <a:bodyPr wrap="square" rtlCol="0">
            <a:spAutoFit/>
          </a:bodyPr>
          <a:lstStyle/>
          <a:p>
            <a:pPr algn="ctr"/>
            <a:r>
              <a:rPr lang="en-US" dirty="0"/>
              <a:t>Trial 2</a:t>
            </a:r>
          </a:p>
        </p:txBody>
      </p:sp>
      <p:sp>
        <p:nvSpPr>
          <p:cNvPr id="36" name="Rounded Rectangle 35"/>
          <p:cNvSpPr/>
          <p:nvPr/>
        </p:nvSpPr>
        <p:spPr>
          <a:xfrm>
            <a:off x="6578600" y="3458865"/>
            <a:ext cx="16764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TextBox 36"/>
          <p:cNvSpPr txBox="1"/>
          <p:nvPr/>
        </p:nvSpPr>
        <p:spPr>
          <a:xfrm>
            <a:off x="6578600" y="3573828"/>
            <a:ext cx="1676400" cy="461665"/>
          </a:xfrm>
          <a:prstGeom prst="rect">
            <a:avLst/>
          </a:prstGeom>
          <a:noFill/>
          <a:ln>
            <a:noFill/>
          </a:ln>
        </p:spPr>
        <p:txBody>
          <a:bodyPr wrap="square" rtlCol="0">
            <a:spAutoFit/>
          </a:bodyPr>
          <a:lstStyle/>
          <a:p>
            <a:pPr algn="ctr"/>
            <a:r>
              <a:rPr lang="en-US" sz="1200" dirty="0">
                <a:latin typeface="Times New Roman" pitchFamily="18" charset="0"/>
                <a:cs typeface="Times New Roman" pitchFamily="18" charset="0"/>
              </a:rPr>
              <a:t>No Response (disease progression)</a:t>
            </a:r>
          </a:p>
        </p:txBody>
      </p:sp>
      <p:cxnSp>
        <p:nvCxnSpPr>
          <p:cNvPr id="38" name="Straight Arrow Connector 37"/>
          <p:cNvCxnSpPr/>
          <p:nvPr/>
        </p:nvCxnSpPr>
        <p:spPr>
          <a:xfrm>
            <a:off x="8441489" y="37591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8441489" y="34265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9173008" y="3301869"/>
            <a:ext cx="16002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Bevacizumab</a:t>
            </a:r>
          </a:p>
        </p:txBody>
      </p:sp>
      <p:sp>
        <p:nvSpPr>
          <p:cNvPr id="41" name="TextBox 40"/>
          <p:cNvSpPr txBox="1"/>
          <p:nvPr/>
        </p:nvSpPr>
        <p:spPr>
          <a:xfrm>
            <a:off x="9173008" y="3964837"/>
            <a:ext cx="1524000" cy="276999"/>
          </a:xfrm>
          <a:prstGeom prst="rect">
            <a:avLst/>
          </a:prstGeom>
          <a:noFill/>
          <a:ln>
            <a:solidFill>
              <a:schemeClr val="tx1"/>
            </a:solidFill>
          </a:ln>
        </p:spPr>
        <p:txBody>
          <a:bodyPr wrap="square" rtlCol="0">
            <a:spAutoFit/>
          </a:bodyPr>
          <a:lstStyle/>
          <a:p>
            <a:pPr algn="ctr"/>
            <a:r>
              <a:rPr lang="en-US" sz="1200" dirty="0">
                <a:latin typeface="Times New Roman" pitchFamily="18" charset="0"/>
                <a:cs typeface="Times New Roman" pitchFamily="18" charset="0"/>
              </a:rPr>
              <a:t>Everolimus</a:t>
            </a:r>
          </a:p>
        </p:txBody>
      </p:sp>
      <p:sp>
        <p:nvSpPr>
          <p:cNvPr id="42" name="TextBox 41"/>
          <p:cNvSpPr txBox="1"/>
          <p:nvPr/>
        </p:nvSpPr>
        <p:spPr>
          <a:xfrm>
            <a:off x="2066240" y="3724245"/>
            <a:ext cx="246631" cy="338554"/>
          </a:xfrm>
          <a:prstGeom prst="rect">
            <a:avLst/>
          </a:prstGeom>
          <a:noFill/>
          <a:ln>
            <a:noFill/>
          </a:ln>
        </p:spPr>
        <p:txBody>
          <a:bodyPr wrap="square" rtlCol="0">
            <a:spAutoFit/>
          </a:bodyPr>
          <a:lstStyle/>
          <a:p>
            <a:r>
              <a:rPr lang="en-US" sz="1600" dirty="0"/>
              <a:t>R</a:t>
            </a:r>
          </a:p>
        </p:txBody>
      </p:sp>
      <p:sp>
        <p:nvSpPr>
          <p:cNvPr id="43" name="Oval 42"/>
          <p:cNvSpPr/>
          <p:nvPr/>
        </p:nvSpPr>
        <p:spPr>
          <a:xfrm>
            <a:off x="2066240" y="3732164"/>
            <a:ext cx="253850" cy="3306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187639" y="3596912"/>
            <a:ext cx="246631" cy="338554"/>
          </a:xfrm>
          <a:prstGeom prst="rect">
            <a:avLst/>
          </a:prstGeom>
          <a:noFill/>
          <a:ln>
            <a:noFill/>
          </a:ln>
        </p:spPr>
        <p:txBody>
          <a:bodyPr wrap="square" rtlCol="0">
            <a:spAutoFit/>
          </a:bodyPr>
          <a:lstStyle/>
          <a:p>
            <a:r>
              <a:rPr lang="en-US" sz="1600" dirty="0"/>
              <a:t>R</a:t>
            </a:r>
          </a:p>
        </p:txBody>
      </p:sp>
      <p:sp>
        <p:nvSpPr>
          <p:cNvPr id="45" name="Oval 44"/>
          <p:cNvSpPr/>
          <p:nvPr/>
        </p:nvSpPr>
        <p:spPr>
          <a:xfrm>
            <a:off x="8187639" y="3604831"/>
            <a:ext cx="253850" cy="3306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44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p:txBody>
          <a:bodyPr>
            <a:normAutofit lnSpcReduction="10000"/>
          </a:bodyPr>
          <a:lstStyle/>
          <a:p>
            <a:r>
              <a:rPr lang="en-US" sz="2200" dirty="0"/>
              <a:t>But what about the other possible DTRs?</a:t>
            </a:r>
          </a:p>
          <a:p>
            <a:pPr>
              <a:buFont typeface="Courier New" panose="02070309020205020404" pitchFamily="49" charset="0"/>
              <a:buChar char="o"/>
            </a:pPr>
            <a:r>
              <a:rPr lang="en-US" sz="2200" dirty="0">
                <a:solidFill>
                  <a:srgbClr val="00B050"/>
                </a:solidFill>
              </a:rPr>
              <a:t>First begin with E, if you respond continue E, if you do not respond, switch to  B</a:t>
            </a:r>
          </a:p>
          <a:p>
            <a:pPr>
              <a:buFont typeface="Courier New" panose="02070309020205020404" pitchFamily="49" charset="0"/>
              <a:buChar char="o"/>
            </a:pPr>
            <a:r>
              <a:rPr lang="en-US" sz="2200" dirty="0">
                <a:solidFill>
                  <a:srgbClr val="92D050"/>
                </a:solidFill>
              </a:rPr>
              <a:t>First begin with E, if you respond continue E, if you do not respond, switch to  P</a:t>
            </a:r>
          </a:p>
          <a:p>
            <a:pPr>
              <a:buFont typeface="Courier New" panose="02070309020205020404" pitchFamily="49" charset="0"/>
              <a:buChar char="o"/>
            </a:pPr>
            <a:r>
              <a:rPr lang="en-US" sz="2200" dirty="0">
                <a:solidFill>
                  <a:srgbClr val="0070C0"/>
                </a:solidFill>
              </a:rPr>
              <a:t>First begin with B, if you respond continue B, if you do not respond, switch to  P</a:t>
            </a:r>
          </a:p>
          <a:p>
            <a:pPr>
              <a:buFont typeface="Courier New" panose="02070309020205020404" pitchFamily="49" charset="0"/>
              <a:buChar char="o"/>
            </a:pPr>
            <a:r>
              <a:rPr lang="en-US" sz="2200" dirty="0">
                <a:solidFill>
                  <a:srgbClr val="00B0F0"/>
                </a:solidFill>
              </a:rPr>
              <a:t>First begin with B, if you respond continue B, if you do not respond, switch to  E</a:t>
            </a:r>
          </a:p>
          <a:p>
            <a:r>
              <a:rPr lang="en-US" sz="2200" b="1" dirty="0"/>
              <a:t>We never tested these</a:t>
            </a:r>
            <a:r>
              <a:rPr lang="en-US" sz="2200" dirty="0"/>
              <a:t>! Consider if E is given first (40% response) and then B is given to non-responders (40% response) </a:t>
            </a:r>
          </a:p>
          <a:p>
            <a:pPr lvl="1"/>
            <a:r>
              <a:rPr lang="en-US" sz="2200" dirty="0"/>
              <a:t>Overall response rate for </a:t>
            </a:r>
            <a:r>
              <a:rPr lang="en-US" sz="2200" dirty="0">
                <a:solidFill>
                  <a:srgbClr val="00B050"/>
                </a:solidFill>
              </a:rPr>
              <a:t>E followed by B for non-responders (continue E for responders) </a:t>
            </a:r>
            <a:r>
              <a:rPr lang="en-US" sz="2200" dirty="0"/>
              <a:t>is 40%+60%*40%=64% &gt; 60% for </a:t>
            </a:r>
            <a:r>
              <a:rPr lang="en-US" sz="2200" dirty="0">
                <a:solidFill>
                  <a:srgbClr val="FFC000"/>
                </a:solidFill>
              </a:rPr>
              <a:t>P followed by E for non-responders (continue P for responders)</a:t>
            </a:r>
          </a:p>
        </p:txBody>
      </p:sp>
      <p:sp>
        <p:nvSpPr>
          <p:cNvPr id="5" name="Slide Number Placeholder 4"/>
          <p:cNvSpPr>
            <a:spLocks noGrp="1"/>
          </p:cNvSpPr>
          <p:nvPr>
            <p:ph type="sldNum" sz="quarter" idx="12"/>
          </p:nvPr>
        </p:nvSpPr>
        <p:spPr/>
        <p:txBody>
          <a:bodyPr/>
          <a:lstStyle/>
          <a:p>
            <a:fld id="{A5D432E4-8F8F-48E2-A77C-E301F9F96909}" type="slidenum">
              <a:rPr lang="en-US" smtClean="0"/>
              <a:t>78</a:t>
            </a:fld>
            <a:endParaRPr lang="en-US" dirty="0"/>
          </a:p>
        </p:txBody>
      </p:sp>
    </p:spTree>
    <p:extLst>
      <p:ext uri="{BB962C8B-B14F-4D97-AF65-F5344CB8AC3E}">
        <p14:creationId xmlns:p14="http://schemas.microsoft.com/office/powerpoint/2010/main" val="1797918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a:xfrm>
            <a:off x="1024128" y="1993900"/>
            <a:ext cx="9720071" cy="4455160"/>
          </a:xfrm>
        </p:spPr>
        <p:txBody>
          <a:bodyPr>
            <a:normAutofit/>
          </a:bodyPr>
          <a:lstStyle/>
          <a:p>
            <a:endParaRPr lang="en-US" sz="2200" dirty="0"/>
          </a:p>
          <a:p>
            <a:r>
              <a:rPr lang="en-US" sz="2400" dirty="0"/>
              <a:t>Potential Problem 2: </a:t>
            </a:r>
            <a:r>
              <a:rPr lang="en-US" sz="2400" b="1" dirty="0"/>
              <a:t>Selection Effect: Enrollment</a:t>
            </a:r>
          </a:p>
          <a:p>
            <a:pPr lvl="1"/>
            <a:r>
              <a:rPr lang="en-US" sz="2200" dirty="0"/>
              <a:t>People who enroll single stage trials differ from those in a SMART</a:t>
            </a:r>
          </a:p>
          <a:p>
            <a:pPr>
              <a:buFont typeface="Courier New" panose="02070309020205020404" pitchFamily="49" charset="0"/>
              <a:buChar char="o"/>
            </a:pPr>
            <a:r>
              <a:rPr lang="en-US" sz="2400" dirty="0"/>
              <a:t>We expect those who enroll in a SMART to be more generalizable </a:t>
            </a:r>
          </a:p>
          <a:p>
            <a:pPr>
              <a:buFont typeface="Courier New" panose="02070309020205020404" pitchFamily="49" charset="0"/>
              <a:buChar char="o"/>
            </a:pPr>
            <a:r>
              <a:rPr lang="en-US" sz="2400" dirty="0"/>
              <a:t>Non-responders in single stage trial may not represent the population of non-responders because demoralized people will not join the study</a:t>
            </a:r>
          </a:p>
          <a:p>
            <a:pPr lvl="1">
              <a:buFont typeface="Courier New" panose="02070309020205020404" pitchFamily="49" charset="0"/>
              <a:buChar char="o"/>
            </a:pPr>
            <a:r>
              <a:rPr lang="en-US" sz="2200" dirty="0"/>
              <a:t>In a SMART: both demoralized and motivated people are included and get re-randomized and you may learn that additional support is needed for demoralized non-responders to re-engage with treatment at second-stage</a:t>
            </a:r>
          </a:p>
          <a:p>
            <a:pPr>
              <a:buFont typeface="Courier New" panose="02070309020205020404" pitchFamily="49" charset="0"/>
              <a:buChar char="o"/>
            </a:pPr>
            <a:endParaRPr lang="en-US" sz="2200" dirty="0"/>
          </a:p>
        </p:txBody>
      </p:sp>
      <p:sp>
        <p:nvSpPr>
          <p:cNvPr id="5" name="Slide Number Placeholder 4"/>
          <p:cNvSpPr>
            <a:spLocks noGrp="1"/>
          </p:cNvSpPr>
          <p:nvPr>
            <p:ph type="sldNum" sz="quarter" idx="12"/>
          </p:nvPr>
        </p:nvSpPr>
        <p:spPr/>
        <p:txBody>
          <a:bodyPr/>
          <a:lstStyle/>
          <a:p>
            <a:fld id="{A5D432E4-8F8F-48E2-A77C-E301F9F96909}" type="slidenum">
              <a:rPr lang="en-US" smtClean="0"/>
              <a:t>79</a:t>
            </a:fld>
            <a:endParaRPr lang="en-US" dirty="0"/>
          </a:p>
        </p:txBody>
      </p:sp>
    </p:spTree>
    <p:extLst>
      <p:ext uri="{BB962C8B-B14F-4D97-AF65-F5344CB8AC3E}">
        <p14:creationId xmlns:p14="http://schemas.microsoft.com/office/powerpoint/2010/main" val="230421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rialx.com/curetalk/wp-content/blogs.dir/7/files/2011/01/Treatment_Chart_smal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77799"/>
            <a:ext cx="5820833" cy="656166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DCF266C-2C2B-4FD8-88EF-84D42B4CF5B3}" type="slidenum">
              <a:rPr lang="en-US" smtClean="0"/>
              <a:t>8</a:t>
            </a:fld>
            <a:endParaRPr lang="en-US" dirty="0"/>
          </a:p>
        </p:txBody>
      </p:sp>
    </p:spTree>
    <p:extLst>
      <p:ext uri="{BB962C8B-B14F-4D97-AF65-F5344CB8AC3E}">
        <p14:creationId xmlns:p14="http://schemas.microsoft.com/office/powerpoint/2010/main" val="17985805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a:xfrm>
            <a:off x="1024128" y="1993900"/>
            <a:ext cx="9720071" cy="4455160"/>
          </a:xfrm>
        </p:spPr>
        <p:txBody>
          <a:bodyPr>
            <a:normAutofit/>
          </a:bodyPr>
          <a:lstStyle/>
          <a:p>
            <a:endParaRPr lang="en-US" sz="2400" dirty="0"/>
          </a:p>
          <a:p>
            <a:r>
              <a:rPr lang="en-US" sz="2400" dirty="0"/>
              <a:t>Potential Problem 2: </a:t>
            </a:r>
            <a:r>
              <a:rPr lang="en-US" sz="2400" b="1" dirty="0"/>
              <a:t>Selection Effect: Enrollment</a:t>
            </a:r>
          </a:p>
          <a:p>
            <a:pPr lvl="1"/>
            <a:r>
              <a:rPr lang="en-US" sz="2200" dirty="0"/>
              <a:t>People who enroll single stage trials differ from those in a SMART</a:t>
            </a:r>
          </a:p>
          <a:p>
            <a:pPr>
              <a:buFont typeface="Courier New" panose="02070309020205020404" pitchFamily="49" charset="0"/>
              <a:buChar char="o"/>
            </a:pPr>
            <a:r>
              <a:rPr lang="en-US" sz="2400" u="sng" dirty="0"/>
              <a:t>Example</a:t>
            </a:r>
            <a:r>
              <a:rPr lang="en-US" sz="2400" dirty="0"/>
              <a:t>: In the kidney cancer setting, if we ran separate RCTs, we may expect that those in the non-responder RCT includes only the highly motivated non-responders (those not discouraged they did not respond) whereas, if we enroll in a SMART, there may be more heterogeneity in the type of participants because they know there are options if they do not respond initially</a:t>
            </a:r>
          </a:p>
          <a:p>
            <a:pPr>
              <a:buFont typeface="Courier New" panose="02070309020205020404" pitchFamily="49" charset="0"/>
              <a:buChar char="o"/>
            </a:pPr>
            <a:endParaRPr lang="en-US" sz="2400" dirty="0"/>
          </a:p>
        </p:txBody>
      </p:sp>
      <p:sp>
        <p:nvSpPr>
          <p:cNvPr id="5" name="Slide Number Placeholder 4"/>
          <p:cNvSpPr>
            <a:spLocks noGrp="1"/>
          </p:cNvSpPr>
          <p:nvPr>
            <p:ph type="sldNum" sz="quarter" idx="12"/>
          </p:nvPr>
        </p:nvSpPr>
        <p:spPr/>
        <p:txBody>
          <a:bodyPr/>
          <a:lstStyle/>
          <a:p>
            <a:fld id="{A5D432E4-8F8F-48E2-A77C-E301F9F96909}" type="slidenum">
              <a:rPr lang="en-US" smtClean="0"/>
              <a:t>80</a:t>
            </a:fld>
            <a:endParaRPr lang="en-US" dirty="0"/>
          </a:p>
        </p:txBody>
      </p:sp>
    </p:spTree>
    <p:extLst>
      <p:ext uri="{BB962C8B-B14F-4D97-AF65-F5344CB8AC3E}">
        <p14:creationId xmlns:p14="http://schemas.microsoft.com/office/powerpoint/2010/main" val="2478727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a:xfrm>
            <a:off x="1024128" y="1892300"/>
            <a:ext cx="9720071" cy="4417060"/>
          </a:xfrm>
        </p:spPr>
        <p:txBody>
          <a:bodyPr>
            <a:normAutofit/>
          </a:bodyPr>
          <a:lstStyle/>
          <a:p>
            <a:endParaRPr lang="en-US" sz="2400" dirty="0"/>
          </a:p>
          <a:p>
            <a:r>
              <a:rPr lang="en-US" sz="2400" dirty="0"/>
              <a:t>Potential Problem 3: </a:t>
            </a:r>
            <a:r>
              <a:rPr lang="en-US" sz="2400" b="1" dirty="0"/>
              <a:t>Selection Effect: Adherence/Drop out</a:t>
            </a:r>
          </a:p>
          <a:p>
            <a:pPr lvl="1"/>
            <a:r>
              <a:rPr lang="en-US" sz="2200" dirty="0"/>
              <a:t>Patients are more likely to adhere/remain in a SMART</a:t>
            </a:r>
          </a:p>
          <a:p>
            <a:pPr>
              <a:buFont typeface="Courier New" panose="02070309020205020404" pitchFamily="49" charset="0"/>
              <a:buChar char="o"/>
            </a:pPr>
            <a:r>
              <a:rPr lang="en-US" sz="2400" dirty="0"/>
              <a:t>In a single stage RCT, patients are offered a fixed treatment</a:t>
            </a:r>
          </a:p>
          <a:p>
            <a:pPr lvl="1">
              <a:buFont typeface="Courier New" panose="02070309020205020404" pitchFamily="49" charset="0"/>
              <a:buChar char="o"/>
            </a:pPr>
            <a:r>
              <a:rPr lang="en-US" sz="2200" dirty="0"/>
              <a:t>Those who are not improving have no other option besides non-adherence or drop out</a:t>
            </a:r>
          </a:p>
          <a:p>
            <a:pPr>
              <a:buFont typeface="Courier New" panose="02070309020205020404" pitchFamily="49" charset="0"/>
              <a:buChar char="o"/>
            </a:pPr>
            <a:r>
              <a:rPr lang="en-US" sz="2400" dirty="0"/>
              <a:t>In a SMART, patients may have alternative treatment options if they do not respond or less burdensome treatment options if they do respond </a:t>
            </a:r>
          </a:p>
          <a:p>
            <a:pPr lvl="1">
              <a:buFont typeface="Courier New" panose="02070309020205020404" pitchFamily="49" charset="0"/>
              <a:buChar char="o"/>
            </a:pPr>
            <a:r>
              <a:rPr lang="en-US" sz="2200" dirty="0"/>
              <a:t>Lead to enhanced motivation to adhere and remain in study</a:t>
            </a:r>
          </a:p>
        </p:txBody>
      </p:sp>
      <p:sp>
        <p:nvSpPr>
          <p:cNvPr id="5" name="Slide Number Placeholder 4"/>
          <p:cNvSpPr>
            <a:spLocks noGrp="1"/>
          </p:cNvSpPr>
          <p:nvPr>
            <p:ph type="sldNum" sz="quarter" idx="12"/>
          </p:nvPr>
        </p:nvSpPr>
        <p:spPr/>
        <p:txBody>
          <a:bodyPr/>
          <a:lstStyle/>
          <a:p>
            <a:fld id="{A5D432E4-8F8F-48E2-A77C-E301F9F96909}" type="slidenum">
              <a:rPr lang="en-US" smtClean="0"/>
              <a:t>81</a:t>
            </a:fld>
            <a:endParaRPr lang="en-US" dirty="0"/>
          </a:p>
        </p:txBody>
      </p:sp>
    </p:spTree>
    <p:extLst>
      <p:ext uri="{BB962C8B-B14F-4D97-AF65-F5344CB8AC3E}">
        <p14:creationId xmlns:p14="http://schemas.microsoft.com/office/powerpoint/2010/main" val="806303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a:xfrm>
            <a:off x="1024128" y="1892300"/>
            <a:ext cx="9720071" cy="4417060"/>
          </a:xfrm>
        </p:spPr>
        <p:txBody>
          <a:bodyPr>
            <a:normAutofit/>
          </a:bodyPr>
          <a:lstStyle/>
          <a:p>
            <a:endParaRPr lang="en-US" sz="2400" dirty="0"/>
          </a:p>
          <a:p>
            <a:r>
              <a:rPr lang="en-US" sz="2400" dirty="0"/>
              <a:t>Potential Problem 3: </a:t>
            </a:r>
            <a:r>
              <a:rPr lang="en-US" sz="2400" b="1" dirty="0"/>
              <a:t>Selection Effect: Adherence/Drop out</a:t>
            </a:r>
          </a:p>
          <a:p>
            <a:pPr lvl="1"/>
            <a:r>
              <a:rPr lang="en-US" sz="2200" dirty="0"/>
              <a:t>Patients are more likely to adhere/remain in a SMART</a:t>
            </a:r>
          </a:p>
          <a:p>
            <a:pPr>
              <a:buFont typeface="Courier New" panose="02070309020205020404" pitchFamily="49" charset="0"/>
              <a:buChar char="o"/>
            </a:pPr>
            <a:r>
              <a:rPr lang="en-US" sz="2400" dirty="0"/>
              <a:t>Moodie et al. in Trials (2016) found great retention in (1) SMART than traditional trial designs</a:t>
            </a:r>
          </a:p>
          <a:p>
            <a:pPr>
              <a:buFont typeface="Courier New" panose="02070309020205020404" pitchFamily="49" charset="0"/>
              <a:buChar char="o"/>
            </a:pPr>
            <a:r>
              <a:rPr lang="en-US" sz="2400" u="sng" dirty="0"/>
              <a:t>Example</a:t>
            </a:r>
            <a:r>
              <a:rPr lang="en-US" sz="2400" dirty="0"/>
              <a:t>: In the kidney cancer setting, we might expect more individuals to remain in the SMART (and adhere to treatment) because if they do not initially respond, there is a second treatment option, whereas in a standard trial, if the patient doesn’t respond early, they may not continue to take the medication or engage in the trial </a:t>
            </a:r>
          </a:p>
        </p:txBody>
      </p:sp>
      <p:sp>
        <p:nvSpPr>
          <p:cNvPr id="5" name="Slide Number Placeholder 4"/>
          <p:cNvSpPr>
            <a:spLocks noGrp="1"/>
          </p:cNvSpPr>
          <p:nvPr>
            <p:ph type="sldNum" sz="quarter" idx="12"/>
          </p:nvPr>
        </p:nvSpPr>
        <p:spPr/>
        <p:txBody>
          <a:bodyPr/>
          <a:lstStyle/>
          <a:p>
            <a:fld id="{A5D432E4-8F8F-48E2-A77C-E301F9F96909}" type="slidenum">
              <a:rPr lang="en-US" smtClean="0"/>
              <a:t>82</a:t>
            </a:fld>
            <a:endParaRPr lang="en-US" dirty="0"/>
          </a:p>
        </p:txBody>
      </p:sp>
    </p:spTree>
    <p:extLst>
      <p:ext uri="{BB962C8B-B14F-4D97-AF65-F5344CB8AC3E}">
        <p14:creationId xmlns:p14="http://schemas.microsoft.com/office/powerpoint/2010/main" val="4136920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p:txBody>
          <a:bodyPr>
            <a:normAutofit/>
          </a:bodyPr>
          <a:lstStyle/>
          <a:p>
            <a:endParaRPr lang="en-US" sz="2400" dirty="0"/>
          </a:p>
          <a:p>
            <a:r>
              <a:rPr lang="en-US" sz="2400" dirty="0"/>
              <a:t>Potential Problem 4: </a:t>
            </a:r>
            <a:r>
              <a:rPr lang="en-US" sz="2400" b="1" dirty="0"/>
              <a:t>Prescriptive Effects</a:t>
            </a:r>
          </a:p>
          <a:p>
            <a:pPr lvl="1"/>
            <a:r>
              <a:rPr lang="en-US" sz="2200" dirty="0"/>
              <a:t>Single stage trials provide limited options to explore ways to more deeply individualize (tailor) the DTR</a:t>
            </a:r>
          </a:p>
          <a:p>
            <a:pPr>
              <a:buFont typeface="Courier New" panose="02070309020205020404" pitchFamily="49" charset="0"/>
              <a:buChar char="o"/>
            </a:pPr>
            <a:r>
              <a:rPr lang="en-US" sz="2400" dirty="0"/>
              <a:t>May be unable to find other intermediate tailoring variables that allow us to best match second stage treatment in standard RCTs that lead to best DTRs</a:t>
            </a:r>
          </a:p>
        </p:txBody>
      </p:sp>
      <p:sp>
        <p:nvSpPr>
          <p:cNvPr id="5" name="Slide Number Placeholder 4"/>
          <p:cNvSpPr>
            <a:spLocks noGrp="1"/>
          </p:cNvSpPr>
          <p:nvPr>
            <p:ph type="sldNum" sz="quarter" idx="12"/>
          </p:nvPr>
        </p:nvSpPr>
        <p:spPr/>
        <p:txBody>
          <a:bodyPr/>
          <a:lstStyle/>
          <a:p>
            <a:fld id="{A5D432E4-8F8F-48E2-A77C-E301F9F96909}" type="slidenum">
              <a:rPr lang="en-US" smtClean="0"/>
              <a:t>83</a:t>
            </a:fld>
            <a:endParaRPr lang="en-US" dirty="0"/>
          </a:p>
        </p:txBody>
      </p:sp>
    </p:spTree>
    <p:extLst>
      <p:ext uri="{BB962C8B-B14F-4D97-AF65-F5344CB8AC3E}">
        <p14:creationId xmlns:p14="http://schemas.microsoft.com/office/powerpoint/2010/main" val="69198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approaches: multiple RCTs</a:t>
            </a:r>
          </a:p>
        </p:txBody>
      </p:sp>
      <p:sp>
        <p:nvSpPr>
          <p:cNvPr id="3" name="Content Placeholder 2"/>
          <p:cNvSpPr>
            <a:spLocks noGrp="1"/>
          </p:cNvSpPr>
          <p:nvPr>
            <p:ph idx="1"/>
          </p:nvPr>
        </p:nvSpPr>
        <p:spPr/>
        <p:txBody>
          <a:bodyPr>
            <a:noAutofit/>
          </a:bodyPr>
          <a:lstStyle/>
          <a:p>
            <a:r>
              <a:rPr lang="en-US" sz="2400" dirty="0"/>
              <a:t>Potential Problem 4: </a:t>
            </a:r>
            <a:r>
              <a:rPr lang="en-US" sz="2400" b="1" dirty="0"/>
              <a:t>Prescriptive Effects</a:t>
            </a:r>
          </a:p>
          <a:p>
            <a:pPr lvl="1"/>
            <a:r>
              <a:rPr lang="en-US" sz="2200" dirty="0"/>
              <a:t>Single stage trials provide limited options to explore ways to more deeply individualize (tailor) the DTR</a:t>
            </a:r>
          </a:p>
          <a:p>
            <a:pPr>
              <a:buFont typeface="Courier New" panose="02070309020205020404" pitchFamily="49" charset="0"/>
              <a:buChar char="o"/>
            </a:pPr>
            <a:r>
              <a:rPr lang="en-US" sz="2400" u="sng" dirty="0"/>
              <a:t>Example</a:t>
            </a:r>
            <a:r>
              <a:rPr lang="en-US" sz="2400" dirty="0"/>
              <a:t>: In the kidney cancer setting, </a:t>
            </a:r>
          </a:p>
          <a:p>
            <a:pPr lvl="1">
              <a:buFont typeface="Courier New" panose="02070309020205020404" pitchFamily="49" charset="0"/>
              <a:buChar char="o"/>
            </a:pPr>
            <a:r>
              <a:rPr lang="en-US" sz="2200" dirty="0"/>
              <a:t>Treatment E may lead to a lower proportion of responders than treatments P and B</a:t>
            </a:r>
          </a:p>
          <a:p>
            <a:pPr lvl="1">
              <a:buFont typeface="Courier New" panose="02070309020205020404" pitchFamily="49" charset="0"/>
              <a:buChar char="o"/>
            </a:pPr>
            <a:r>
              <a:rPr lang="en-US" sz="2200" dirty="0"/>
              <a:t>But, treatment E may elicit some symptoms (e.g., grade 3 neuropathy) that allows us to better match the patient with a second stage treatment</a:t>
            </a:r>
          </a:p>
          <a:p>
            <a:pPr lvl="1">
              <a:buFont typeface="Courier New" panose="02070309020205020404" pitchFamily="49" charset="0"/>
              <a:buChar char="o"/>
            </a:pPr>
            <a:r>
              <a:rPr lang="en-US" sz="2200" dirty="0"/>
              <a:t>For this group of patients tailored on response and symptoms, the sequence may have a better outcome than the initial treatments</a:t>
            </a:r>
          </a:p>
        </p:txBody>
      </p:sp>
      <p:sp>
        <p:nvSpPr>
          <p:cNvPr id="5" name="Slide Number Placeholder 4"/>
          <p:cNvSpPr>
            <a:spLocks noGrp="1"/>
          </p:cNvSpPr>
          <p:nvPr>
            <p:ph type="sldNum" sz="quarter" idx="12"/>
          </p:nvPr>
        </p:nvSpPr>
        <p:spPr/>
        <p:txBody>
          <a:bodyPr/>
          <a:lstStyle/>
          <a:p>
            <a:fld id="{A5D432E4-8F8F-48E2-A77C-E301F9F96909}" type="slidenum">
              <a:rPr lang="en-US" smtClean="0"/>
              <a:t>84</a:t>
            </a:fld>
            <a:endParaRPr lang="en-US" dirty="0"/>
          </a:p>
        </p:txBody>
      </p:sp>
    </p:spTree>
    <p:extLst>
      <p:ext uri="{BB962C8B-B14F-4D97-AF65-F5344CB8AC3E}">
        <p14:creationId xmlns:p14="http://schemas.microsoft.com/office/powerpoint/2010/main" val="1372014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FE1D-92F1-46B4-815F-C28EB97355AC}"/>
              </a:ext>
            </a:extLst>
          </p:cNvPr>
          <p:cNvSpPr>
            <a:spLocks noGrp="1"/>
          </p:cNvSpPr>
          <p:nvPr>
            <p:ph type="title"/>
          </p:nvPr>
        </p:nvSpPr>
        <p:spPr/>
        <p:txBody>
          <a:bodyPr/>
          <a:lstStyle/>
          <a:p>
            <a:r>
              <a:rPr lang="en-US" dirty="0"/>
              <a:t>SMART Summary</a:t>
            </a:r>
          </a:p>
        </p:txBody>
      </p:sp>
      <p:sp>
        <p:nvSpPr>
          <p:cNvPr id="3" name="Content Placeholder 2">
            <a:extLst>
              <a:ext uri="{FF2B5EF4-FFF2-40B4-BE49-F238E27FC236}">
                <a16:creationId xmlns:a16="http://schemas.microsoft.com/office/drawing/2014/main" id="{0FC4B4FF-21BC-46AA-99CA-8482E1EBB6EF}"/>
              </a:ext>
            </a:extLst>
          </p:cNvPr>
          <p:cNvSpPr>
            <a:spLocks noGrp="1"/>
          </p:cNvSpPr>
          <p:nvPr>
            <p:ph idx="1"/>
          </p:nvPr>
        </p:nvSpPr>
        <p:spPr>
          <a:xfrm>
            <a:off x="1024129" y="2084832"/>
            <a:ext cx="9720073" cy="4224528"/>
          </a:xfrm>
        </p:spPr>
        <p:txBody>
          <a:bodyPr>
            <a:noAutofit/>
          </a:bodyPr>
          <a:lstStyle/>
          <a:p>
            <a:pPr>
              <a:buFont typeface="Courier New" panose="02070309020205020404" pitchFamily="49" charset="0"/>
              <a:buChar char="o"/>
            </a:pPr>
            <a:r>
              <a:rPr lang="en-US" sz="2400" dirty="0"/>
              <a:t>Capture delayed intervention effects resulting from positive or negative synergy</a:t>
            </a:r>
          </a:p>
          <a:p>
            <a:pPr>
              <a:buFont typeface="Courier New" panose="02070309020205020404" pitchFamily="49" charset="0"/>
              <a:buChar char="o"/>
            </a:pPr>
            <a:r>
              <a:rPr lang="en-US" sz="2400" dirty="0"/>
              <a:t>Account for effects of subsequent treatment when comparing and evaluating initial treatments</a:t>
            </a:r>
          </a:p>
          <a:p>
            <a:pPr>
              <a:buFont typeface="Courier New" panose="02070309020205020404" pitchFamily="49" charset="0"/>
              <a:buChar char="o"/>
            </a:pPr>
            <a:r>
              <a:rPr lang="en-US" sz="2400" dirty="0"/>
              <a:t>Improve adherence and reduce attrition among participants who are not responding to the initial intervention</a:t>
            </a:r>
          </a:p>
          <a:p>
            <a:pPr>
              <a:buFont typeface="Courier New" panose="02070309020205020404" pitchFamily="49" charset="0"/>
              <a:buChar char="o"/>
            </a:pPr>
            <a:r>
              <a:rPr lang="en-US" sz="2400" dirty="0"/>
              <a:t>Include a sample of non-responders that have a broader representation of the population of non-responders</a:t>
            </a:r>
          </a:p>
          <a:p>
            <a:pPr>
              <a:buFont typeface="Courier New" panose="02070309020205020404" pitchFamily="49" charset="0"/>
              <a:buChar char="o"/>
            </a:pPr>
            <a:r>
              <a:rPr lang="en-US" sz="2400" dirty="0"/>
              <a:t>Capture data that will enable use to more deeply tailor future DTRs for optimal outcomes</a:t>
            </a:r>
          </a:p>
        </p:txBody>
      </p:sp>
      <p:sp>
        <p:nvSpPr>
          <p:cNvPr id="4" name="Slide Number Placeholder 3">
            <a:extLst>
              <a:ext uri="{FF2B5EF4-FFF2-40B4-BE49-F238E27FC236}">
                <a16:creationId xmlns:a16="http://schemas.microsoft.com/office/drawing/2014/main" id="{26781225-0CA4-4308-8226-EC49F2689A0C}"/>
              </a:ext>
            </a:extLst>
          </p:cNvPr>
          <p:cNvSpPr>
            <a:spLocks noGrp="1"/>
          </p:cNvSpPr>
          <p:nvPr>
            <p:ph type="sldNum" sz="quarter" idx="12"/>
          </p:nvPr>
        </p:nvSpPr>
        <p:spPr/>
        <p:txBody>
          <a:bodyPr/>
          <a:lstStyle/>
          <a:p>
            <a:fld id="{9DCF266C-2C2B-4FD8-88EF-84D42B4CF5B3}" type="slidenum">
              <a:rPr lang="en-US" smtClean="0"/>
              <a:t>85</a:t>
            </a:fld>
            <a:endParaRPr lang="en-US" dirty="0"/>
          </a:p>
        </p:txBody>
      </p:sp>
    </p:spTree>
    <p:extLst>
      <p:ext uri="{BB962C8B-B14F-4D97-AF65-F5344CB8AC3E}">
        <p14:creationId xmlns:p14="http://schemas.microsoft.com/office/powerpoint/2010/main" val="1209391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ealtheconblog.files.wordpress.com/2014/05/dilbert-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38" y="1796014"/>
            <a:ext cx="9910649" cy="33365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5D432E4-8F8F-48E2-A77C-E301F9F96909}" type="slidenum">
              <a:rPr lang="en-US" smtClean="0"/>
              <a:t>86</a:t>
            </a:fld>
            <a:endParaRPr lang="en-US" dirty="0"/>
          </a:p>
        </p:txBody>
      </p:sp>
    </p:spTree>
    <p:extLst>
      <p:ext uri="{BB962C8B-B14F-4D97-AF65-F5344CB8AC3E}">
        <p14:creationId xmlns:p14="http://schemas.microsoft.com/office/powerpoint/2010/main" val="9713219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Practice Exercise</a:t>
            </a:r>
          </a:p>
        </p:txBody>
      </p:sp>
      <p:sp>
        <p:nvSpPr>
          <p:cNvPr id="3" name="Slide Number Placeholder 2"/>
          <p:cNvSpPr>
            <a:spLocks noGrp="1"/>
          </p:cNvSpPr>
          <p:nvPr>
            <p:ph type="sldNum" sz="quarter" idx="12"/>
          </p:nvPr>
        </p:nvSpPr>
        <p:spPr/>
        <p:txBody>
          <a:bodyPr/>
          <a:lstStyle/>
          <a:p>
            <a:fld id="{A5D432E4-8F8F-48E2-A77C-E301F9F96909}" type="slidenum">
              <a:rPr lang="en-US" smtClean="0"/>
              <a:t>87</a:t>
            </a:fld>
            <a:endParaRPr lang="en-US" dirty="0"/>
          </a:p>
        </p:txBody>
      </p:sp>
      <p:sp>
        <p:nvSpPr>
          <p:cNvPr id="2" name="Rectangle 1">
            <a:extLst>
              <a:ext uri="{FF2B5EF4-FFF2-40B4-BE49-F238E27FC236}">
                <a16:creationId xmlns:a16="http://schemas.microsoft.com/office/drawing/2014/main" id="{4DB1A0C2-AD2D-4921-A556-612E886B7BF5}"/>
              </a:ext>
            </a:extLst>
          </p:cNvPr>
          <p:cNvSpPr/>
          <p:nvPr/>
        </p:nvSpPr>
        <p:spPr>
          <a:xfrm>
            <a:off x="2671011" y="979944"/>
            <a:ext cx="7772400" cy="2308324"/>
          </a:xfrm>
          <a:prstGeom prst="rect">
            <a:avLst/>
          </a:prstGeom>
        </p:spPr>
        <p:txBody>
          <a:bodyPr wrap="square">
            <a:spAutoFit/>
          </a:bodyPr>
          <a:lstStyle/>
          <a:p>
            <a:pPr marL="342900" indent="-342900">
              <a:buClr>
                <a:schemeClr val="accent2"/>
              </a:buClr>
              <a:buFont typeface="Arial" panose="020B0604020202020204" pitchFamily="34" charset="0"/>
              <a:buChar char="•"/>
            </a:pPr>
            <a:r>
              <a:rPr lang="en-US" sz="2400" dirty="0"/>
              <a:t>Pick a number out of a hat </a:t>
            </a:r>
          </a:p>
          <a:p>
            <a:pPr marL="342900" indent="-342900">
              <a:buClr>
                <a:schemeClr val="accent2"/>
              </a:buClr>
              <a:buFont typeface="Arial" panose="020B0604020202020204" pitchFamily="34" charset="0"/>
              <a:buChar char="•"/>
            </a:pPr>
            <a:r>
              <a:rPr lang="en-US" sz="2400" dirty="0"/>
              <a:t>In sequential order, draw a SMART design, each person after needs to make their SMART look different</a:t>
            </a:r>
          </a:p>
          <a:p>
            <a:pPr marL="800100" lvl="1" indent="-342900">
              <a:buClr>
                <a:schemeClr val="accent2"/>
              </a:buClr>
              <a:buFont typeface="Arial" panose="020B0604020202020204" pitchFamily="34" charset="0"/>
              <a:buChar char="•"/>
            </a:pPr>
            <a:r>
              <a:rPr lang="en-US" sz="2400" dirty="0"/>
              <a:t>Use A,B,C,… as treatments</a:t>
            </a:r>
          </a:p>
          <a:p>
            <a:pPr marL="800100" lvl="1" indent="-342900">
              <a:buClr>
                <a:schemeClr val="accent2"/>
              </a:buClr>
              <a:buFont typeface="Arial" panose="020B0604020202020204" pitchFamily="34" charset="0"/>
              <a:buChar char="•"/>
            </a:pPr>
            <a:r>
              <a:rPr lang="en-US" sz="2400" dirty="0"/>
              <a:t>Use response/non-response as intermediate outcome</a:t>
            </a:r>
          </a:p>
          <a:p>
            <a:pPr marL="342900" indent="-342900">
              <a:buClr>
                <a:schemeClr val="accent2"/>
              </a:buClr>
              <a:buFont typeface="Arial" panose="020B0604020202020204" pitchFamily="34" charset="0"/>
              <a:buChar char="•"/>
            </a:pPr>
            <a:r>
              <a:rPr lang="en-US" sz="2400" dirty="0"/>
              <a:t>How many DTRs are in each design?</a:t>
            </a:r>
          </a:p>
        </p:txBody>
      </p:sp>
    </p:spTree>
    <p:extLst>
      <p:ext uri="{BB962C8B-B14F-4D97-AF65-F5344CB8AC3E}">
        <p14:creationId xmlns:p14="http://schemas.microsoft.com/office/powerpoint/2010/main" val="1103356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2</a:t>
            </a:r>
          </a:p>
        </p:txBody>
      </p:sp>
      <p:sp>
        <p:nvSpPr>
          <p:cNvPr id="5" name="Text Placeholder 4"/>
          <p:cNvSpPr>
            <a:spLocks noGrp="1"/>
          </p:cNvSpPr>
          <p:nvPr>
            <p:ph type="body" idx="1"/>
          </p:nvPr>
        </p:nvSpPr>
        <p:spPr/>
        <p:txBody>
          <a:bodyPr/>
          <a:lstStyle/>
          <a:p>
            <a:r>
              <a:rPr lang="en-US" dirty="0"/>
              <a:t>SMART Design Principles</a:t>
            </a:r>
          </a:p>
        </p:txBody>
      </p:sp>
      <p:sp>
        <p:nvSpPr>
          <p:cNvPr id="3" name="Slide Number Placeholder 2"/>
          <p:cNvSpPr>
            <a:spLocks noGrp="1"/>
          </p:cNvSpPr>
          <p:nvPr>
            <p:ph type="sldNum" sz="quarter" idx="12"/>
          </p:nvPr>
        </p:nvSpPr>
        <p:spPr/>
        <p:txBody>
          <a:bodyPr/>
          <a:lstStyle/>
          <a:p>
            <a:fld id="{A5D432E4-8F8F-48E2-A77C-E301F9F96909}" type="slidenum">
              <a:rPr lang="en-US" smtClean="0"/>
              <a:t>88</a:t>
            </a:fld>
            <a:endParaRPr lang="en-US" dirty="0"/>
          </a:p>
        </p:txBody>
      </p:sp>
    </p:spTree>
    <p:extLst>
      <p:ext uri="{BB962C8B-B14F-4D97-AF65-F5344CB8AC3E}">
        <p14:creationId xmlns:p14="http://schemas.microsoft.com/office/powerpoint/2010/main" val="38163489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 Part 2</a:t>
            </a: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400" dirty="0"/>
              <a:t>SMART design principles</a:t>
            </a:r>
          </a:p>
          <a:p>
            <a:pPr marL="457200" indent="-457200">
              <a:buFont typeface="+mj-lt"/>
              <a:buAutoNum type="arabicPeriod"/>
            </a:pPr>
            <a:r>
              <a:rPr lang="en-US" sz="2400" dirty="0"/>
              <a:t>Primary Aims</a:t>
            </a:r>
          </a:p>
          <a:p>
            <a:pPr marL="457200" indent="-457200">
              <a:buFont typeface="+mj-lt"/>
              <a:buAutoNum type="arabicPeriod"/>
            </a:pPr>
            <a:r>
              <a:rPr lang="en-US" sz="2400" dirty="0"/>
              <a:t>Sample Size</a:t>
            </a:r>
          </a:p>
          <a:p>
            <a:pPr marL="457200" indent="-457200">
              <a:buFont typeface="+mj-lt"/>
              <a:buAutoNum type="arabicPeriod"/>
            </a:pPr>
            <a:r>
              <a:rPr lang="en-US" sz="2400" dirty="0"/>
              <a:t>Secondary Aims</a:t>
            </a:r>
          </a:p>
        </p:txBody>
      </p:sp>
      <p:sp>
        <p:nvSpPr>
          <p:cNvPr id="3" name="Slide Number Placeholder 2"/>
          <p:cNvSpPr>
            <a:spLocks noGrp="1"/>
          </p:cNvSpPr>
          <p:nvPr>
            <p:ph type="sldNum" sz="quarter" idx="12"/>
          </p:nvPr>
        </p:nvSpPr>
        <p:spPr/>
        <p:txBody>
          <a:bodyPr/>
          <a:lstStyle/>
          <a:p>
            <a:fld id="{A5D432E4-8F8F-48E2-A77C-E301F9F96909}" type="slidenum">
              <a:rPr lang="en-US" smtClean="0"/>
              <a:t>89</a:t>
            </a:fld>
            <a:endParaRPr lang="en-US" dirty="0"/>
          </a:p>
        </p:txBody>
      </p:sp>
    </p:spTree>
    <p:extLst>
      <p:ext uri="{BB962C8B-B14F-4D97-AF65-F5344CB8AC3E}">
        <p14:creationId xmlns:p14="http://schemas.microsoft.com/office/powerpoint/2010/main" val="323397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DTR</a:t>
            </a:r>
          </a:p>
        </p:txBody>
      </p:sp>
      <p:sp>
        <p:nvSpPr>
          <p:cNvPr id="3" name="Content Placeholder 2"/>
          <p:cNvSpPr>
            <a:spLocks noGrp="1"/>
          </p:cNvSpPr>
          <p:nvPr>
            <p:ph idx="1"/>
          </p:nvPr>
        </p:nvSpPr>
        <p:spPr/>
        <p:txBody>
          <a:bodyPr>
            <a:normAutofit/>
          </a:bodyPr>
          <a:lstStyle/>
          <a:p>
            <a:pPr marL="0" indent="0" algn="ctr">
              <a:buNone/>
            </a:pPr>
            <a:r>
              <a:rPr lang="en-US" sz="2800" dirty="0"/>
              <a:t>Sequence of decision rules that guide </a:t>
            </a:r>
          </a:p>
          <a:p>
            <a:pPr marL="0" indent="0" algn="ctr">
              <a:buNone/>
            </a:pPr>
            <a:r>
              <a:rPr lang="en-US" sz="2800" dirty="0"/>
              <a:t>whether, how, or when and based on which measures </a:t>
            </a:r>
          </a:p>
          <a:p>
            <a:pPr marL="0" indent="0" algn="ctr">
              <a:buNone/>
            </a:pPr>
            <a:r>
              <a:rPr lang="en-US" sz="2800" dirty="0"/>
              <a:t>to alter the dosage (duration, frequency or amount), </a:t>
            </a:r>
          </a:p>
          <a:p>
            <a:pPr marL="0" indent="0" algn="ctr">
              <a:buNone/>
            </a:pPr>
            <a:r>
              <a:rPr lang="en-US" sz="2800" dirty="0"/>
              <a:t>type or delivery of treatment(s) </a:t>
            </a:r>
          </a:p>
          <a:p>
            <a:pPr marL="0" indent="0" algn="ctr">
              <a:buNone/>
            </a:pPr>
            <a:r>
              <a:rPr lang="en-US" sz="2800" dirty="0"/>
              <a:t>at decision stages in the course of care</a:t>
            </a:r>
          </a:p>
        </p:txBody>
      </p:sp>
      <p:sp>
        <p:nvSpPr>
          <p:cNvPr id="5" name="Slide Number Placeholder 4"/>
          <p:cNvSpPr>
            <a:spLocks noGrp="1"/>
          </p:cNvSpPr>
          <p:nvPr>
            <p:ph type="sldNum" sz="quarter" idx="12"/>
          </p:nvPr>
        </p:nvSpPr>
        <p:spPr/>
        <p:txBody>
          <a:bodyPr/>
          <a:lstStyle/>
          <a:p>
            <a:fld id="{9DCF266C-2C2B-4FD8-88EF-84D42B4CF5B3}" type="slidenum">
              <a:rPr lang="en-US" smtClean="0"/>
              <a:t>9</a:t>
            </a:fld>
            <a:endParaRPr lang="en-US" dirty="0"/>
          </a:p>
        </p:txBody>
      </p:sp>
    </p:spTree>
    <p:extLst>
      <p:ext uri="{BB962C8B-B14F-4D97-AF65-F5344CB8AC3E}">
        <p14:creationId xmlns:p14="http://schemas.microsoft.com/office/powerpoint/2010/main" val="3005130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Design principals: KISS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Focus on a </a:t>
            </a:r>
            <a:r>
              <a:rPr lang="en-US" sz="2400" b="1" dirty="0"/>
              <a:t>few scientific questions </a:t>
            </a:r>
            <a:r>
              <a:rPr lang="en-US" sz="2400" dirty="0"/>
              <a:t>that you would like to answer to develop DTRs</a:t>
            </a:r>
          </a:p>
          <a:p>
            <a:pPr>
              <a:buFont typeface="Courier New" panose="02070309020205020404" pitchFamily="49" charset="0"/>
              <a:buChar char="o"/>
            </a:pPr>
            <a:r>
              <a:rPr lang="en-US" sz="2400" dirty="0"/>
              <a:t>Use a </a:t>
            </a:r>
            <a:r>
              <a:rPr lang="en-US" sz="2400" b="1" dirty="0"/>
              <a:t>well justified</a:t>
            </a:r>
            <a:r>
              <a:rPr lang="en-US" sz="2400" dirty="0"/>
              <a:t> intermediate outcome and individualization (tailoring) variables to restrict randomization based on ethical, scientific and practical considerations</a:t>
            </a:r>
          </a:p>
          <a:p>
            <a:pPr lvl="1">
              <a:buFont typeface="Courier New" panose="02070309020205020404" pitchFamily="49" charset="0"/>
              <a:buChar char="o"/>
            </a:pPr>
            <a:r>
              <a:rPr lang="en-US" sz="2200" dirty="0"/>
              <a:t>Reliability and generalizability</a:t>
            </a:r>
          </a:p>
          <a:p>
            <a:pPr>
              <a:buFont typeface="Courier New" panose="02070309020205020404" pitchFamily="49" charset="0"/>
              <a:buChar char="o"/>
            </a:pPr>
            <a:r>
              <a:rPr lang="en-US" sz="2400" dirty="0"/>
              <a:t>Use a </a:t>
            </a:r>
            <a:r>
              <a:rPr lang="en-US" sz="2400" b="1" dirty="0"/>
              <a:t>low dimension summary </a:t>
            </a:r>
            <a:r>
              <a:rPr lang="en-US" sz="2400" dirty="0"/>
              <a:t>instead of all intermediate outcomes to restrict class of next treatments</a:t>
            </a:r>
          </a:p>
          <a:p>
            <a:pPr lvl="1">
              <a:buFont typeface="Courier New" panose="02070309020205020404" pitchFamily="49" charset="0"/>
              <a:buChar char="o"/>
            </a:pPr>
            <a:r>
              <a:rPr lang="en-US" sz="2200" dirty="0"/>
              <a:t>How do you define responders and non-responders; can others use this definition?</a:t>
            </a:r>
          </a:p>
          <a:p>
            <a:pPr marL="128016" lvl="1" indent="0">
              <a:buNone/>
            </a:pPr>
            <a:endParaRPr lang="en-US" sz="2400" dirty="0"/>
          </a:p>
        </p:txBody>
      </p:sp>
      <p:sp>
        <p:nvSpPr>
          <p:cNvPr id="5" name="Slide Number Placeholder 4"/>
          <p:cNvSpPr>
            <a:spLocks noGrp="1"/>
          </p:cNvSpPr>
          <p:nvPr>
            <p:ph type="sldNum" sz="quarter" idx="12"/>
          </p:nvPr>
        </p:nvSpPr>
        <p:spPr/>
        <p:txBody>
          <a:bodyPr/>
          <a:lstStyle/>
          <a:p>
            <a:fld id="{A5D432E4-8F8F-48E2-A77C-E301F9F96909}" type="slidenum">
              <a:rPr lang="en-US" smtClean="0"/>
              <a:t>90</a:t>
            </a:fld>
            <a:endParaRPr lang="en-US" dirty="0"/>
          </a:p>
        </p:txBody>
      </p:sp>
    </p:spTree>
    <p:extLst>
      <p:ext uri="{BB962C8B-B14F-4D97-AF65-F5344CB8AC3E}">
        <p14:creationId xmlns:p14="http://schemas.microsoft.com/office/powerpoint/2010/main" val="41388305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Design principals: KISS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At each critical decision point, restrict the class of interventions based on ethical, feasible, or strong scientific considerations</a:t>
            </a:r>
          </a:p>
          <a:p>
            <a:pPr>
              <a:buFont typeface="Courier New" panose="02070309020205020404" pitchFamily="49" charset="0"/>
              <a:buChar char="o"/>
            </a:pPr>
            <a:r>
              <a:rPr lang="en-US" sz="2400" dirty="0"/>
              <a:t>Collect intermediate outcomes needed to ascertain </a:t>
            </a:r>
            <a:r>
              <a:rPr lang="en-US" sz="2400" b="1" dirty="0"/>
              <a:t>intermediate outcome </a:t>
            </a:r>
            <a:r>
              <a:rPr lang="en-US" sz="2400" dirty="0"/>
              <a:t>(e.g. responder status)</a:t>
            </a:r>
          </a:p>
          <a:p>
            <a:pPr>
              <a:buFont typeface="Courier New" panose="02070309020205020404" pitchFamily="49" charset="0"/>
              <a:buChar char="o"/>
            </a:pPr>
            <a:r>
              <a:rPr lang="en-US" sz="2400" dirty="0"/>
              <a:t>Collect intermediate outcomes that might be useful in ascertaining for whom each intervention works best (individualization/</a:t>
            </a:r>
            <a:r>
              <a:rPr lang="en-US" sz="2400" b="1" dirty="0"/>
              <a:t>tailoring variables</a:t>
            </a:r>
            <a:r>
              <a:rPr lang="en-US" sz="2400" dirty="0"/>
              <a:t>)</a:t>
            </a:r>
          </a:p>
          <a:p>
            <a:pPr lvl="1">
              <a:buFont typeface="Courier New" panose="02070309020205020404" pitchFamily="49" charset="0"/>
              <a:buChar char="o"/>
            </a:pPr>
            <a:r>
              <a:rPr lang="en-US" sz="2200" dirty="0"/>
              <a:t>Information that may later enter into DTR</a:t>
            </a:r>
          </a:p>
        </p:txBody>
      </p:sp>
      <p:sp>
        <p:nvSpPr>
          <p:cNvPr id="5" name="Slide Number Placeholder 4"/>
          <p:cNvSpPr>
            <a:spLocks noGrp="1"/>
          </p:cNvSpPr>
          <p:nvPr>
            <p:ph type="sldNum" sz="quarter" idx="12"/>
          </p:nvPr>
        </p:nvSpPr>
        <p:spPr/>
        <p:txBody>
          <a:bodyPr/>
          <a:lstStyle/>
          <a:p>
            <a:fld id="{A5D432E4-8F8F-48E2-A77C-E301F9F96909}" type="slidenum">
              <a:rPr lang="en-US" smtClean="0"/>
              <a:t>91</a:t>
            </a:fld>
            <a:endParaRPr lang="en-US" dirty="0"/>
          </a:p>
        </p:txBody>
      </p:sp>
    </p:spTree>
    <p:extLst>
      <p:ext uri="{BB962C8B-B14F-4D97-AF65-F5344CB8AC3E}">
        <p14:creationId xmlns:p14="http://schemas.microsoft.com/office/powerpoint/2010/main" val="3999355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Design principals: KISS</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t>Choose a </a:t>
            </a:r>
            <a:r>
              <a:rPr lang="en-US" sz="2400" b="1" dirty="0"/>
              <a:t>primary hypothesis </a:t>
            </a:r>
          </a:p>
          <a:p>
            <a:pPr lvl="1">
              <a:buFont typeface="Courier New" panose="02070309020205020404" pitchFamily="49" charset="0"/>
              <a:buChar char="o"/>
            </a:pPr>
            <a:r>
              <a:rPr lang="en-US" sz="2400" dirty="0"/>
              <a:t>Scientifically important</a:t>
            </a:r>
          </a:p>
          <a:p>
            <a:pPr lvl="1">
              <a:buFont typeface="Courier New" panose="02070309020205020404" pitchFamily="49" charset="0"/>
              <a:buChar char="o"/>
            </a:pPr>
            <a:r>
              <a:rPr lang="en-US" sz="2400" dirty="0"/>
              <a:t>Aids in developing DTR</a:t>
            </a:r>
          </a:p>
          <a:p>
            <a:pPr lvl="1">
              <a:buFont typeface="Courier New" panose="02070309020205020404" pitchFamily="49" charset="0"/>
              <a:buChar char="o"/>
            </a:pPr>
            <a:r>
              <a:rPr lang="en-US" sz="2400" dirty="0"/>
              <a:t>Power to address this hypothesis</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Choose </a:t>
            </a:r>
            <a:r>
              <a:rPr lang="en-US" sz="2400" b="1" dirty="0"/>
              <a:t>secondary hypotheses </a:t>
            </a:r>
          </a:p>
          <a:p>
            <a:pPr lvl="1">
              <a:buFont typeface="Courier New" panose="02070309020205020404" pitchFamily="49" charset="0"/>
              <a:buChar char="o"/>
            </a:pPr>
            <a:r>
              <a:rPr lang="en-US" sz="2400" dirty="0"/>
              <a:t>Further develop DTRs</a:t>
            </a:r>
          </a:p>
          <a:p>
            <a:pPr lvl="1">
              <a:buFont typeface="Courier New" panose="02070309020205020404" pitchFamily="49" charset="0"/>
              <a:buChar char="o"/>
            </a:pPr>
            <a:r>
              <a:rPr lang="en-US" sz="2400" dirty="0"/>
              <a:t>Trial may not be powered to address these hypotheses</a:t>
            </a:r>
          </a:p>
        </p:txBody>
      </p:sp>
      <p:sp>
        <p:nvSpPr>
          <p:cNvPr id="5" name="Slide Number Placeholder 4"/>
          <p:cNvSpPr>
            <a:spLocks noGrp="1"/>
          </p:cNvSpPr>
          <p:nvPr>
            <p:ph type="sldNum" sz="quarter" idx="12"/>
          </p:nvPr>
        </p:nvSpPr>
        <p:spPr/>
        <p:txBody>
          <a:bodyPr/>
          <a:lstStyle/>
          <a:p>
            <a:fld id="{A5D432E4-8F8F-48E2-A77C-E301F9F96909}" type="slidenum">
              <a:rPr lang="en-US" smtClean="0"/>
              <a:t>92</a:t>
            </a:fld>
            <a:endParaRPr lang="en-US" dirty="0"/>
          </a:p>
        </p:txBody>
      </p:sp>
    </p:spTree>
    <p:extLst>
      <p:ext uri="{BB962C8B-B14F-4D97-AF65-F5344CB8AC3E}">
        <p14:creationId xmlns:p14="http://schemas.microsoft.com/office/powerpoint/2010/main" val="8366208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a:t>
            </a:r>
          </a:p>
        </p:txBody>
      </p:sp>
      <p:sp>
        <p:nvSpPr>
          <p:cNvPr id="3" name="Content Placeholder 2"/>
          <p:cNvSpPr>
            <a:spLocks noGrp="1"/>
          </p:cNvSpPr>
          <p:nvPr>
            <p:ph idx="1"/>
          </p:nvPr>
        </p:nvSpPr>
        <p:spPr/>
        <p:txBody>
          <a:bodyPr/>
          <a:lstStyle/>
          <a:p>
            <a:r>
              <a:rPr lang="en-US" sz="2800" dirty="0"/>
              <a:t>1. </a:t>
            </a:r>
            <a:r>
              <a:rPr lang="en-US" sz="2800" b="1" dirty="0"/>
              <a:t>Comparison of initial treatment options</a:t>
            </a:r>
          </a:p>
          <a:p>
            <a:pPr lvl="1">
              <a:buFont typeface="Courier New" panose="02070309020205020404" pitchFamily="49" charset="0"/>
              <a:buChar char="o"/>
            </a:pPr>
            <a:r>
              <a:rPr lang="en-US" sz="2400" dirty="0"/>
              <a:t>When sample size is highly constrained</a:t>
            </a:r>
          </a:p>
          <a:p>
            <a:pPr lvl="1">
              <a:buFont typeface="Courier New" panose="02070309020205020404" pitchFamily="49" charset="0"/>
              <a:buChar char="o"/>
            </a:pPr>
            <a:r>
              <a:rPr lang="en-US" sz="2400" dirty="0"/>
              <a:t>When scientific question has not been addressed and DTRs are not primary focus</a:t>
            </a:r>
          </a:p>
          <a:p>
            <a:pPr lvl="1">
              <a:buFont typeface="Courier New" panose="02070309020205020404" pitchFamily="49" charset="0"/>
              <a:buChar char="o"/>
            </a:pPr>
            <a:r>
              <a:rPr lang="en-US" sz="2400" dirty="0"/>
              <a:t>Controls for second-stage intervention options</a:t>
            </a:r>
          </a:p>
          <a:p>
            <a:pPr lvl="1">
              <a:buFont typeface="Courier New" panose="02070309020205020404" pitchFamily="49" charset="0"/>
              <a:buChar char="o"/>
            </a:pPr>
            <a:endParaRPr lang="en-US" sz="2400" dirty="0"/>
          </a:p>
          <a:p>
            <a:pPr lvl="1">
              <a:buFont typeface="Courier New" panose="02070309020205020404" pitchFamily="49" charset="0"/>
              <a:buChar char="o"/>
            </a:pPr>
            <a:r>
              <a:rPr lang="en-US" sz="2400" b="1" dirty="0">
                <a:solidFill>
                  <a:srgbClr val="0070C0"/>
                </a:solidFill>
              </a:rPr>
              <a:t>Hypothesis</a:t>
            </a:r>
            <a:r>
              <a:rPr lang="en-US" sz="2400" dirty="0"/>
              <a:t>: H</a:t>
            </a:r>
            <a:r>
              <a:rPr lang="en-US" sz="2400" baseline="-25000" dirty="0"/>
              <a:t>0</a:t>
            </a:r>
            <a:r>
              <a:rPr lang="en-US" sz="2400" dirty="0"/>
              <a:t>: P=E=B when given as an initial treatment for renal cell carcinoma</a:t>
            </a:r>
          </a:p>
        </p:txBody>
      </p:sp>
      <p:sp>
        <p:nvSpPr>
          <p:cNvPr id="5" name="Slide Number Placeholder 4"/>
          <p:cNvSpPr>
            <a:spLocks noGrp="1"/>
          </p:cNvSpPr>
          <p:nvPr>
            <p:ph type="sldNum" sz="quarter" idx="12"/>
          </p:nvPr>
        </p:nvSpPr>
        <p:spPr/>
        <p:txBody>
          <a:bodyPr/>
          <a:lstStyle/>
          <a:p>
            <a:fld id="{A5D432E4-8F8F-48E2-A77C-E301F9F96909}" type="slidenum">
              <a:rPr lang="en-US" smtClean="0"/>
              <a:t>93</a:t>
            </a:fld>
            <a:endParaRPr lang="en-US" dirty="0"/>
          </a:p>
        </p:txBody>
      </p:sp>
    </p:spTree>
    <p:extLst>
      <p:ext uri="{BB962C8B-B14F-4D97-AF65-F5344CB8AC3E}">
        <p14:creationId xmlns:p14="http://schemas.microsoft.com/office/powerpoint/2010/main" val="4094657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a:t>
            </a:r>
          </a:p>
        </p:txBody>
      </p:sp>
      <p:sp>
        <p:nvSpPr>
          <p:cNvPr id="3" name="Content Placeholder 2"/>
          <p:cNvSpPr>
            <a:spLocks noGrp="1"/>
          </p:cNvSpPr>
          <p:nvPr>
            <p:ph idx="1"/>
          </p:nvPr>
        </p:nvSpPr>
        <p:spPr/>
        <p:txBody>
          <a:bodyPr/>
          <a:lstStyle/>
          <a:p>
            <a:r>
              <a:rPr lang="en-US" sz="2800" dirty="0"/>
              <a:t>1. </a:t>
            </a:r>
            <a:r>
              <a:rPr lang="en-US" sz="2800" b="1" dirty="0"/>
              <a:t>Comparison of initial treatment options</a:t>
            </a:r>
          </a:p>
          <a:p>
            <a:pPr marL="128019" lvl="1" indent="0" algn="ctr">
              <a:buNone/>
            </a:pPr>
            <a:endParaRPr lang="en-US" sz="2400" dirty="0"/>
          </a:p>
          <a:p>
            <a:pPr marL="128019" lvl="1" indent="0" algn="ctr">
              <a:buNone/>
            </a:pPr>
            <a:r>
              <a:rPr lang="en-US" sz="2600" dirty="0"/>
              <a:t>Example: </a:t>
            </a:r>
          </a:p>
          <a:p>
            <a:pPr marL="128019" lvl="1" indent="0" algn="ctr">
              <a:buNone/>
            </a:pPr>
            <a:endParaRPr lang="en-US" sz="2600" dirty="0"/>
          </a:p>
          <a:p>
            <a:pPr lvl="1">
              <a:buFont typeface="Courier New" panose="02070309020205020404" pitchFamily="49" charset="0"/>
              <a:buChar char="o"/>
            </a:pPr>
            <a:r>
              <a:rPr lang="en-US" sz="2600" b="1" dirty="0">
                <a:solidFill>
                  <a:srgbClr val="0070C0"/>
                </a:solidFill>
              </a:rPr>
              <a:t>Hypothesis</a:t>
            </a:r>
            <a:r>
              <a:rPr lang="en-US" sz="2600" dirty="0"/>
              <a:t>: H</a:t>
            </a:r>
            <a:r>
              <a:rPr lang="en-US" sz="2600" baseline="-25000" dirty="0"/>
              <a:t>0</a:t>
            </a:r>
            <a:r>
              <a:rPr lang="en-US" sz="2600" dirty="0"/>
              <a:t>: P=E=B when given as an initial treatment for renal cell carcinoma</a:t>
            </a:r>
          </a:p>
        </p:txBody>
      </p:sp>
      <p:sp>
        <p:nvSpPr>
          <p:cNvPr id="5" name="Slide Number Placeholder 4"/>
          <p:cNvSpPr>
            <a:spLocks noGrp="1"/>
          </p:cNvSpPr>
          <p:nvPr>
            <p:ph type="sldNum" sz="quarter" idx="12"/>
          </p:nvPr>
        </p:nvSpPr>
        <p:spPr/>
        <p:txBody>
          <a:bodyPr/>
          <a:lstStyle/>
          <a:p>
            <a:fld id="{A5D432E4-8F8F-48E2-A77C-E301F9F96909}" type="slidenum">
              <a:rPr lang="en-US" smtClean="0"/>
              <a:t>94</a:t>
            </a:fld>
            <a:endParaRPr lang="en-US" dirty="0"/>
          </a:p>
        </p:txBody>
      </p:sp>
    </p:spTree>
    <p:extLst>
      <p:ext uri="{BB962C8B-B14F-4D97-AF65-F5344CB8AC3E}">
        <p14:creationId xmlns:p14="http://schemas.microsoft.com/office/powerpoint/2010/main" val="19751833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lstStyle/>
          <a:p>
            <a:r>
              <a:rPr lang="en-US" dirty="0"/>
              <a:t>SMART: Case Study 1</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95</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solidFill>
            <a:srgbClr val="7030A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067686" y="3322917"/>
            <a:ext cx="1470798" cy="338554"/>
          </a:xfrm>
          <a:prstGeom prst="rect">
            <a:avLst/>
          </a:prstGeom>
          <a:solidFill>
            <a:srgbClr val="92D05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solidFill>
            <a:srgbClr val="FFC0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solidFill>
            <a:srgbClr val="7030A0"/>
          </a:solidFill>
          <a:ln>
            <a:solidFill>
              <a:schemeClr val="tx1"/>
            </a:solidFill>
          </a:ln>
        </p:spPr>
        <p:txBody>
          <a:bodyPr wrap="square" rtlCol="0">
            <a:spAutoFit/>
          </a:bodyPr>
          <a:lstStyle/>
          <a:p>
            <a:r>
              <a:rPr lang="en-US" sz="1600" dirty="0">
                <a:solidFill>
                  <a:schemeClr val="bg1"/>
                </a:solidFill>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solidFill>
            <a:srgbClr val="7030A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solidFill>
            <a:srgbClr val="7030A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a:stCxn id="77" idx="3"/>
          </p:cNvCxnSpPr>
          <p:nvPr/>
        </p:nvCxnSpPr>
        <p:spPr>
          <a:xfrm>
            <a:off x="5538484" y="3492194"/>
            <a:ext cx="1412404" cy="2898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stCxn id="77" idx="3"/>
            <a:endCxn id="107" idx="1"/>
          </p:cNvCxnSpPr>
          <p:nvPr/>
        </p:nvCxnSpPr>
        <p:spPr>
          <a:xfrm flipV="1">
            <a:off x="5538484" y="2865207"/>
            <a:ext cx="2360258" cy="626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solidFill>
            <a:srgbClr val="92D050"/>
          </a:solid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solidFill>
            <a:srgbClr val="92D05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solidFill>
            <a:srgbClr val="92D05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solidFill>
            <a:srgbClr val="FFC000"/>
          </a:solid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solidFill>
            <a:srgbClr val="FFC0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solidFill>
            <a:srgbClr val="FFC000"/>
          </a:solid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6015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a:t>
            </a:r>
          </a:p>
        </p:txBody>
      </p:sp>
      <p:sp>
        <p:nvSpPr>
          <p:cNvPr id="3" name="Content Placeholder 2"/>
          <p:cNvSpPr>
            <a:spLocks noGrp="1"/>
          </p:cNvSpPr>
          <p:nvPr>
            <p:ph idx="1"/>
          </p:nvPr>
        </p:nvSpPr>
        <p:spPr/>
        <p:txBody>
          <a:bodyPr>
            <a:normAutofit/>
          </a:bodyPr>
          <a:lstStyle/>
          <a:p>
            <a:r>
              <a:rPr lang="en-US" sz="2600" dirty="0"/>
              <a:t>2. </a:t>
            </a:r>
            <a:r>
              <a:rPr lang="en-US" sz="2600" b="1" dirty="0"/>
              <a:t>Comparison of second stage treatment options (for non-responders)</a:t>
            </a:r>
          </a:p>
          <a:p>
            <a:pPr>
              <a:buFont typeface="Courier New" panose="02070309020205020404" pitchFamily="49" charset="0"/>
              <a:buChar char="o"/>
            </a:pPr>
            <a:r>
              <a:rPr lang="en-US" sz="2400" dirty="0"/>
              <a:t>When sample size is less constrained</a:t>
            </a:r>
          </a:p>
          <a:p>
            <a:pPr>
              <a:buFont typeface="Courier New" panose="02070309020205020404" pitchFamily="49" charset="0"/>
              <a:buChar char="o"/>
            </a:pPr>
            <a:r>
              <a:rPr lang="en-US" sz="2400" dirty="0"/>
              <a:t>When scientific question has not been addressed and DTRs are not primary focus</a:t>
            </a:r>
          </a:p>
          <a:p>
            <a:pPr>
              <a:buFont typeface="Courier New" panose="02070309020205020404" pitchFamily="49" charset="0"/>
              <a:buChar char="o"/>
            </a:pPr>
            <a:r>
              <a:rPr lang="en-US" sz="2400" dirty="0"/>
              <a:t>Controls for first-stage intervention options</a:t>
            </a:r>
          </a:p>
          <a:p>
            <a:pPr lvl="1">
              <a:buFont typeface="Courier New" panose="02070309020205020404" pitchFamily="49" charset="0"/>
              <a:buChar char="o"/>
            </a:pPr>
            <a:endParaRPr lang="en-US" sz="2400" dirty="0"/>
          </a:p>
        </p:txBody>
      </p:sp>
      <p:sp>
        <p:nvSpPr>
          <p:cNvPr id="5" name="Slide Number Placeholder 4"/>
          <p:cNvSpPr>
            <a:spLocks noGrp="1"/>
          </p:cNvSpPr>
          <p:nvPr>
            <p:ph type="sldNum" sz="quarter" idx="12"/>
          </p:nvPr>
        </p:nvSpPr>
        <p:spPr/>
        <p:txBody>
          <a:bodyPr/>
          <a:lstStyle/>
          <a:p>
            <a:fld id="{A5D432E4-8F8F-48E2-A77C-E301F9F96909}" type="slidenum">
              <a:rPr lang="en-US" smtClean="0"/>
              <a:t>96</a:t>
            </a:fld>
            <a:endParaRPr lang="en-US" dirty="0"/>
          </a:p>
        </p:txBody>
      </p:sp>
    </p:spTree>
    <p:extLst>
      <p:ext uri="{BB962C8B-B14F-4D97-AF65-F5344CB8AC3E}">
        <p14:creationId xmlns:p14="http://schemas.microsoft.com/office/powerpoint/2010/main" val="7914268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Aims of A SMART</a:t>
            </a:r>
          </a:p>
        </p:txBody>
      </p:sp>
      <p:sp>
        <p:nvSpPr>
          <p:cNvPr id="3" name="Content Placeholder 2"/>
          <p:cNvSpPr>
            <a:spLocks noGrp="1"/>
          </p:cNvSpPr>
          <p:nvPr>
            <p:ph idx="1"/>
          </p:nvPr>
        </p:nvSpPr>
        <p:spPr/>
        <p:txBody>
          <a:bodyPr>
            <a:normAutofit/>
          </a:bodyPr>
          <a:lstStyle/>
          <a:p>
            <a:r>
              <a:rPr lang="en-US" sz="2600" dirty="0"/>
              <a:t>2. </a:t>
            </a:r>
            <a:r>
              <a:rPr lang="en-US" sz="2600" b="1" dirty="0"/>
              <a:t>Comparison of second stage treatment options (for non-responders)</a:t>
            </a:r>
          </a:p>
          <a:p>
            <a:pPr marL="128019" lvl="1" indent="0" algn="ctr">
              <a:buNone/>
            </a:pPr>
            <a:r>
              <a:rPr lang="en-US" sz="2600" dirty="0"/>
              <a:t>Example:</a:t>
            </a:r>
          </a:p>
          <a:p>
            <a:pPr lvl="1">
              <a:buFont typeface="Courier New" panose="02070309020205020404" pitchFamily="49" charset="0"/>
              <a:buChar char="o"/>
            </a:pPr>
            <a:r>
              <a:rPr lang="en-US" sz="2600" b="1" dirty="0">
                <a:solidFill>
                  <a:srgbClr val="0070C0"/>
                </a:solidFill>
              </a:rPr>
              <a:t>Hypothesis</a:t>
            </a:r>
            <a:r>
              <a:rPr lang="en-US" sz="2600" dirty="0"/>
              <a:t>: H</a:t>
            </a:r>
            <a:r>
              <a:rPr lang="en-US" sz="2600" baseline="-25000" dirty="0"/>
              <a:t>0</a:t>
            </a:r>
            <a:r>
              <a:rPr lang="en-US" sz="2600" dirty="0"/>
              <a:t>: For non-responders to P, is E=B</a:t>
            </a:r>
          </a:p>
          <a:p>
            <a:pPr lvl="1">
              <a:buFont typeface="Courier New" panose="02070309020205020404" pitchFamily="49" charset="0"/>
              <a:buChar char="o"/>
            </a:pPr>
            <a:endParaRPr lang="en-US" sz="2600" dirty="0"/>
          </a:p>
          <a:p>
            <a:pPr lvl="1">
              <a:buFont typeface="Courier New" panose="02070309020205020404" pitchFamily="49" charset="0"/>
              <a:buChar char="o"/>
            </a:pPr>
            <a:r>
              <a:rPr lang="en-US" sz="2400" dirty="0"/>
              <a:t>In other SMARTs, the second-stage may be strategy based (e.g., switch vs. add treatment), you can combine across first-stage treatments and test strategies</a:t>
            </a:r>
          </a:p>
        </p:txBody>
      </p:sp>
      <p:sp>
        <p:nvSpPr>
          <p:cNvPr id="5" name="Slide Number Placeholder 4"/>
          <p:cNvSpPr>
            <a:spLocks noGrp="1"/>
          </p:cNvSpPr>
          <p:nvPr>
            <p:ph type="sldNum" sz="quarter" idx="12"/>
          </p:nvPr>
        </p:nvSpPr>
        <p:spPr/>
        <p:txBody>
          <a:bodyPr/>
          <a:lstStyle/>
          <a:p>
            <a:fld id="{A5D432E4-8F8F-48E2-A77C-E301F9F96909}" type="slidenum">
              <a:rPr lang="en-US" smtClean="0"/>
              <a:t>97</a:t>
            </a:fld>
            <a:endParaRPr lang="en-US" dirty="0"/>
          </a:p>
        </p:txBody>
      </p:sp>
    </p:spTree>
    <p:extLst>
      <p:ext uri="{BB962C8B-B14F-4D97-AF65-F5344CB8AC3E}">
        <p14:creationId xmlns:p14="http://schemas.microsoft.com/office/powerpoint/2010/main" val="28739523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28" y="-137591"/>
            <a:ext cx="9720072" cy="1499616"/>
          </a:xfrm>
        </p:spPr>
        <p:txBody>
          <a:bodyPr/>
          <a:lstStyle/>
          <a:p>
            <a:r>
              <a:rPr lang="en-US" dirty="0"/>
              <a:t>SMART: Compare treatments for non-responders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98</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85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14859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9319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16240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10123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090137" y="197190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7090137" y="163932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103380" y="3274466"/>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78" name="TextBox 77"/>
          <p:cNvSpPr txBox="1"/>
          <p:nvPr/>
        </p:nvSpPr>
        <p:spPr>
          <a:xfrm>
            <a:off x="4103381" y="51923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79" name="Straight Arrow Connector 78"/>
          <p:cNvCxnSpPr>
            <a:stCxn id="87" idx="3"/>
          </p:cNvCxnSpPr>
          <p:nvPr/>
        </p:nvCxnSpPr>
        <p:spPr>
          <a:xfrm>
            <a:off x="2932565" y="3532961"/>
            <a:ext cx="11200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72517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17563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843064"/>
            <a:ext cx="1658408"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1655177"/>
            <a:ext cx="1042534" cy="18777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1470051"/>
            <a:ext cx="1631220" cy="338554"/>
          </a:xfrm>
          <a:prstGeom prst="rect">
            <a:avLst/>
          </a:prstGeom>
          <a:solidFill>
            <a:srgbClr val="FFFF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Everolimus</a:t>
            </a:r>
          </a:p>
        </p:txBody>
      </p:sp>
      <p:sp>
        <p:nvSpPr>
          <p:cNvPr id="94" name="TextBox 93"/>
          <p:cNvSpPr txBox="1"/>
          <p:nvPr/>
        </p:nvSpPr>
        <p:spPr>
          <a:xfrm>
            <a:off x="7831353" y="2157361"/>
            <a:ext cx="1621523" cy="338554"/>
          </a:xfrm>
          <a:prstGeom prst="rect">
            <a:avLst/>
          </a:prstGeom>
          <a:solidFill>
            <a:srgbClr val="0070C0"/>
          </a:solidFill>
          <a:ln>
            <a:solidFill>
              <a:schemeClr val="tx1"/>
            </a:solidFill>
          </a:ln>
        </p:spPr>
        <p:txBody>
          <a:bodyPr wrap="square" rtlCol="0">
            <a:spAutoFit/>
          </a:bodyPr>
          <a:lstStyle/>
          <a:p>
            <a:pPr algn="ctr"/>
            <a:r>
              <a:rPr lang="en-US" sz="1600" dirty="0">
                <a:solidFill>
                  <a:schemeClr val="bg1"/>
                </a:solidFill>
                <a:latin typeface="Calibri" panose="020F0502020204030204" pitchFamily="34" charset="0"/>
                <a:cs typeface="Times New Roman" pitchFamily="18" charset="0"/>
              </a:rPr>
              <a:t>Bevacizumab</a:t>
            </a:r>
          </a:p>
        </p:txBody>
      </p:sp>
      <p:sp>
        <p:nvSpPr>
          <p:cNvPr id="98" name="TextBox 97"/>
          <p:cNvSpPr txBox="1"/>
          <p:nvPr/>
        </p:nvSpPr>
        <p:spPr>
          <a:xfrm rot="790069">
            <a:off x="5872957" y="1541015"/>
            <a:ext cx="1238877" cy="584775"/>
          </a:xfrm>
          <a:prstGeom prst="rect">
            <a:avLst/>
          </a:prstGeom>
          <a:noFill/>
        </p:spPr>
        <p:txBody>
          <a:bodyPr wrap="square" rtlCol="0">
            <a:spAutoFit/>
          </a:bodyPr>
          <a:lstStyle/>
          <a:p>
            <a:r>
              <a:rPr lang="en-US" sz="1600" dirty="0"/>
              <a:t>Non-responders</a:t>
            </a:r>
          </a:p>
        </p:txBody>
      </p:sp>
      <p:sp>
        <p:nvSpPr>
          <p:cNvPr id="99" name="TextBox 98"/>
          <p:cNvSpPr txBox="1"/>
          <p:nvPr/>
        </p:nvSpPr>
        <p:spPr>
          <a:xfrm rot="20640465">
            <a:off x="5893636" y="2784803"/>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00" name="Straight Arrow Connector 99"/>
          <p:cNvCxnSpPr/>
          <p:nvPr/>
        </p:nvCxnSpPr>
        <p:spPr>
          <a:xfrm>
            <a:off x="5597914" y="3476928"/>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107" idx="1"/>
          </p:cNvCxnSpPr>
          <p:nvPr/>
        </p:nvCxnSpPr>
        <p:spPr>
          <a:xfrm flipV="1">
            <a:off x="5598218" y="2865207"/>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194411" y="3824768"/>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194411" y="3492195"/>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4" name="Group 103"/>
          <p:cNvGrpSpPr/>
          <p:nvPr/>
        </p:nvGrpSpPr>
        <p:grpSpPr>
          <a:xfrm>
            <a:off x="6959796" y="3609211"/>
            <a:ext cx="282742" cy="362546"/>
            <a:chOff x="1861629" y="2986138"/>
            <a:chExt cx="282742" cy="362546"/>
          </a:xfrm>
        </p:grpSpPr>
        <p:sp>
          <p:nvSpPr>
            <p:cNvPr id="105" name="Oval 104"/>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06" name="TextBox 105"/>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07" name="TextBox 106"/>
          <p:cNvSpPr txBox="1"/>
          <p:nvPr/>
        </p:nvSpPr>
        <p:spPr>
          <a:xfrm>
            <a:off x="7898742" y="2695930"/>
            <a:ext cx="1554134"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08" name="TextBox 107"/>
          <p:cNvSpPr txBox="1"/>
          <p:nvPr/>
        </p:nvSpPr>
        <p:spPr>
          <a:xfrm>
            <a:off x="7925930" y="3322917"/>
            <a:ext cx="1526946"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09" name="TextBox 108"/>
          <p:cNvSpPr txBox="1"/>
          <p:nvPr/>
        </p:nvSpPr>
        <p:spPr>
          <a:xfrm>
            <a:off x="7935627" y="4010227"/>
            <a:ext cx="1517249"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113" name="TextBox 112"/>
          <p:cNvSpPr txBox="1"/>
          <p:nvPr/>
        </p:nvSpPr>
        <p:spPr>
          <a:xfrm rot="790069">
            <a:off x="5977231" y="3393881"/>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6537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53458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73411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7250559" y="5693672"/>
            <a:ext cx="731519" cy="344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7250559" y="5361099"/>
            <a:ext cx="731519" cy="332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54781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954890" y="4564834"/>
            <a:ext cx="1497986"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982078" y="5191821"/>
            <a:ext cx="1470798"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991775" y="5879131"/>
            <a:ext cx="1461101" cy="338554"/>
          </a:xfrm>
          <a:prstGeom prst="rect">
            <a:avLst/>
          </a:prstGeom>
          <a:noFill/>
          <a:ln>
            <a:solidFill>
              <a:schemeClr val="tx1"/>
            </a:solidFill>
          </a:ln>
        </p:spPr>
        <p:txBody>
          <a:bodyPr wrap="square" rtlCol="0">
            <a:spAutoFit/>
          </a:bodyPr>
          <a:lstStyle/>
          <a:p>
            <a:pPr algn="ctr"/>
            <a:r>
              <a:rPr lang="en-US" sz="1600" dirty="0" err="1">
                <a:latin typeface="Calibri" panose="020F0502020204030204" pitchFamily="34" charset="0"/>
                <a:cs typeface="Times New Roman" pitchFamily="18" charset="0"/>
              </a:rPr>
              <a:t>Everolimus</a:t>
            </a:r>
            <a:endParaRPr lang="en-US" sz="1600" dirty="0">
              <a:latin typeface="Calibri" panose="020F0502020204030204" pitchFamily="34" charset="0"/>
              <a:cs typeface="Times New Roman" pitchFamily="18" charset="0"/>
            </a:endParaRPr>
          </a:p>
        </p:txBody>
      </p:sp>
      <p:cxnSp>
        <p:nvCxnSpPr>
          <p:cNvPr id="126" name="Straight Arrow Connector 125"/>
          <p:cNvCxnSpPr/>
          <p:nvPr/>
        </p:nvCxnSpPr>
        <p:spPr>
          <a:xfrm>
            <a:off x="9452876" y="47341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536109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604840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5262785"/>
            <a:ext cx="1238877" cy="584775"/>
          </a:xfrm>
          <a:prstGeom prst="rect">
            <a:avLst/>
          </a:prstGeom>
          <a:noFill/>
        </p:spPr>
        <p:txBody>
          <a:bodyPr wrap="square" rtlCol="0">
            <a:spAutoFit/>
          </a:bodyPr>
          <a:lstStyle/>
          <a:p>
            <a:r>
              <a:rPr lang="en-US" sz="1600" dirty="0"/>
              <a:t>Non-responders</a:t>
            </a:r>
          </a:p>
        </p:txBody>
      </p:sp>
      <p:cxnSp>
        <p:nvCxnSpPr>
          <p:cNvPr id="130" name="Straight Arrow Connector 129"/>
          <p:cNvCxnSpPr/>
          <p:nvPr/>
        </p:nvCxnSpPr>
        <p:spPr>
          <a:xfrm>
            <a:off x="9452876" y="416893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452876" y="3476928"/>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9452876" y="286520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9452876" y="23160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16210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10123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904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4" y="522232"/>
            <a:ext cx="9720072" cy="1499616"/>
          </a:xfrm>
        </p:spPr>
        <p:txBody>
          <a:bodyPr>
            <a:normAutofit/>
          </a:bodyPr>
          <a:lstStyle/>
          <a:p>
            <a:r>
              <a:rPr lang="en-US" sz="4000" dirty="0"/>
              <a:t>SMART: Compare strategies among non-responders</a:t>
            </a:r>
          </a:p>
        </p:txBody>
      </p:sp>
      <p:sp>
        <p:nvSpPr>
          <p:cNvPr id="4" name="Slide Number Placeholder 3"/>
          <p:cNvSpPr>
            <a:spLocks noGrp="1"/>
          </p:cNvSpPr>
          <p:nvPr>
            <p:ph type="sldNum" sz="quarter" idx="12"/>
          </p:nvPr>
        </p:nvSpPr>
        <p:spPr>
          <a:xfrm>
            <a:off x="11506202" y="6470704"/>
            <a:ext cx="973666" cy="274320"/>
          </a:xfrm>
        </p:spPr>
        <p:txBody>
          <a:bodyPr/>
          <a:lstStyle/>
          <a:p>
            <a:fld id="{A5D432E4-8F8F-48E2-A77C-E301F9F96909}" type="slidenum">
              <a:rPr lang="en-US" smtClean="0"/>
              <a:t>99</a:t>
            </a:fld>
            <a:endParaRPr lang="en-US" dirty="0"/>
          </a:p>
        </p:txBody>
      </p:sp>
      <p:sp>
        <p:nvSpPr>
          <p:cNvPr id="68" name="Rounded Rectangle 67"/>
          <p:cNvSpPr/>
          <p:nvPr/>
        </p:nvSpPr>
        <p:spPr>
          <a:xfrm>
            <a:off x="1841500" y="3086100"/>
            <a:ext cx="990600" cy="4572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622126" y="3404800"/>
            <a:ext cx="1295400" cy="276999"/>
          </a:xfrm>
          <a:prstGeom prst="rect">
            <a:avLst/>
          </a:prstGeom>
          <a:noFill/>
        </p:spPr>
        <p:txBody>
          <a:bodyPr wrap="square" rtlCol="0">
            <a:spAutoFit/>
          </a:bodyPr>
          <a:lstStyle/>
          <a:p>
            <a:pPr algn="ctr"/>
            <a:r>
              <a:rPr lang="en-US" sz="1200" dirty="0">
                <a:cs typeface="Times New Roman" pitchFamily="18" charset="0"/>
              </a:rPr>
              <a:t>Entry</a:t>
            </a:r>
          </a:p>
        </p:txBody>
      </p:sp>
      <p:cxnSp>
        <p:nvCxnSpPr>
          <p:cNvPr id="70" name="Straight Arrow Connector 69"/>
          <p:cNvCxnSpPr>
            <a:stCxn id="86" idx="6"/>
            <a:endCxn id="78" idx="1"/>
          </p:cNvCxnSpPr>
          <p:nvPr/>
        </p:nvCxnSpPr>
        <p:spPr>
          <a:xfrm>
            <a:off x="2962643" y="3502119"/>
            <a:ext cx="1140738" cy="1262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975099" y="2476500"/>
            <a:ext cx="1470797"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72" name="TextBox 71"/>
          <p:cNvSpPr txBox="1"/>
          <p:nvPr/>
        </p:nvSpPr>
        <p:spPr>
          <a:xfrm rot="20640465">
            <a:off x="5789362" y="192253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73" name="Straight Arrow Connector 72"/>
          <p:cNvCxnSpPr/>
          <p:nvPr/>
        </p:nvCxnSpPr>
        <p:spPr>
          <a:xfrm>
            <a:off x="5493640" y="261466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91" idx="1"/>
          </p:cNvCxnSpPr>
          <p:nvPr/>
        </p:nvCxnSpPr>
        <p:spPr>
          <a:xfrm flipV="1">
            <a:off x="5493944" y="2002941"/>
            <a:ext cx="2300524"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9" idx="6"/>
          </p:cNvCxnSpPr>
          <p:nvPr/>
        </p:nvCxnSpPr>
        <p:spPr>
          <a:xfrm>
            <a:off x="7138264" y="2909372"/>
            <a:ext cx="683392" cy="3972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9" idx="6"/>
          </p:cNvCxnSpPr>
          <p:nvPr/>
        </p:nvCxnSpPr>
        <p:spPr>
          <a:xfrm flipV="1">
            <a:off x="7138264" y="2629930"/>
            <a:ext cx="683392" cy="2794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8" name="TextBox 77"/>
          <p:cNvSpPr txBox="1"/>
          <p:nvPr/>
        </p:nvSpPr>
        <p:spPr>
          <a:xfrm>
            <a:off x="4103381" y="4595450"/>
            <a:ext cx="1550682" cy="338554"/>
          </a:xfrm>
          <a:prstGeom prst="rect">
            <a:avLst/>
          </a:prstGeom>
          <a:no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cxnSp>
        <p:nvCxnSpPr>
          <p:cNvPr id="80" name="Straight Arrow Connector 79"/>
          <p:cNvCxnSpPr/>
          <p:nvPr/>
        </p:nvCxnSpPr>
        <p:spPr>
          <a:xfrm>
            <a:off x="2923540" y="6413500"/>
            <a:ext cx="76047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613900" y="6136501"/>
            <a:ext cx="1143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months</a:t>
            </a:r>
          </a:p>
        </p:txBody>
      </p:sp>
      <p:sp>
        <p:nvSpPr>
          <p:cNvPr id="82" name="TextBox 81"/>
          <p:cNvSpPr txBox="1"/>
          <p:nvPr/>
        </p:nvSpPr>
        <p:spPr>
          <a:xfrm>
            <a:off x="9613900" y="6517501"/>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5 years</a:t>
            </a:r>
          </a:p>
        </p:txBody>
      </p:sp>
      <p:sp>
        <p:nvSpPr>
          <p:cNvPr id="83" name="TextBox 82"/>
          <p:cNvSpPr txBox="1"/>
          <p:nvPr/>
        </p:nvSpPr>
        <p:spPr>
          <a:xfrm>
            <a:off x="2374900" y="6413500"/>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0</a:t>
            </a:r>
          </a:p>
        </p:txBody>
      </p:sp>
      <p:sp>
        <p:nvSpPr>
          <p:cNvPr id="84" name="TextBox 83"/>
          <p:cNvSpPr txBox="1"/>
          <p:nvPr/>
        </p:nvSpPr>
        <p:spPr>
          <a:xfrm>
            <a:off x="6905096" y="6480666"/>
            <a:ext cx="1276952"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T = 1</a:t>
            </a:r>
          </a:p>
        </p:txBody>
      </p:sp>
      <p:grpSp>
        <p:nvGrpSpPr>
          <p:cNvPr id="85" name="Group 84"/>
          <p:cNvGrpSpPr/>
          <p:nvPr/>
        </p:nvGrpSpPr>
        <p:grpSpPr>
          <a:xfrm>
            <a:off x="2679901" y="3339692"/>
            <a:ext cx="282742" cy="362546"/>
            <a:chOff x="1861629" y="2986138"/>
            <a:chExt cx="282742" cy="362546"/>
          </a:xfrm>
        </p:grpSpPr>
        <p:sp>
          <p:nvSpPr>
            <p:cNvPr id="86" name="Oval 85"/>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87" name="TextBox 86"/>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grpSp>
        <p:nvGrpSpPr>
          <p:cNvPr id="88" name="Group 87"/>
          <p:cNvGrpSpPr/>
          <p:nvPr/>
        </p:nvGrpSpPr>
        <p:grpSpPr>
          <a:xfrm>
            <a:off x="6855522" y="2746945"/>
            <a:ext cx="282742" cy="362546"/>
            <a:chOff x="1861629" y="2986138"/>
            <a:chExt cx="282742" cy="362546"/>
          </a:xfrm>
        </p:grpSpPr>
        <p:sp>
          <p:nvSpPr>
            <p:cNvPr id="89" name="Oval 88"/>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90" name="TextBox 89"/>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91" name="TextBox 90"/>
          <p:cNvSpPr txBox="1"/>
          <p:nvPr/>
        </p:nvSpPr>
        <p:spPr>
          <a:xfrm>
            <a:off x="7794468" y="1833664"/>
            <a:ext cx="1658408"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cxnSp>
        <p:nvCxnSpPr>
          <p:cNvPr id="92" name="Straight Arrow Connector 91"/>
          <p:cNvCxnSpPr>
            <a:stCxn id="87" idx="3"/>
            <a:endCxn id="71" idx="1"/>
          </p:cNvCxnSpPr>
          <p:nvPr/>
        </p:nvCxnSpPr>
        <p:spPr>
          <a:xfrm flipV="1">
            <a:off x="2932565" y="2645777"/>
            <a:ext cx="1042534" cy="88718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21656" y="2460651"/>
            <a:ext cx="1631220" cy="338554"/>
          </a:xfrm>
          <a:prstGeom prst="rect">
            <a:avLst/>
          </a:prstGeom>
          <a:solidFill>
            <a:srgbClr val="FF00FF"/>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Bevacizumab</a:t>
            </a:r>
          </a:p>
        </p:txBody>
      </p:sp>
      <p:sp>
        <p:nvSpPr>
          <p:cNvPr id="94" name="TextBox 93"/>
          <p:cNvSpPr txBox="1"/>
          <p:nvPr/>
        </p:nvSpPr>
        <p:spPr>
          <a:xfrm>
            <a:off x="7831353" y="3147961"/>
            <a:ext cx="1621523" cy="584775"/>
          </a:xfrm>
          <a:prstGeom prst="rect">
            <a:avLst/>
          </a:prstGeom>
          <a:solidFill>
            <a:srgbClr val="FF99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Increase dose of </a:t>
            </a:r>
            <a:r>
              <a:rPr lang="en-US" sz="1600" dirty="0" err="1">
                <a:latin typeface="Calibri" panose="020F0502020204030204" pitchFamily="34" charset="0"/>
                <a:cs typeface="Times New Roman" pitchFamily="18" charset="0"/>
              </a:rPr>
              <a:t>Pazopanib</a:t>
            </a:r>
            <a:endParaRPr lang="en-US" sz="1600" dirty="0">
              <a:latin typeface="Calibri" panose="020F0502020204030204" pitchFamily="34" charset="0"/>
              <a:cs typeface="Times New Roman" pitchFamily="18" charset="0"/>
            </a:endParaRPr>
          </a:p>
        </p:txBody>
      </p:sp>
      <p:sp>
        <p:nvSpPr>
          <p:cNvPr id="98" name="TextBox 97"/>
          <p:cNvSpPr txBox="1"/>
          <p:nvPr/>
        </p:nvSpPr>
        <p:spPr>
          <a:xfrm rot="790069">
            <a:off x="5872957" y="2531615"/>
            <a:ext cx="1238877" cy="584775"/>
          </a:xfrm>
          <a:prstGeom prst="rect">
            <a:avLst/>
          </a:prstGeom>
          <a:noFill/>
        </p:spPr>
        <p:txBody>
          <a:bodyPr wrap="square" rtlCol="0">
            <a:spAutoFit/>
          </a:bodyPr>
          <a:lstStyle/>
          <a:p>
            <a:r>
              <a:rPr lang="en-US" sz="1600" dirty="0"/>
              <a:t>Non-responders</a:t>
            </a:r>
          </a:p>
        </p:txBody>
      </p:sp>
      <p:sp>
        <p:nvSpPr>
          <p:cNvPr id="115" name="TextBox 114"/>
          <p:cNvSpPr txBox="1"/>
          <p:nvPr/>
        </p:nvSpPr>
        <p:spPr>
          <a:xfrm rot="20640465">
            <a:off x="5949784" y="4056807"/>
            <a:ext cx="1676400" cy="338554"/>
          </a:xfrm>
          <a:prstGeom prst="rect">
            <a:avLst/>
          </a:prstGeom>
          <a:noFill/>
        </p:spPr>
        <p:txBody>
          <a:bodyPr wrap="square" rtlCol="0">
            <a:spAutoFit/>
          </a:bodyPr>
          <a:lstStyle/>
          <a:p>
            <a:pPr algn="ctr"/>
            <a:r>
              <a:rPr lang="en-US" sz="1600" dirty="0"/>
              <a:t>Responders</a:t>
            </a:r>
            <a:endParaRPr lang="en-US" sz="1600" dirty="0">
              <a:latin typeface="Times New Roman" pitchFamily="18" charset="0"/>
              <a:cs typeface="Times New Roman" pitchFamily="18" charset="0"/>
            </a:endParaRPr>
          </a:p>
        </p:txBody>
      </p:sp>
      <p:cxnSp>
        <p:nvCxnSpPr>
          <p:cNvPr id="116" name="Straight Arrow Connector 115"/>
          <p:cNvCxnSpPr/>
          <p:nvPr/>
        </p:nvCxnSpPr>
        <p:spPr>
          <a:xfrm>
            <a:off x="5654062" y="4748932"/>
            <a:ext cx="1352974" cy="305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endCxn id="123" idx="1"/>
          </p:cNvCxnSpPr>
          <p:nvPr/>
        </p:nvCxnSpPr>
        <p:spPr>
          <a:xfrm flipV="1">
            <a:off x="5654366" y="4137211"/>
            <a:ext cx="2167290" cy="612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21" idx="6"/>
            <a:endCxn id="125" idx="1"/>
          </p:cNvCxnSpPr>
          <p:nvPr/>
        </p:nvCxnSpPr>
        <p:spPr>
          <a:xfrm>
            <a:off x="7298686" y="5043642"/>
            <a:ext cx="522971" cy="5327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21" idx="6"/>
            <a:endCxn id="124" idx="1"/>
          </p:cNvCxnSpPr>
          <p:nvPr/>
        </p:nvCxnSpPr>
        <p:spPr>
          <a:xfrm flipV="1">
            <a:off x="7298686" y="4840783"/>
            <a:ext cx="522970" cy="202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20" name="Group 119"/>
          <p:cNvGrpSpPr/>
          <p:nvPr/>
        </p:nvGrpSpPr>
        <p:grpSpPr>
          <a:xfrm>
            <a:off x="7015944" y="4881215"/>
            <a:ext cx="282742" cy="362546"/>
            <a:chOff x="1861629" y="2986138"/>
            <a:chExt cx="282742" cy="362546"/>
          </a:xfrm>
        </p:grpSpPr>
        <p:sp>
          <p:nvSpPr>
            <p:cNvPr id="121" name="Oval 120"/>
            <p:cNvSpPr/>
            <p:nvPr/>
          </p:nvSpPr>
          <p:spPr>
            <a:xfrm>
              <a:off x="1861629" y="2986138"/>
              <a:ext cx="282742" cy="3248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122" name="TextBox 121"/>
            <p:cNvSpPr txBox="1"/>
            <p:nvPr/>
          </p:nvSpPr>
          <p:spPr>
            <a:xfrm>
              <a:off x="1867662" y="3010130"/>
              <a:ext cx="246631" cy="338554"/>
            </a:xfrm>
            <a:prstGeom prst="rect">
              <a:avLst/>
            </a:prstGeom>
            <a:noFill/>
            <a:ln>
              <a:noFill/>
            </a:ln>
          </p:spPr>
          <p:txBody>
            <a:bodyPr wrap="square" rtlCol="0">
              <a:spAutoFit/>
            </a:bodyPr>
            <a:lstStyle/>
            <a:p>
              <a:r>
                <a:rPr lang="en-US" sz="1600" dirty="0"/>
                <a:t>R</a:t>
              </a:r>
            </a:p>
          </p:txBody>
        </p:sp>
      </p:grpSp>
      <p:sp>
        <p:nvSpPr>
          <p:cNvPr id="123" name="TextBox 122"/>
          <p:cNvSpPr txBox="1"/>
          <p:nvPr/>
        </p:nvSpPr>
        <p:spPr>
          <a:xfrm>
            <a:off x="7821656" y="3967934"/>
            <a:ext cx="1631220" cy="338554"/>
          </a:xfrm>
          <a:prstGeom prst="rect">
            <a:avLst/>
          </a:prstGeom>
          <a:noFill/>
          <a:ln>
            <a:solidFill>
              <a:schemeClr val="tx1"/>
            </a:solidFill>
          </a:ln>
        </p:spPr>
        <p:txBody>
          <a:bodyPr wrap="square" rtlCol="0">
            <a:spAutoFit/>
          </a:bodyPr>
          <a:lstStyle/>
          <a:p>
            <a:r>
              <a:rPr lang="en-US" sz="1600" dirty="0">
                <a:latin typeface="Calibri" panose="020F0502020204030204" pitchFamily="34" charset="0"/>
              </a:rPr>
              <a:t>Continue</a:t>
            </a:r>
          </a:p>
        </p:txBody>
      </p:sp>
      <p:sp>
        <p:nvSpPr>
          <p:cNvPr id="124" name="TextBox 123"/>
          <p:cNvSpPr txBox="1"/>
          <p:nvPr/>
        </p:nvSpPr>
        <p:spPr>
          <a:xfrm>
            <a:off x="7821656" y="4671506"/>
            <a:ext cx="1631220" cy="338554"/>
          </a:xfrm>
          <a:prstGeom prst="rect">
            <a:avLst/>
          </a:prstGeom>
          <a:solidFill>
            <a:srgbClr val="FF00FF"/>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Pazopanib</a:t>
            </a:r>
          </a:p>
        </p:txBody>
      </p:sp>
      <p:sp>
        <p:nvSpPr>
          <p:cNvPr id="125" name="TextBox 124"/>
          <p:cNvSpPr txBox="1"/>
          <p:nvPr/>
        </p:nvSpPr>
        <p:spPr>
          <a:xfrm>
            <a:off x="7821657" y="5283996"/>
            <a:ext cx="1631220" cy="584775"/>
          </a:xfrm>
          <a:prstGeom prst="rect">
            <a:avLst/>
          </a:prstGeom>
          <a:solidFill>
            <a:srgbClr val="FF9900"/>
          </a:solidFill>
          <a:ln>
            <a:solidFill>
              <a:schemeClr val="tx1"/>
            </a:solidFill>
          </a:ln>
        </p:spPr>
        <p:txBody>
          <a:bodyPr wrap="square" rtlCol="0">
            <a:spAutoFit/>
          </a:bodyPr>
          <a:lstStyle/>
          <a:p>
            <a:pPr algn="ctr"/>
            <a:r>
              <a:rPr lang="en-US" sz="1600" dirty="0">
                <a:latin typeface="Calibri" panose="020F0502020204030204" pitchFamily="34" charset="0"/>
                <a:cs typeface="Times New Roman" pitchFamily="18" charset="0"/>
              </a:rPr>
              <a:t>Increase dose of Bevacizumab</a:t>
            </a:r>
          </a:p>
        </p:txBody>
      </p:sp>
      <p:cxnSp>
        <p:nvCxnSpPr>
          <p:cNvPr id="126" name="Straight Arrow Connector 125"/>
          <p:cNvCxnSpPr/>
          <p:nvPr/>
        </p:nvCxnSpPr>
        <p:spPr>
          <a:xfrm>
            <a:off x="9452876" y="413721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452876" y="4881215"/>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452876" y="5576384"/>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790069">
            <a:off x="6033379" y="4665885"/>
            <a:ext cx="1238877" cy="584775"/>
          </a:xfrm>
          <a:prstGeom prst="rect">
            <a:avLst/>
          </a:prstGeom>
          <a:noFill/>
        </p:spPr>
        <p:txBody>
          <a:bodyPr wrap="square" rtlCol="0">
            <a:spAutoFit/>
          </a:bodyPr>
          <a:lstStyle/>
          <a:p>
            <a:r>
              <a:rPr lang="en-US" sz="1600" dirty="0"/>
              <a:t>Non-responders</a:t>
            </a:r>
          </a:p>
        </p:txBody>
      </p:sp>
      <p:cxnSp>
        <p:nvCxnSpPr>
          <p:cNvPr id="133" name="Straight Arrow Connector 132"/>
          <p:cNvCxnSpPr/>
          <p:nvPr/>
        </p:nvCxnSpPr>
        <p:spPr>
          <a:xfrm>
            <a:off x="9452876" y="3306667"/>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9452876" y="2611673"/>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9452876" y="2002941"/>
            <a:ext cx="50141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16296</TotalTime>
  <Words>14558</Words>
  <Application>Microsoft Office PowerPoint</Application>
  <PresentationFormat>Widescreen</PresentationFormat>
  <Paragraphs>2645</Paragraphs>
  <Slides>182</Slides>
  <Notes>74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182</vt:i4>
      </vt:variant>
    </vt:vector>
  </HeadingPairs>
  <TitlesOfParts>
    <vt:vector size="192" baseType="lpstr">
      <vt:lpstr>Arial</vt:lpstr>
      <vt:lpstr>Calibri</vt:lpstr>
      <vt:lpstr>Cambria Math</vt:lpstr>
      <vt:lpstr>Corbel</vt:lpstr>
      <vt:lpstr>Courier New</vt:lpstr>
      <vt:lpstr>Times New Roman</vt:lpstr>
      <vt:lpstr>Tw Cen MT</vt:lpstr>
      <vt:lpstr>Tw Cen MT Condensed</vt:lpstr>
      <vt:lpstr>Wingdings 3</vt:lpstr>
      <vt:lpstr>Integral</vt:lpstr>
      <vt:lpstr>PowerPoint Presentation</vt:lpstr>
      <vt:lpstr>Outline</vt:lpstr>
      <vt:lpstr>Introductions</vt:lpstr>
      <vt:lpstr>Dynamic Treatment Regimens</vt:lpstr>
      <vt:lpstr>Objectives</vt:lpstr>
      <vt:lpstr>Dynamic Treatment regimens aka</vt:lpstr>
      <vt:lpstr>How do health providers treat patients in real life?</vt:lpstr>
      <vt:lpstr>PowerPoint Presentation</vt:lpstr>
      <vt:lpstr>Definition of DTR</vt:lpstr>
      <vt:lpstr>Examples of DTRs</vt:lpstr>
      <vt:lpstr>Examples of DTRs</vt:lpstr>
      <vt:lpstr>Examples of DTRs</vt:lpstr>
      <vt:lpstr>DTR Elements</vt:lpstr>
      <vt:lpstr>Example: A patient presents with cancer</vt:lpstr>
      <vt:lpstr>DTR Elements</vt:lpstr>
      <vt:lpstr>DTR Elements</vt:lpstr>
      <vt:lpstr>DTR Elements</vt:lpstr>
      <vt:lpstr>DTR Elements</vt:lpstr>
      <vt:lpstr>DTR Elements</vt:lpstr>
      <vt:lpstr>Who is involved in DTRs</vt:lpstr>
      <vt:lpstr>When are DTRs useful?</vt:lpstr>
      <vt:lpstr>Scientific questions in DTR design</vt:lpstr>
      <vt:lpstr>Sequential Multiple Assignment Randomized Trials</vt:lpstr>
      <vt:lpstr>Objectives: Part 1</vt:lpstr>
      <vt:lpstr>How can we construct better DTRs</vt:lpstr>
      <vt:lpstr>What is a Smart?</vt:lpstr>
      <vt:lpstr>Randomization and Perspective</vt:lpstr>
      <vt:lpstr>SMARTS in the field</vt:lpstr>
      <vt:lpstr>Motivating Example</vt:lpstr>
      <vt:lpstr>Motivating Example</vt:lpstr>
      <vt:lpstr>SMART: Case Study #1</vt:lpstr>
      <vt:lpstr>DTR Components of interest/SMART Treatments</vt:lpstr>
      <vt:lpstr>Motivation</vt:lpstr>
      <vt:lpstr>Outcomes</vt:lpstr>
      <vt:lpstr>Study Visits</vt:lpstr>
      <vt:lpstr>SMART: Case Study 1</vt:lpstr>
      <vt:lpstr>Embedded DTRs</vt:lpstr>
      <vt:lpstr>DTRS</vt:lpstr>
      <vt:lpstr>DTRS</vt:lpstr>
      <vt:lpstr>DTRs</vt:lpstr>
      <vt:lpstr>DTRs</vt:lpstr>
      <vt:lpstr>DTRs</vt:lpstr>
      <vt:lpstr>DTRs</vt:lpstr>
      <vt:lpstr>CASE STUDY # 2: The ExTENd Study</vt:lpstr>
      <vt:lpstr>ExTENd: Background</vt:lpstr>
      <vt:lpstr>ExTENd: Treatments Under Consideration</vt:lpstr>
      <vt:lpstr>SMART: Case Study 2 ExTEND</vt:lpstr>
      <vt:lpstr>ExTENd: Intermediary Outcome</vt:lpstr>
      <vt:lpstr>ExTEND: DTRS</vt:lpstr>
      <vt:lpstr>ExTEND:  Primary Outcome</vt:lpstr>
      <vt:lpstr>CASE STUDY #3: Autism Study</vt:lpstr>
      <vt:lpstr>Autism Study: Background</vt:lpstr>
      <vt:lpstr>Autism Study: Treatments under Consideration</vt:lpstr>
      <vt:lpstr>Case Study 3: Autism</vt:lpstr>
      <vt:lpstr>Autism Study: Intermediary Outcome</vt:lpstr>
      <vt:lpstr>Autism Study:  Decision Rule</vt:lpstr>
      <vt:lpstr>Autism SMART: DTRS</vt:lpstr>
      <vt:lpstr>Case Study #4: ADEPT</vt:lpstr>
      <vt:lpstr>Clinic Implementation:  Background</vt:lpstr>
      <vt:lpstr>Clinic Implementation:  The REP Approach</vt:lpstr>
      <vt:lpstr>Clinic Implementation:  The EBP</vt:lpstr>
      <vt:lpstr>Case Study #4: ADEPT</vt:lpstr>
      <vt:lpstr>Clinic Implementation: Intermediary Outcome</vt:lpstr>
      <vt:lpstr>Clinic Implementation: Decision Rules</vt:lpstr>
      <vt:lpstr>Cluster-randomized SMART: DTRS</vt:lpstr>
      <vt:lpstr>Clinic Implementation: Outcomes</vt:lpstr>
      <vt:lpstr>SMARTs vs. other designs &amp; Alternative approaches</vt:lpstr>
      <vt:lpstr>SMARTs VS. Adaptive Trials</vt:lpstr>
      <vt:lpstr>SMARTs vs Crossover Trials</vt:lpstr>
      <vt:lpstr>SMARTs vs Factorial Trials</vt:lpstr>
      <vt:lpstr>Alternative Approaches</vt:lpstr>
      <vt:lpstr>Alternative approaches: Theory &amp; Experts</vt:lpstr>
      <vt:lpstr>Alternative approaches: Observational</vt:lpstr>
      <vt:lpstr>Alternative approaches: multiple rcts</vt:lpstr>
      <vt:lpstr>Alternative approaches: multiple RCTs</vt:lpstr>
      <vt:lpstr>Alternative approaches: multiple RCTs</vt:lpstr>
      <vt:lpstr>Alternative approaches: multiple RCTs</vt:lpstr>
      <vt:lpstr>Alternative approaches: multiple RCTs</vt:lpstr>
      <vt:lpstr>Alternative approaches: multiple RCTs</vt:lpstr>
      <vt:lpstr>Alternative approaches: multiple RCTs</vt:lpstr>
      <vt:lpstr>Alternative approaches: multiple RCTs</vt:lpstr>
      <vt:lpstr>Alternative approaches: multiple RCTs</vt:lpstr>
      <vt:lpstr>Alternative approaches: multiple RCTs</vt:lpstr>
      <vt:lpstr>Alternative approaches: multiple RCTs</vt:lpstr>
      <vt:lpstr>SMART Summary</vt:lpstr>
      <vt:lpstr>PowerPoint Presentation</vt:lpstr>
      <vt:lpstr>Practice Exercise</vt:lpstr>
      <vt:lpstr>Part 2</vt:lpstr>
      <vt:lpstr>Objectives: Part 2</vt:lpstr>
      <vt:lpstr>SMART Design principals: KISS</vt:lpstr>
      <vt:lpstr>SMART Design principals: KISS</vt:lpstr>
      <vt:lpstr>SMART Design principals: KISS</vt:lpstr>
      <vt:lpstr>Primary Aims of A SMART</vt:lpstr>
      <vt:lpstr>Primary Aims of A SMART</vt:lpstr>
      <vt:lpstr>SMART: Case Study 1</vt:lpstr>
      <vt:lpstr>Primary Aims of A SMART</vt:lpstr>
      <vt:lpstr>Primary Aims of A SMART</vt:lpstr>
      <vt:lpstr>SMART: Compare treatments for non-responders</vt:lpstr>
      <vt:lpstr>SMART: Compare strategies among non-responders</vt:lpstr>
      <vt:lpstr>Primary Aims of A SMART</vt:lpstr>
      <vt:lpstr>Primary Aims of A SMART</vt:lpstr>
      <vt:lpstr>SMART</vt:lpstr>
      <vt:lpstr>Sample Size</vt:lpstr>
      <vt:lpstr>Sample Size</vt:lpstr>
      <vt:lpstr>Sample Size</vt:lpstr>
      <vt:lpstr>Sample Size</vt:lpstr>
      <vt:lpstr>Primary Aims of A SMART: Less useful</vt:lpstr>
      <vt:lpstr>Secondary AIMs of a Smart</vt:lpstr>
      <vt:lpstr>Secondary AIMs of a Smart</vt:lpstr>
      <vt:lpstr>Primary Data Analysis </vt:lpstr>
      <vt:lpstr>Estimating outcomes for each DTR simultaneously</vt:lpstr>
      <vt:lpstr>A Generic SMART Example (Case Study 1 Cut)</vt:lpstr>
      <vt:lpstr>A Generic SMART Example (Case Study 1 Cut)</vt:lpstr>
      <vt:lpstr>A Generic SMART Example (Case Study 1 Cut)</vt:lpstr>
      <vt:lpstr>A Generic SMART Example (Case Study 1 Cut)</vt:lpstr>
      <vt:lpstr>Issues</vt:lpstr>
      <vt:lpstr>Weighted and replicated Data</vt:lpstr>
      <vt:lpstr>Weighted and Replicated regression model Example</vt:lpstr>
      <vt:lpstr>Weighted and Replicated regression</vt:lpstr>
      <vt:lpstr>Weighting</vt:lpstr>
      <vt:lpstr>Gaining efficiencies in weighting</vt:lpstr>
      <vt:lpstr>Review of weighting and replication</vt:lpstr>
      <vt:lpstr>Estimating Equation</vt:lpstr>
      <vt:lpstr>Estimating means and contrasts</vt:lpstr>
      <vt:lpstr>Gaining efficiencies in Estimation</vt:lpstr>
      <vt:lpstr>Weighted and replicated data in sas</vt:lpstr>
      <vt:lpstr>Weighted and replicated Model in sas</vt:lpstr>
      <vt:lpstr>Weighted and replicated DATA in R</vt:lpstr>
      <vt:lpstr>Weighted and replicated Model in R</vt:lpstr>
      <vt:lpstr>Weighted and replicated estimates in R</vt:lpstr>
      <vt:lpstr>Example Results</vt:lpstr>
      <vt:lpstr>Adapting to Different Designs</vt:lpstr>
      <vt:lpstr>DESIGN AND MODEL: Case Study 1 CANCER</vt:lpstr>
      <vt:lpstr>DESIGN AND MODEL: Case Study 1 CANCER (reparametrized)</vt:lpstr>
      <vt:lpstr>Adapting to Different Designs: Case Study 2 EXTEND</vt:lpstr>
      <vt:lpstr>MODEL: Case study 2 EXTEND</vt:lpstr>
      <vt:lpstr>weighting and replication DATA: CASE STUDY 2 EXTEND</vt:lpstr>
      <vt:lpstr>DESIGN AND Model: Case Study 3 AUTISM</vt:lpstr>
      <vt:lpstr>Weighted and Replicated DATA: Case Study 3 AUTISM</vt:lpstr>
      <vt:lpstr>Practice Exercise using Software</vt:lpstr>
      <vt:lpstr>ADHD SMART</vt:lpstr>
      <vt:lpstr>SMALL Sample SMARTs</vt:lpstr>
      <vt:lpstr>Trial Designs in Small Samples/Rare diseases </vt:lpstr>
      <vt:lpstr>Motivation for snSMART</vt:lpstr>
      <vt:lpstr>SnSMART design</vt:lpstr>
      <vt:lpstr>CASE STUDY #5: ARAMIS</vt:lpstr>
      <vt:lpstr>Skin Vasculitis:  Background</vt:lpstr>
      <vt:lpstr>Case Study 6: ARAMIS</vt:lpstr>
      <vt:lpstr>Small N SMART</vt:lpstr>
      <vt:lpstr>PowerPoint Presentation</vt:lpstr>
      <vt:lpstr>PowerPoint Presentation</vt:lpstr>
      <vt:lpstr>snSMART Primary objective</vt:lpstr>
      <vt:lpstr>SNSMART Secondary Objective</vt:lpstr>
      <vt:lpstr>Analysis Approaches</vt:lpstr>
      <vt:lpstr>Log Poisson Model</vt:lpstr>
      <vt:lpstr>Log Poisson Model: Primary aim</vt:lpstr>
      <vt:lpstr>Data Format for Log Poisson Model</vt:lpstr>
      <vt:lpstr>In R</vt:lpstr>
      <vt:lpstr>In SAS</vt:lpstr>
      <vt:lpstr>Log Poisson Model: Secondary aim</vt:lpstr>
      <vt:lpstr>Log Poisson Model: Secondary aim</vt:lpstr>
      <vt:lpstr>Bayesian Joint Stage Model</vt:lpstr>
      <vt:lpstr>Bayesian Joint Stage Model: Primary Aim</vt:lpstr>
      <vt:lpstr>Assumptions for linkage parameters</vt:lpstr>
      <vt:lpstr>Choice of priors</vt:lpstr>
      <vt:lpstr>Bayesian Joint Stage Model: Secondary Aim</vt:lpstr>
      <vt:lpstr>Bayesian Joint Model in R</vt:lpstr>
      <vt:lpstr>Comparator Models</vt:lpstr>
      <vt:lpstr>Simulation Settings</vt:lpstr>
      <vt:lpstr>Simulation SCENARIOS</vt:lpstr>
      <vt:lpstr>Simulation RESULTS: Scenario 1</vt:lpstr>
      <vt:lpstr>Simulation RESULTS: Scenario 1 cont.</vt:lpstr>
      <vt:lpstr>Simulation RESULTS: Scenario 1 cont.</vt:lpstr>
      <vt:lpstr>Simulation RESULTS: Scenario 2</vt:lpstr>
      <vt:lpstr>Simulation RESULTS: Scenario 2 (cont)</vt:lpstr>
      <vt:lpstr>Simulation RESULTS: Scenario 2 (cont)</vt:lpstr>
      <vt:lpstr>Simulation results</vt:lpstr>
      <vt:lpstr>questions</vt:lpstr>
      <vt:lpstr> The END </vt:lpstr>
      <vt:lpstr>Resources</vt:lpstr>
      <vt:lpstr>resources</vt:lpstr>
      <vt:lpstr>Sample Size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Treatment Regimes</dc:title>
  <dc:creator>Elizabeth Freheit</dc:creator>
  <cp:lastModifiedBy>kidwell</cp:lastModifiedBy>
  <cp:revision>183</cp:revision>
  <cp:lastPrinted>2017-01-31T15:08:17Z</cp:lastPrinted>
  <dcterms:created xsi:type="dcterms:W3CDTF">2017-01-27T19:42:42Z</dcterms:created>
  <dcterms:modified xsi:type="dcterms:W3CDTF">2019-05-19T12:39:31Z</dcterms:modified>
</cp:coreProperties>
</file>